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715A56-FAC5-4223-B07A-3BEC803ED099}" type="slidenum">
              <a:rPr lang="en-US"/>
              <a:pPr/>
              <a:t>‹#›</a:t>
            </a:fld>
            <a:endParaRPr lang="en-US"/>
          </a:p>
        </p:txBody>
      </p:sp>
    </p:spTree>
    <p:extLst>
      <p:ext uri="{BB962C8B-B14F-4D97-AF65-F5344CB8AC3E}">
        <p14:creationId xmlns:p14="http://schemas.microsoft.com/office/powerpoint/2010/main" val="3901314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6395CAA-E938-4C9F-83A5-21A5D4CEC9DF}" type="slidenum">
              <a:rPr lang="en-US"/>
              <a:pPr/>
              <a:t>1</a:t>
            </a:fld>
            <a:endParaRPr lang="en-US"/>
          </a:p>
        </p:txBody>
      </p:sp>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p:txBody>
          <a:bodyPr/>
          <a:lstStyle/>
          <a:p>
            <a:pPr>
              <a:spcBef>
                <a:spcPct val="0"/>
              </a:spcBef>
            </a:pPr>
            <a:endParaRPr lang="en-US"/>
          </a:p>
        </p:txBody>
      </p:sp>
      <p:sp>
        <p:nvSpPr>
          <p:cNvPr id="1843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E9E21E89-D7CA-4F44-BFE3-AC51B0F641DE}" type="slidenum">
              <a:rPr lang="en-US" sz="1200">
                <a:latin typeface="Calibri" panose="020F0502020204030204" pitchFamily="34" charset="0"/>
              </a:rPr>
              <a:pPr algn="r"/>
              <a:t>1</a:t>
            </a:fld>
            <a:endParaRPr lang="en-US" sz="1200">
              <a:latin typeface="Calibri" panose="020F0502020204030204" pitchFamily="34" charset="0"/>
            </a:endParaRPr>
          </a:p>
        </p:txBody>
      </p:sp>
    </p:spTree>
    <p:extLst>
      <p:ext uri="{BB962C8B-B14F-4D97-AF65-F5344CB8AC3E}">
        <p14:creationId xmlns:p14="http://schemas.microsoft.com/office/powerpoint/2010/main" val="2192007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4FCCAD0-678F-47FD-8E29-93717787B227}" type="slidenum">
              <a:rPr lang="en-US"/>
              <a:pPr/>
              <a:t>2</a:t>
            </a:fld>
            <a:endParaRPr lang="en-US"/>
          </a:p>
        </p:txBody>
      </p:sp>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p:txBody>
          <a:bodyPr/>
          <a:lstStyle/>
          <a:p>
            <a:pPr>
              <a:spcBef>
                <a:spcPct val="0"/>
              </a:spcBef>
            </a:pPr>
            <a:endParaRPr lang="en-US"/>
          </a:p>
        </p:txBody>
      </p:sp>
      <p:sp>
        <p:nvSpPr>
          <p:cNvPr id="2048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FAF16D94-4B5E-4F84-9D64-8B0273A50E3B}" type="slidenum">
              <a:rPr lang="en-US" sz="1200">
                <a:latin typeface="Calibri" panose="020F0502020204030204" pitchFamily="34" charset="0"/>
              </a:rPr>
              <a:pPr algn="r"/>
              <a:t>2</a:t>
            </a:fld>
            <a:endParaRPr lang="en-US" sz="1200">
              <a:latin typeface="Calibri" panose="020F0502020204030204" pitchFamily="34" charset="0"/>
            </a:endParaRPr>
          </a:p>
        </p:txBody>
      </p:sp>
    </p:spTree>
    <p:extLst>
      <p:ext uri="{BB962C8B-B14F-4D97-AF65-F5344CB8AC3E}">
        <p14:creationId xmlns:p14="http://schemas.microsoft.com/office/powerpoint/2010/main" val="2592395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FCE734E-7208-4025-A16A-0563A4207C83}" type="slidenum">
              <a:rPr lang="en-US"/>
              <a:pPr/>
              <a:t>3</a:t>
            </a:fld>
            <a:endParaRPr lang="en-US"/>
          </a:p>
        </p:txBody>
      </p:sp>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p:txBody>
          <a:bodyPr/>
          <a:lstStyle/>
          <a:p>
            <a:pPr>
              <a:spcBef>
                <a:spcPct val="0"/>
              </a:spcBef>
            </a:pPr>
            <a:endParaRPr lang="en-US"/>
          </a:p>
        </p:txBody>
      </p:sp>
      <p:sp>
        <p:nvSpPr>
          <p:cNvPr id="2253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8C59E381-6F1B-4039-8E98-9DA149E109B8}" type="slidenum">
              <a:rPr lang="en-US" sz="1200">
                <a:latin typeface="Calibri" panose="020F0502020204030204" pitchFamily="34" charset="0"/>
              </a:rPr>
              <a:pPr algn="r"/>
              <a:t>3</a:t>
            </a:fld>
            <a:endParaRPr lang="en-US" sz="1200">
              <a:latin typeface="Calibri" panose="020F0502020204030204" pitchFamily="34" charset="0"/>
            </a:endParaRPr>
          </a:p>
        </p:txBody>
      </p:sp>
    </p:spTree>
    <p:extLst>
      <p:ext uri="{BB962C8B-B14F-4D97-AF65-F5344CB8AC3E}">
        <p14:creationId xmlns:p14="http://schemas.microsoft.com/office/powerpoint/2010/main" val="1434619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F7C50D4-53E7-496B-A517-99DDA4175DCD}" type="slidenum">
              <a:rPr lang="en-US"/>
              <a:pPr/>
              <a:t>4</a:t>
            </a:fld>
            <a:endParaRPr lang="en-US"/>
          </a:p>
        </p:txBody>
      </p:sp>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p:txBody>
          <a:bodyPr/>
          <a:lstStyle/>
          <a:p>
            <a:pPr>
              <a:spcBef>
                <a:spcPct val="0"/>
              </a:spcBef>
            </a:pPr>
            <a:endParaRPr lang="en-US"/>
          </a:p>
        </p:txBody>
      </p:sp>
      <p:sp>
        <p:nvSpPr>
          <p:cNvPr id="2458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0CE246C5-4E26-4482-90EB-C55555CDB50E}" type="slidenum">
              <a:rPr lang="en-US" sz="1200">
                <a:latin typeface="Calibri" panose="020F0502020204030204" pitchFamily="34" charset="0"/>
              </a:rPr>
              <a:pPr algn="r"/>
              <a:t>4</a:t>
            </a:fld>
            <a:endParaRPr lang="en-US" sz="1200">
              <a:latin typeface="Calibri" panose="020F0502020204030204" pitchFamily="34" charset="0"/>
            </a:endParaRPr>
          </a:p>
        </p:txBody>
      </p:sp>
    </p:spTree>
    <p:extLst>
      <p:ext uri="{BB962C8B-B14F-4D97-AF65-F5344CB8AC3E}">
        <p14:creationId xmlns:p14="http://schemas.microsoft.com/office/powerpoint/2010/main" val="4090721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13DD7AB-66A1-45E8-ABFA-AF205135EC8F}" type="slidenum">
              <a:rPr lang="en-US"/>
              <a:pPr/>
              <a:t>5</a:t>
            </a:fld>
            <a:endParaRPr lang="en-US"/>
          </a:p>
        </p:txBody>
      </p:sp>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p:txBody>
          <a:bodyPr/>
          <a:lstStyle/>
          <a:p>
            <a:pPr>
              <a:spcBef>
                <a:spcPct val="0"/>
              </a:spcBef>
            </a:pPr>
            <a:r>
              <a:rPr lang="en-US"/>
              <a:t>Example: Wal-Mart is able to take data from your past buying patterns, their internal stock information, your mobile phone location data, social media as well as external weather information and analyze all of this in seconds so it can send you a voucher for a BBQ cleaner to your phone…….but only if you own a barbeque, the weather is nice and you currently are within a 3 miles radius of a Wal-Mart store that has the BBQ cleaner in stock. </a:t>
            </a:r>
          </a:p>
          <a:p>
            <a:pPr>
              <a:spcBef>
                <a:spcPct val="0"/>
              </a:spcBef>
            </a:pPr>
            <a:endParaRPr lang="en-US"/>
          </a:p>
        </p:txBody>
      </p:sp>
      <p:sp>
        <p:nvSpPr>
          <p:cNvPr id="2662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C43F7F30-32C8-41B5-91B9-46F9CB1439E4}" type="slidenum">
              <a:rPr lang="en-US" sz="1200">
                <a:latin typeface="Calibri" panose="020F0502020204030204" pitchFamily="34" charset="0"/>
              </a:rPr>
              <a:pPr algn="r"/>
              <a:t>5</a:t>
            </a:fld>
            <a:endParaRPr lang="en-US" sz="1200">
              <a:latin typeface="Calibri" panose="020F0502020204030204" pitchFamily="34" charset="0"/>
            </a:endParaRPr>
          </a:p>
        </p:txBody>
      </p:sp>
    </p:spTree>
    <p:extLst>
      <p:ext uri="{BB962C8B-B14F-4D97-AF65-F5344CB8AC3E}">
        <p14:creationId xmlns:p14="http://schemas.microsoft.com/office/powerpoint/2010/main" val="4215667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5916F61-1F10-42C6-B0F9-111508863809}" type="slidenum">
              <a:rPr lang="en-US"/>
              <a:pPr/>
              <a:t>6</a:t>
            </a:fld>
            <a:endParaRPr lang="en-US"/>
          </a:p>
        </p:txBody>
      </p:sp>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p:txBody>
          <a:bodyPr/>
          <a:lstStyle/>
          <a:p>
            <a:pPr>
              <a:spcBef>
                <a:spcPct val="0"/>
              </a:spcBef>
            </a:pPr>
            <a:r>
              <a:rPr lang="en-US"/>
              <a:t>Now, smartphones know everything — where people go, what they search for, what they buy, what they do for fun and when they go to bed. If you research a Hawaiian vacation on your work desktop, you could see a Hawaii ad that night on your personal cellphone. So if someone regularly checks a news app on a phone in bed each morning, browses the same news site from a laptop in the kitchen, visits from that laptop at an office an hour later and returns that night on a tablet in the same home, Drawbridge concludes that those devices belong to the same person. And if that person shopped for airplane tickets at work, Drawbridge could show that person an airline ad on the tablet that evening.</a:t>
            </a:r>
          </a:p>
        </p:txBody>
      </p:sp>
      <p:sp>
        <p:nvSpPr>
          <p:cNvPr id="286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D1480F0B-1240-4EA5-9D65-F907CD5A21FA}" type="slidenum">
              <a:rPr lang="en-US" sz="1200">
                <a:latin typeface="Calibri" panose="020F0502020204030204" pitchFamily="34" charset="0"/>
              </a:rPr>
              <a:pPr algn="r"/>
              <a:t>6</a:t>
            </a:fld>
            <a:endParaRPr lang="en-US" sz="1200">
              <a:latin typeface="Calibri" panose="020F0502020204030204" pitchFamily="34" charset="0"/>
            </a:endParaRPr>
          </a:p>
        </p:txBody>
      </p:sp>
    </p:spTree>
    <p:extLst>
      <p:ext uri="{BB962C8B-B14F-4D97-AF65-F5344CB8AC3E}">
        <p14:creationId xmlns:p14="http://schemas.microsoft.com/office/powerpoint/2010/main" val="2111066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25121913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342212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9175" y="531813"/>
            <a:ext cx="1838325" cy="4741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9438" y="531813"/>
            <a:ext cx="5367337" cy="4741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40470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03201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41965299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0550" y="1577975"/>
            <a:ext cx="2879725" cy="3695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22675" y="1577975"/>
            <a:ext cx="2881313" cy="3695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235566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757670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255537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396837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5925094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852663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3"/>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Placeholder 1"/>
          <p:cNvSpPr>
            <a:spLocks noGrp="1"/>
          </p:cNvSpPr>
          <p:nvPr>
            <p:ph type="title"/>
          </p:nvPr>
        </p:nvSpPr>
        <p:spPr bwMode="auto">
          <a:xfrm>
            <a:off x="579438" y="531813"/>
            <a:ext cx="735806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content headline</a:t>
            </a:r>
          </a:p>
        </p:txBody>
      </p:sp>
      <p:sp>
        <p:nvSpPr>
          <p:cNvPr id="16388" name="Text Placeholder 2"/>
          <p:cNvSpPr>
            <a:spLocks noGrp="1"/>
          </p:cNvSpPr>
          <p:nvPr>
            <p:ph type="body" idx="1"/>
          </p:nvPr>
        </p:nvSpPr>
        <p:spPr bwMode="auto">
          <a:xfrm>
            <a:off x="590550" y="1577975"/>
            <a:ext cx="5913438"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l" defTabSz="457200" rtl="0" fontAlgn="base">
        <a:spcBef>
          <a:spcPct val="0"/>
        </a:spcBef>
        <a:spcAft>
          <a:spcPct val="0"/>
        </a:spcAft>
        <a:defRPr sz="2400" kern="1200">
          <a:solidFill>
            <a:srgbClr val="7F7F7F"/>
          </a:solidFill>
          <a:latin typeface="+mj-lt"/>
          <a:ea typeface="+mj-ea"/>
          <a:cs typeface="+mj-cs"/>
        </a:defRPr>
      </a:lvl1pPr>
      <a:lvl2pPr algn="l" defTabSz="457200" rtl="0" fontAlgn="base">
        <a:spcBef>
          <a:spcPct val="0"/>
        </a:spcBef>
        <a:spcAft>
          <a:spcPct val="0"/>
        </a:spcAft>
        <a:defRPr sz="2400">
          <a:solidFill>
            <a:srgbClr val="7F7F7F"/>
          </a:solidFill>
          <a:latin typeface="Arial Black" panose="020B0A04020102020204" pitchFamily="34" charset="0"/>
          <a:cs typeface="Arial" panose="020B0604020202020204" pitchFamily="34" charset="0"/>
        </a:defRPr>
      </a:lvl2pPr>
      <a:lvl3pPr algn="l" defTabSz="457200" rtl="0" fontAlgn="base">
        <a:spcBef>
          <a:spcPct val="0"/>
        </a:spcBef>
        <a:spcAft>
          <a:spcPct val="0"/>
        </a:spcAft>
        <a:defRPr sz="2400">
          <a:solidFill>
            <a:srgbClr val="7F7F7F"/>
          </a:solidFill>
          <a:latin typeface="Arial Black" panose="020B0A04020102020204" pitchFamily="34" charset="0"/>
          <a:cs typeface="Arial" panose="020B0604020202020204" pitchFamily="34" charset="0"/>
        </a:defRPr>
      </a:lvl3pPr>
      <a:lvl4pPr algn="l" defTabSz="457200" rtl="0" fontAlgn="base">
        <a:spcBef>
          <a:spcPct val="0"/>
        </a:spcBef>
        <a:spcAft>
          <a:spcPct val="0"/>
        </a:spcAft>
        <a:defRPr sz="2400">
          <a:solidFill>
            <a:srgbClr val="7F7F7F"/>
          </a:solidFill>
          <a:latin typeface="Arial Black" panose="020B0A04020102020204" pitchFamily="34" charset="0"/>
          <a:cs typeface="Arial" panose="020B0604020202020204" pitchFamily="34" charset="0"/>
        </a:defRPr>
      </a:lvl4pPr>
      <a:lvl5pPr algn="l" defTabSz="457200" rtl="0" fontAlgn="base">
        <a:spcBef>
          <a:spcPct val="0"/>
        </a:spcBef>
        <a:spcAft>
          <a:spcPct val="0"/>
        </a:spcAft>
        <a:defRPr sz="2400">
          <a:solidFill>
            <a:srgbClr val="7F7F7F"/>
          </a:solidFill>
          <a:latin typeface="Arial Black" panose="020B0A04020102020204" pitchFamily="34" charset="0"/>
          <a:cs typeface="Arial" panose="020B0604020202020204" pitchFamily="34" charset="0"/>
        </a:defRPr>
      </a:lvl5pPr>
      <a:lvl6pPr marL="457200" algn="l" defTabSz="457200" rtl="0" fontAlgn="base">
        <a:spcBef>
          <a:spcPct val="0"/>
        </a:spcBef>
        <a:spcAft>
          <a:spcPct val="0"/>
        </a:spcAft>
        <a:defRPr sz="2400">
          <a:solidFill>
            <a:srgbClr val="7F7F7F"/>
          </a:solidFill>
          <a:latin typeface="Arial Black" panose="020B0A04020102020204" pitchFamily="34" charset="0"/>
          <a:cs typeface="Arial" panose="020B0604020202020204" pitchFamily="34" charset="0"/>
        </a:defRPr>
      </a:lvl6pPr>
      <a:lvl7pPr marL="914400" algn="l" defTabSz="457200" rtl="0" fontAlgn="base">
        <a:spcBef>
          <a:spcPct val="0"/>
        </a:spcBef>
        <a:spcAft>
          <a:spcPct val="0"/>
        </a:spcAft>
        <a:defRPr sz="2400">
          <a:solidFill>
            <a:srgbClr val="7F7F7F"/>
          </a:solidFill>
          <a:latin typeface="Arial Black" panose="020B0A04020102020204" pitchFamily="34" charset="0"/>
          <a:cs typeface="Arial" panose="020B0604020202020204" pitchFamily="34" charset="0"/>
        </a:defRPr>
      </a:lvl7pPr>
      <a:lvl8pPr marL="1371600" algn="l" defTabSz="457200" rtl="0" fontAlgn="base">
        <a:spcBef>
          <a:spcPct val="0"/>
        </a:spcBef>
        <a:spcAft>
          <a:spcPct val="0"/>
        </a:spcAft>
        <a:defRPr sz="2400">
          <a:solidFill>
            <a:srgbClr val="7F7F7F"/>
          </a:solidFill>
          <a:latin typeface="Arial Black" panose="020B0A04020102020204" pitchFamily="34" charset="0"/>
          <a:cs typeface="Arial" panose="020B0604020202020204" pitchFamily="34" charset="0"/>
        </a:defRPr>
      </a:lvl8pPr>
      <a:lvl9pPr marL="1828800" algn="l" defTabSz="457200" rtl="0" fontAlgn="base">
        <a:spcBef>
          <a:spcPct val="0"/>
        </a:spcBef>
        <a:spcAft>
          <a:spcPct val="0"/>
        </a:spcAft>
        <a:defRPr sz="2400">
          <a:solidFill>
            <a:srgbClr val="7F7F7F"/>
          </a:solidFill>
          <a:latin typeface="Arial Black" panose="020B0A04020102020204" pitchFamily="34" charset="0"/>
          <a:cs typeface="Arial" panose="020B0604020202020204" pitchFamily="34" charset="0"/>
        </a:defRPr>
      </a:lvl9pPr>
    </p:titleStyle>
    <p:bodyStyle>
      <a:lvl1pPr marL="225425" indent="-225425" algn="l" defTabSz="457200" rtl="0" fontAlgn="base">
        <a:spcBef>
          <a:spcPct val="20000"/>
        </a:spcBef>
        <a:spcAft>
          <a:spcPct val="0"/>
        </a:spcAft>
        <a:buFont typeface="Arial" panose="020B0604020202020204" pitchFamily="34" charset="0"/>
        <a:buChar char="•"/>
        <a:defRPr sz="2400" kern="1200">
          <a:solidFill>
            <a:srgbClr val="7F7F7F"/>
          </a:solidFill>
          <a:latin typeface="+mn-lt"/>
          <a:ea typeface="+mn-ea"/>
          <a:cs typeface="+mn-cs"/>
        </a:defRPr>
      </a:lvl1pPr>
      <a:lvl2pPr marL="742950" indent="-285750" algn="l" defTabSz="457200" rtl="0" fontAlgn="base">
        <a:spcBef>
          <a:spcPct val="20000"/>
        </a:spcBef>
        <a:spcAft>
          <a:spcPct val="0"/>
        </a:spcAft>
        <a:buFont typeface="Arial" panose="020B0604020202020204" pitchFamily="34" charset="0"/>
        <a:buChar char="–"/>
        <a:defRPr sz="2200" kern="1200">
          <a:solidFill>
            <a:srgbClr val="7F7F7F"/>
          </a:solidFill>
          <a:latin typeface="+mn-lt"/>
          <a:ea typeface="+mn-ea"/>
          <a:cs typeface="+mn-cs"/>
        </a:defRPr>
      </a:lvl2pPr>
      <a:lvl3pPr marL="1143000" indent="-228600" algn="l" defTabSz="457200" rtl="0" fontAlgn="base">
        <a:spcBef>
          <a:spcPct val="20000"/>
        </a:spcBef>
        <a:spcAft>
          <a:spcPct val="0"/>
        </a:spcAft>
        <a:buFont typeface="Arial" panose="020B0604020202020204" pitchFamily="34" charset="0"/>
        <a:buChar char="•"/>
        <a:defRPr sz="2000" kern="1200">
          <a:solidFill>
            <a:srgbClr val="7F7F7F"/>
          </a:solidFill>
          <a:latin typeface="+mn-lt"/>
          <a:ea typeface="+mn-ea"/>
          <a:cs typeface="+mn-cs"/>
        </a:defRPr>
      </a:lvl3pPr>
      <a:lvl4pPr marL="1600200" indent="-228600" algn="l" defTabSz="457200" rtl="0" fontAlgn="base">
        <a:spcBef>
          <a:spcPct val="20000"/>
        </a:spcBef>
        <a:spcAft>
          <a:spcPct val="0"/>
        </a:spcAft>
        <a:buFont typeface="Arial" panose="020B0604020202020204" pitchFamily="34" charset="0"/>
        <a:buChar char="–"/>
        <a:defRPr kern="1200">
          <a:solidFill>
            <a:srgbClr val="7F7F7F"/>
          </a:solidFill>
          <a:latin typeface="+mn-lt"/>
          <a:ea typeface="+mn-ea"/>
          <a:cs typeface="+mn-cs"/>
        </a:defRPr>
      </a:lvl4pPr>
      <a:lvl5pPr marL="2057400" indent="-228600" algn="l" defTabSz="457200" rtl="0" fontAlgn="base">
        <a:spcBef>
          <a:spcPct val="20000"/>
        </a:spcBef>
        <a:spcAft>
          <a:spcPct val="0"/>
        </a:spcAft>
        <a:buFont typeface="Arial" panose="020B0604020202020204" pitchFamily="34" charset="0"/>
        <a:buChar char="»"/>
        <a:defRPr sz="1600" kern="1200">
          <a:solidFill>
            <a:srgbClr val="7F7F7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big+data+in+healthcare&amp;source=images&amp;cd=&amp;cad=rja&amp;docid=EtCsnfG101CdqM&amp;tbnid=7pDoaSESnsq4IM:&amp;ved=0CAUQjRw&amp;url=http://www.bkv.com/blog/big-data-and-big-solutions/&amp;ei=IW7tUbSoKcjAyAHO24CABw&amp;bvm=bv.49478099,d.aWc&amp;psig=AFQjCNGloG1L4-o6l8X_00kkaSZVkpbiMw&amp;ust=137460090302107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healthcare%20big%20data%20graphs&amp;source=images&amp;cd=&amp;cad=rja&amp;docid=IrDHx0g0ivwmvM&amp;tbnid=zZ8uSNJmQDtwiM:&amp;ved=0CAUQjRw&amp;url=http://www.greystoneblog.net/what-is-a-marketers-role-in-big-data/&amp;ei=pjTwUYPNDMHQrgGV84CwAQ&amp;bvm=bv.49784469,d.cGE&amp;psig=AFQjCNEs_lCHS2lss9kfCtRwF0uNCpnFFg&amp;ust=1374783005913498"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walmart+big+data&amp;source=images&amp;cd=&amp;cad=rja&amp;docid=dtwlpvgKtsYctM&amp;tbnid=O7lgP1VCI_8sOM:&amp;ved=0CAUQjRw&amp;url=http://www.daviselen.com/article-walmart.html&amp;ei=wnHtUfGIMLGayQHUr4CIBA&amp;bvm=bv.49478099,d.aWc&amp;psig=AFQjCNG7EoA7neqhQ2RUHOjK9ep8XtXr9w&amp;ust=1374602045422300"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google.com/url?sa=i&amp;rct=j&amp;q=big+data+scans+license+plates&amp;source=images&amp;cd=&amp;cad=rja&amp;docid=j18aDfHLJgZDnM&amp;tbnid=1F9W2Jl6g02ZsM:&amp;ved=0CAUQjRw&amp;url=http://axiomamuse.wordpress.com/2011/09/08/sept-26-2011-oklahoma-begins-the-license-plate-interoperability-hub-pilot/&amp;ei=ejjwUcvJD8jVqQGfjID4AQ&amp;bvm=bv.49784469,d.cGE&amp;psig=AFQjCNGq1T9zXHBaqNECMex_BhE_Ltdp1Q&amp;ust=1374783979067020" TargetMode="External"/><Relationship Id="rId7" Type="http://schemas.openxmlformats.org/officeDocument/2006/relationships/hyperlink" Target="http://www.google.com/url?sa=i&amp;rct=j&amp;q=spokeo&amp;source=images&amp;cd=&amp;cad=rja&amp;docid=KKuzsd14BtxBvM&amp;tbnid=07xwHuHFfVo-PM:&amp;ved=0CAUQjRw&amp;url=http://www.techi.com/2010/05/spokeo-the-internet-white-pages-for-stalkers/&amp;ei=dDzwUZ23Dcr0qAG7rICwAg&amp;psig=AFQjCNERR6YhisKSCEy0memjAtdDm5yBKQ&amp;ust=1374785007837147"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google.com/url?sa=i&amp;rct=j&amp;q=social%20media%20and%20big%20data&amp;source=images&amp;cd=&amp;cad=rja&amp;docid=GjCNyDbUNJGUvM&amp;tbnid=TRG_m1cuOrmeHM:&amp;ved=0CAUQjRw&amp;url=http://www.businessinsider.com/cia-presentation-on-big-data-2013-3?op=1&amp;ei=HDnwUe3UOM-urgGjj4GwAg&amp;bvm=bv.49784469,d.cGE&amp;psig=AFQjCNH752T8J8mNbaPzwhMZXF70y8rfng&amp;ust=1374784126153221"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a:lstStyle/>
          <a:p>
            <a:r>
              <a:rPr lang="en-US"/>
              <a:t>What is Big Data?</a:t>
            </a:r>
          </a:p>
        </p:txBody>
      </p:sp>
      <p:sp>
        <p:nvSpPr>
          <p:cNvPr id="3" name="Content Placeholder 2"/>
          <p:cNvSpPr>
            <a:spLocks noGrp="1"/>
          </p:cNvSpPr>
          <p:nvPr>
            <p:ph idx="4294967295"/>
          </p:nvPr>
        </p:nvSpPr>
        <p:spPr>
          <a:xfrm>
            <a:off x="273050" y="1255713"/>
            <a:ext cx="7997825" cy="5602287"/>
          </a:xfrm>
        </p:spPr>
        <p:txBody>
          <a:bodyPr rtlCol="0">
            <a:normAutofit/>
          </a:bodyPr>
          <a:lstStyle/>
          <a:p>
            <a:pPr fontAlgn="auto">
              <a:spcAft>
                <a:spcPts val="0"/>
              </a:spcAft>
              <a:buFont typeface="Arial"/>
              <a:buChar char="•"/>
              <a:defRPr/>
            </a:pPr>
            <a:r>
              <a:rPr lang="en-US" dirty="0">
                <a:solidFill>
                  <a:schemeClr val="tx1">
                    <a:lumMod val="50000"/>
                    <a:lumOff val="50000"/>
                  </a:schemeClr>
                </a:solidFill>
                <a:latin typeface="Arial"/>
                <a:cs typeface="Arial"/>
              </a:rPr>
              <a:t>Refers to datasets whose size is beyond the ability of typical databases software tools to capture, store, manage and analyze.</a:t>
            </a:r>
          </a:p>
          <a:p>
            <a:pPr lvl="2" fontAlgn="auto">
              <a:spcAft>
                <a:spcPts val="0"/>
              </a:spcAft>
              <a:buFont typeface="Arial"/>
              <a:buChar char="•"/>
              <a:defRPr/>
            </a:pPr>
            <a:endParaRPr lang="en-US" dirty="0">
              <a:solidFill>
                <a:schemeClr val="tx1">
                  <a:lumMod val="50000"/>
                  <a:lumOff val="50000"/>
                </a:schemeClr>
              </a:solidFill>
              <a:latin typeface="Arial"/>
              <a:cs typeface="Arial"/>
            </a:endParaRPr>
          </a:p>
          <a:p>
            <a:pPr fontAlgn="auto">
              <a:lnSpc>
                <a:spcPct val="110000"/>
              </a:lnSpc>
              <a:spcAft>
                <a:spcPts val="0"/>
              </a:spcAft>
              <a:buFont typeface="Arial"/>
              <a:buChar char="•"/>
              <a:defRPr/>
            </a:pPr>
            <a:r>
              <a:rPr lang="en-US" dirty="0">
                <a:solidFill>
                  <a:schemeClr val="tx1">
                    <a:lumMod val="50000"/>
                    <a:lumOff val="50000"/>
                  </a:schemeClr>
                </a:solidFill>
                <a:latin typeface="Arial"/>
                <a:cs typeface="Arial"/>
              </a:rPr>
              <a:t>Big </a:t>
            </a:r>
            <a:r>
              <a:rPr lang="en-US" dirty="0">
                <a:solidFill>
                  <a:schemeClr val="tx1">
                    <a:lumMod val="50000"/>
                    <a:lumOff val="50000"/>
                  </a:schemeClr>
                </a:solidFill>
                <a:latin typeface="Arial"/>
                <a:cs typeface="Arial"/>
              </a:rPr>
              <a:t>data refers to our ability to </a:t>
            </a:r>
            <a:r>
              <a:rPr lang="en-US" dirty="0">
                <a:solidFill>
                  <a:schemeClr val="tx1">
                    <a:lumMod val="50000"/>
                    <a:lumOff val="50000"/>
                  </a:schemeClr>
                </a:solidFill>
                <a:latin typeface="Arial"/>
                <a:cs typeface="Arial"/>
              </a:rPr>
              <a:t>collect, integrate and </a:t>
            </a:r>
          </a:p>
          <a:p>
            <a:pPr marL="0" indent="0" fontAlgn="auto">
              <a:lnSpc>
                <a:spcPct val="110000"/>
              </a:lnSpc>
              <a:spcAft>
                <a:spcPts val="0"/>
              </a:spcAft>
              <a:buFont typeface="Arial"/>
              <a:buNone/>
              <a:defRPr/>
            </a:pPr>
            <a:r>
              <a:rPr lang="en-US" dirty="0">
                <a:solidFill>
                  <a:schemeClr val="tx1">
                    <a:lumMod val="50000"/>
                    <a:lumOff val="50000"/>
                  </a:schemeClr>
                </a:solidFill>
                <a:latin typeface="Arial"/>
                <a:cs typeface="Arial"/>
              </a:rPr>
              <a:t>  </a:t>
            </a:r>
            <a:r>
              <a:rPr lang="en-US" dirty="0">
                <a:solidFill>
                  <a:schemeClr val="tx1">
                    <a:lumMod val="50000"/>
                    <a:lumOff val="50000"/>
                  </a:schemeClr>
                </a:solidFill>
                <a:latin typeface="Arial"/>
                <a:cs typeface="Arial"/>
              </a:rPr>
              <a:t>analyze </a:t>
            </a:r>
            <a:r>
              <a:rPr lang="en-US" dirty="0">
                <a:solidFill>
                  <a:schemeClr val="tx1">
                    <a:lumMod val="50000"/>
                    <a:lumOff val="50000"/>
                  </a:schemeClr>
                </a:solidFill>
                <a:latin typeface="Arial"/>
                <a:cs typeface="Arial"/>
              </a:rPr>
              <a:t>the </a:t>
            </a:r>
            <a:r>
              <a:rPr lang="en-US" dirty="0">
                <a:solidFill>
                  <a:schemeClr val="tx1">
                    <a:lumMod val="50000"/>
                    <a:lumOff val="50000"/>
                  </a:schemeClr>
                </a:solidFill>
                <a:latin typeface="Arial"/>
                <a:cs typeface="Arial"/>
              </a:rPr>
              <a:t>vast amounts of data we are </a:t>
            </a:r>
          </a:p>
          <a:p>
            <a:pPr marL="0" indent="0" fontAlgn="auto">
              <a:lnSpc>
                <a:spcPct val="110000"/>
              </a:lnSpc>
              <a:spcAft>
                <a:spcPts val="0"/>
              </a:spcAft>
              <a:buFont typeface="Arial"/>
              <a:buNone/>
              <a:defRPr/>
            </a:pPr>
            <a:r>
              <a:rPr lang="en-US" dirty="0">
                <a:solidFill>
                  <a:schemeClr val="tx1">
                    <a:lumMod val="50000"/>
                    <a:lumOff val="50000"/>
                  </a:schemeClr>
                </a:solidFill>
                <a:latin typeface="Arial"/>
                <a:cs typeface="Arial"/>
              </a:rPr>
              <a:t>   now generating in the </a:t>
            </a:r>
            <a:r>
              <a:rPr lang="en-US" dirty="0">
                <a:solidFill>
                  <a:schemeClr val="tx1">
                    <a:lumMod val="50000"/>
                    <a:lumOff val="50000"/>
                  </a:schemeClr>
                </a:solidFill>
                <a:latin typeface="Arial"/>
                <a:cs typeface="Arial"/>
              </a:rPr>
              <a:t>world and create </a:t>
            </a:r>
            <a:endParaRPr lang="en-US" dirty="0">
              <a:solidFill>
                <a:schemeClr val="tx1">
                  <a:lumMod val="50000"/>
                  <a:lumOff val="50000"/>
                </a:schemeClr>
              </a:solidFill>
              <a:latin typeface="Arial"/>
              <a:cs typeface="Arial"/>
            </a:endParaRPr>
          </a:p>
          <a:p>
            <a:pPr marL="0" indent="0" fontAlgn="auto">
              <a:lnSpc>
                <a:spcPct val="110000"/>
              </a:lnSpc>
              <a:spcAft>
                <a:spcPts val="0"/>
              </a:spcAft>
              <a:buFont typeface="Arial"/>
              <a:buNone/>
              <a:defRPr/>
            </a:pPr>
            <a:r>
              <a:rPr lang="en-US" dirty="0">
                <a:solidFill>
                  <a:schemeClr val="tx1">
                    <a:lumMod val="50000"/>
                    <a:lumOff val="50000"/>
                  </a:schemeClr>
                </a:solidFill>
                <a:latin typeface="Arial"/>
                <a:cs typeface="Arial"/>
              </a:rPr>
              <a:t>   insights that will lead to value creation.</a:t>
            </a:r>
            <a:endParaRPr lang="en-US" dirty="0">
              <a:solidFill>
                <a:schemeClr val="tx1">
                  <a:lumMod val="50000"/>
                  <a:lumOff val="50000"/>
                </a:schemeClr>
              </a:solidFill>
              <a:latin typeface="Arial"/>
              <a:cs typeface="Arial"/>
            </a:endParaRPr>
          </a:p>
        </p:txBody>
      </p:sp>
      <p:pic>
        <p:nvPicPr>
          <p:cNvPr id="17412" name="Picture 2" descr="http://www.bkv.com/images/uploads/affiliations/big-data.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16288"/>
            <a:ext cx="2549525"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r>
              <a:rPr lang="en-US"/>
              <a:t>Cost and Quantity of Data Heading in Opposite Directions</a:t>
            </a:r>
          </a:p>
        </p:txBody>
      </p:sp>
      <p:sp>
        <p:nvSpPr>
          <p:cNvPr id="3" name="Content Placeholder 2"/>
          <p:cNvSpPr>
            <a:spLocks noGrp="1"/>
          </p:cNvSpPr>
          <p:nvPr>
            <p:ph idx="4294967295"/>
          </p:nvPr>
        </p:nvSpPr>
        <p:spPr>
          <a:xfrm>
            <a:off x="579438" y="1106488"/>
            <a:ext cx="7847012" cy="4997450"/>
          </a:xfrm>
        </p:spPr>
        <p:txBody>
          <a:bodyPr rtlCol="0">
            <a:normAutofit fontScale="92500" lnSpcReduction="20000"/>
          </a:bodyPr>
          <a:lstStyle/>
          <a:p>
            <a:pPr fontAlgn="auto">
              <a:spcAft>
                <a:spcPts val="0"/>
              </a:spcAft>
              <a:buFont typeface="Arial"/>
              <a:buChar char="•"/>
              <a:defRPr/>
            </a:pPr>
            <a:endParaRPr lang="en-US" dirty="0">
              <a:solidFill>
                <a:schemeClr val="tx1">
                  <a:lumMod val="50000"/>
                  <a:lumOff val="50000"/>
                </a:schemeClr>
              </a:solidFill>
              <a:latin typeface="Arial"/>
              <a:cs typeface="Arial"/>
            </a:endParaRPr>
          </a:p>
          <a:p>
            <a:pPr fontAlgn="auto">
              <a:spcAft>
                <a:spcPts val="0"/>
              </a:spcAft>
              <a:buFont typeface="Arial"/>
              <a:buChar char="•"/>
              <a:defRPr/>
            </a:pPr>
            <a:r>
              <a:rPr lang="en-US" dirty="0">
                <a:solidFill>
                  <a:schemeClr val="tx1">
                    <a:lumMod val="50000"/>
                    <a:lumOff val="50000"/>
                  </a:schemeClr>
                </a:solidFill>
                <a:latin typeface="Arial"/>
                <a:cs typeface="Arial"/>
              </a:rPr>
              <a:t>$600 = Cost to buy a disk drive that can contain all of the world’s music</a:t>
            </a:r>
          </a:p>
          <a:p>
            <a:pPr fontAlgn="auto">
              <a:spcAft>
                <a:spcPts val="0"/>
              </a:spcAft>
              <a:buFont typeface="Arial"/>
              <a:buChar char="•"/>
              <a:defRPr/>
            </a:pPr>
            <a:endParaRPr lang="en-US" dirty="0">
              <a:solidFill>
                <a:schemeClr val="tx1">
                  <a:lumMod val="50000"/>
                  <a:lumOff val="50000"/>
                </a:schemeClr>
              </a:solidFill>
              <a:latin typeface="Arial"/>
              <a:cs typeface="Arial"/>
            </a:endParaRPr>
          </a:p>
          <a:p>
            <a:pPr fontAlgn="auto">
              <a:spcAft>
                <a:spcPts val="0"/>
              </a:spcAft>
              <a:buFont typeface="Arial"/>
              <a:buChar char="•"/>
              <a:defRPr/>
            </a:pPr>
            <a:r>
              <a:rPr lang="en-US" dirty="0">
                <a:solidFill>
                  <a:schemeClr val="tx1">
                    <a:lumMod val="50000"/>
                    <a:lumOff val="50000"/>
                  </a:schemeClr>
                </a:solidFill>
                <a:latin typeface="Arial"/>
                <a:cs typeface="Arial"/>
              </a:rPr>
              <a:t>30 billion pieces of content shared on Facebook each month</a:t>
            </a:r>
          </a:p>
          <a:p>
            <a:pPr fontAlgn="auto">
              <a:spcAft>
                <a:spcPts val="0"/>
              </a:spcAft>
              <a:buFont typeface="Arial"/>
              <a:buChar char="•"/>
              <a:defRPr/>
            </a:pPr>
            <a:endParaRPr lang="en-US" dirty="0">
              <a:solidFill>
                <a:schemeClr val="tx1">
                  <a:lumMod val="50000"/>
                  <a:lumOff val="50000"/>
                </a:schemeClr>
              </a:solidFill>
              <a:latin typeface="Arial"/>
              <a:cs typeface="Arial"/>
            </a:endParaRPr>
          </a:p>
          <a:p>
            <a:pPr fontAlgn="auto">
              <a:spcAft>
                <a:spcPts val="0"/>
              </a:spcAft>
              <a:buFont typeface="Arial"/>
              <a:buChar char="•"/>
              <a:defRPr/>
            </a:pPr>
            <a:r>
              <a:rPr lang="en-US" dirty="0">
                <a:solidFill>
                  <a:schemeClr val="tx1">
                    <a:lumMod val="50000"/>
                    <a:lumOff val="50000"/>
                  </a:schemeClr>
                </a:solidFill>
                <a:latin typeface="Arial"/>
                <a:cs typeface="Arial"/>
              </a:rPr>
              <a:t>$600 billion potential annual consumer surplus from using personal location data globally</a:t>
            </a:r>
          </a:p>
          <a:p>
            <a:pPr fontAlgn="auto">
              <a:spcAft>
                <a:spcPts val="0"/>
              </a:spcAft>
              <a:buFont typeface="Arial"/>
              <a:buChar char="•"/>
              <a:defRPr/>
            </a:pPr>
            <a:endParaRPr lang="en-US" dirty="0">
              <a:solidFill>
                <a:schemeClr val="tx1">
                  <a:lumMod val="50000"/>
                  <a:lumOff val="50000"/>
                </a:schemeClr>
              </a:solidFill>
              <a:latin typeface="Arial"/>
              <a:cs typeface="Arial"/>
            </a:endParaRPr>
          </a:p>
          <a:p>
            <a:pPr fontAlgn="auto">
              <a:spcAft>
                <a:spcPts val="0"/>
              </a:spcAft>
              <a:buFont typeface="Arial"/>
              <a:buChar char="•"/>
              <a:defRPr/>
            </a:pPr>
            <a:r>
              <a:rPr lang="en-US" dirty="0">
                <a:solidFill>
                  <a:schemeClr val="tx1">
                    <a:lumMod val="50000"/>
                    <a:lumOff val="50000"/>
                  </a:schemeClr>
                </a:solidFill>
                <a:latin typeface="Arial"/>
                <a:cs typeface="Arial"/>
              </a:rPr>
              <a:t>60% potential increase in retailers’ operating margins possible with big data</a:t>
            </a:r>
          </a:p>
          <a:p>
            <a:pPr fontAlgn="auto">
              <a:spcAft>
                <a:spcPts val="0"/>
              </a:spcAft>
              <a:buFont typeface="Arial"/>
              <a:buChar char="•"/>
              <a:defRPr/>
            </a:pPr>
            <a:endParaRPr lang="en-US" dirty="0">
              <a:solidFill>
                <a:schemeClr val="tx1">
                  <a:lumMod val="50000"/>
                  <a:lumOff val="50000"/>
                </a:schemeClr>
              </a:solidFill>
              <a:latin typeface="Arial"/>
              <a:cs typeface="Arial"/>
            </a:endParaRPr>
          </a:p>
          <a:p>
            <a:pPr fontAlgn="auto">
              <a:spcAft>
                <a:spcPts val="0"/>
              </a:spcAft>
              <a:buFont typeface="Arial"/>
              <a:buChar char="•"/>
              <a:defRPr/>
            </a:pPr>
            <a:r>
              <a:rPr lang="en-US" dirty="0">
                <a:solidFill>
                  <a:schemeClr val="tx1">
                    <a:lumMod val="50000"/>
                    <a:lumOff val="50000"/>
                  </a:schemeClr>
                </a:solidFill>
                <a:latin typeface="Arial"/>
                <a:cs typeface="Arial"/>
              </a:rPr>
              <a:t>15 of 17 sectors in US have more data stored per company than US Library of </a:t>
            </a:r>
            <a:r>
              <a:rPr lang="en-US" dirty="0">
                <a:solidFill>
                  <a:schemeClr val="tx1">
                    <a:lumMod val="50000"/>
                    <a:lumOff val="50000"/>
                  </a:schemeClr>
                </a:solidFill>
                <a:latin typeface="Arial"/>
                <a:cs typeface="Arial"/>
              </a:rPr>
              <a:t>Congress</a:t>
            </a:r>
            <a:endParaRPr lang="en-US" dirty="0">
              <a:solidFill>
                <a:schemeClr val="tx1">
                  <a:lumMod val="50000"/>
                  <a:lumOff val="50000"/>
                </a:schemeClr>
              </a:solidFill>
              <a:latin typeface="Arial"/>
              <a:cs typeface="Arial"/>
            </a:endParaRPr>
          </a:p>
          <a:p>
            <a:pPr fontAlgn="auto">
              <a:spcAft>
                <a:spcPts val="0"/>
              </a:spcAft>
              <a:buFont typeface="Arial"/>
              <a:buChar char="•"/>
              <a:defRPr/>
            </a:pPr>
            <a:endParaRPr lang="en-US" dirty="0">
              <a:solidFill>
                <a:schemeClr val="tx1">
                  <a:lumMod val="50000"/>
                  <a:lumOff val="50000"/>
                </a:schemeClr>
              </a:solidFill>
              <a:latin typeface="Arial"/>
              <a:cs typeface="Arial"/>
            </a:endParaRPr>
          </a:p>
          <a:p>
            <a:pPr marL="0" indent="0" fontAlgn="auto">
              <a:spcAft>
                <a:spcPts val="0"/>
              </a:spcAft>
              <a:buFont typeface="Arial"/>
              <a:buNone/>
              <a:defRPr/>
            </a:pPr>
            <a:endParaRPr lang="en-US" dirty="0">
              <a:solidFill>
                <a:schemeClr val="tx1">
                  <a:lumMod val="50000"/>
                  <a:lumOff val="50000"/>
                </a:schemeClr>
              </a:solidFill>
              <a:latin typeface="Arial"/>
              <a:cs typeface="Arial"/>
            </a:endParaRPr>
          </a:p>
        </p:txBody>
      </p:sp>
      <p:sp>
        <p:nvSpPr>
          <p:cNvPr id="19460" name="TextBox 4"/>
          <p:cNvSpPr txBox="1">
            <a:spLocks noChangeArrowheads="1"/>
          </p:cNvSpPr>
          <p:nvPr/>
        </p:nvSpPr>
        <p:spPr bwMode="auto">
          <a:xfrm>
            <a:off x="1570038" y="6427788"/>
            <a:ext cx="58404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1100">
                <a:solidFill>
                  <a:schemeClr val="bg1"/>
                </a:solidFill>
                <a:latin typeface="Calibri" panose="020F0502020204030204" pitchFamily="34" charset="0"/>
              </a:rPr>
              <a:t>McKinsley Global Institute. “Big Data: The next frontier for innovation, competition, and productivity.” June 2011.</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7" descr="http://www.greystoneblog.net/wp-content/uploads/2013/02/big-data-growth.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716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r>
              <a:rPr lang="en-US"/>
              <a:t>Big Data Creates Value in Several Ways</a:t>
            </a:r>
          </a:p>
        </p:txBody>
      </p:sp>
      <p:sp>
        <p:nvSpPr>
          <p:cNvPr id="3" name="Content Placeholder 2"/>
          <p:cNvSpPr>
            <a:spLocks noGrp="1"/>
          </p:cNvSpPr>
          <p:nvPr>
            <p:ph idx="4294967295"/>
          </p:nvPr>
        </p:nvSpPr>
        <p:spPr>
          <a:xfrm>
            <a:off x="579438" y="1296988"/>
            <a:ext cx="7847012" cy="4806950"/>
          </a:xfrm>
        </p:spPr>
        <p:txBody>
          <a:bodyPr rtlCol="0">
            <a:normAutofit/>
          </a:bodyPr>
          <a:lstStyle/>
          <a:p>
            <a:pPr fontAlgn="auto">
              <a:spcAft>
                <a:spcPts val="0"/>
              </a:spcAft>
              <a:buFont typeface="Arial"/>
              <a:buChar char="•"/>
              <a:defRPr/>
            </a:pPr>
            <a:r>
              <a:rPr lang="en-US" dirty="0">
                <a:solidFill>
                  <a:schemeClr val="tx1">
                    <a:lumMod val="50000"/>
                    <a:lumOff val="50000"/>
                  </a:schemeClr>
                </a:solidFill>
                <a:latin typeface="Arial"/>
                <a:cs typeface="Arial"/>
              </a:rPr>
              <a:t>Creates transparency</a:t>
            </a:r>
          </a:p>
          <a:p>
            <a:pPr marL="0" indent="0" fontAlgn="auto">
              <a:spcAft>
                <a:spcPts val="0"/>
              </a:spcAft>
              <a:buFont typeface="Arial"/>
              <a:buNone/>
              <a:defRPr/>
            </a:pPr>
            <a:endParaRPr lang="en-US" dirty="0">
              <a:solidFill>
                <a:schemeClr val="tx1">
                  <a:lumMod val="50000"/>
                  <a:lumOff val="50000"/>
                </a:schemeClr>
              </a:solidFill>
              <a:latin typeface="Arial"/>
              <a:cs typeface="Arial"/>
            </a:endParaRPr>
          </a:p>
          <a:p>
            <a:pPr fontAlgn="auto">
              <a:spcAft>
                <a:spcPts val="0"/>
              </a:spcAft>
              <a:buFont typeface="Arial"/>
              <a:buChar char="•"/>
              <a:defRPr/>
            </a:pPr>
            <a:r>
              <a:rPr lang="en-US" dirty="0">
                <a:solidFill>
                  <a:schemeClr val="tx1">
                    <a:lumMod val="50000"/>
                    <a:lumOff val="50000"/>
                  </a:schemeClr>
                </a:solidFill>
                <a:latin typeface="Arial"/>
                <a:cs typeface="Arial"/>
              </a:rPr>
              <a:t>Enabling experimentation to discover needs, expose variability, and improve performance</a:t>
            </a:r>
          </a:p>
          <a:p>
            <a:pPr fontAlgn="auto">
              <a:spcAft>
                <a:spcPts val="0"/>
              </a:spcAft>
              <a:buFont typeface="Arial"/>
              <a:buChar char="•"/>
              <a:defRPr/>
            </a:pPr>
            <a:endParaRPr lang="en-US" dirty="0">
              <a:solidFill>
                <a:schemeClr val="tx1">
                  <a:lumMod val="50000"/>
                  <a:lumOff val="50000"/>
                </a:schemeClr>
              </a:solidFill>
              <a:latin typeface="Arial"/>
              <a:cs typeface="Arial"/>
            </a:endParaRPr>
          </a:p>
          <a:p>
            <a:pPr fontAlgn="auto">
              <a:spcAft>
                <a:spcPts val="0"/>
              </a:spcAft>
              <a:buFont typeface="Arial"/>
              <a:buChar char="•"/>
              <a:defRPr/>
            </a:pPr>
            <a:r>
              <a:rPr lang="en-US" dirty="0">
                <a:solidFill>
                  <a:schemeClr val="tx1">
                    <a:lumMod val="50000"/>
                    <a:lumOff val="50000"/>
                  </a:schemeClr>
                </a:solidFill>
                <a:latin typeface="Arial"/>
                <a:cs typeface="Arial"/>
              </a:rPr>
              <a:t>Segmenting populations to customize actions</a:t>
            </a:r>
          </a:p>
          <a:p>
            <a:pPr fontAlgn="auto">
              <a:spcAft>
                <a:spcPts val="0"/>
              </a:spcAft>
              <a:buFont typeface="Arial"/>
              <a:buChar char="•"/>
              <a:defRPr/>
            </a:pPr>
            <a:endParaRPr lang="en-US" dirty="0">
              <a:solidFill>
                <a:schemeClr val="tx1">
                  <a:lumMod val="50000"/>
                  <a:lumOff val="50000"/>
                </a:schemeClr>
              </a:solidFill>
              <a:latin typeface="Arial"/>
              <a:cs typeface="Arial"/>
            </a:endParaRPr>
          </a:p>
          <a:p>
            <a:pPr fontAlgn="auto">
              <a:spcAft>
                <a:spcPts val="0"/>
              </a:spcAft>
              <a:buFont typeface="Arial"/>
              <a:buChar char="•"/>
              <a:defRPr/>
            </a:pPr>
            <a:r>
              <a:rPr lang="en-US" dirty="0">
                <a:solidFill>
                  <a:schemeClr val="tx1">
                    <a:lumMod val="50000"/>
                    <a:lumOff val="50000"/>
                  </a:schemeClr>
                </a:solidFill>
                <a:latin typeface="Arial"/>
                <a:cs typeface="Arial"/>
              </a:rPr>
              <a:t>Replacing/supporting human decision making with automated algorithms</a:t>
            </a:r>
          </a:p>
          <a:p>
            <a:pPr fontAlgn="auto">
              <a:spcAft>
                <a:spcPts val="0"/>
              </a:spcAft>
              <a:buFont typeface="Arial"/>
              <a:buChar char="•"/>
              <a:defRPr/>
            </a:pPr>
            <a:endParaRPr lang="en-US" dirty="0">
              <a:solidFill>
                <a:schemeClr val="tx1">
                  <a:lumMod val="50000"/>
                  <a:lumOff val="50000"/>
                </a:schemeClr>
              </a:solidFill>
              <a:latin typeface="Arial"/>
              <a:cs typeface="Arial"/>
            </a:endParaRPr>
          </a:p>
          <a:p>
            <a:pPr fontAlgn="auto">
              <a:spcAft>
                <a:spcPts val="0"/>
              </a:spcAft>
              <a:buFont typeface="Arial"/>
              <a:buChar char="•"/>
              <a:defRPr/>
            </a:pPr>
            <a:r>
              <a:rPr lang="en-US" dirty="0">
                <a:solidFill>
                  <a:schemeClr val="tx1">
                    <a:lumMod val="50000"/>
                    <a:lumOff val="50000"/>
                  </a:schemeClr>
                </a:solidFill>
                <a:latin typeface="Arial"/>
                <a:cs typeface="Arial"/>
              </a:rPr>
              <a:t>Innovating new business models, products, services</a:t>
            </a:r>
          </a:p>
          <a:p>
            <a:pPr fontAlgn="auto">
              <a:spcAft>
                <a:spcPts val="0"/>
              </a:spcAft>
              <a:buFont typeface="Arial"/>
              <a:buChar char="•"/>
              <a:defRPr/>
            </a:pPr>
            <a:endParaRPr lang="en-US" dirty="0">
              <a:solidFill>
                <a:schemeClr val="tx1">
                  <a:lumMod val="50000"/>
                  <a:lumOff val="50000"/>
                </a:schemeClr>
              </a:solidFill>
              <a:latin typeface="Arial"/>
              <a:cs typeface="Aria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r>
              <a:rPr lang="en-US"/>
              <a:t>Big Data….Good, Bad, or Just Inevitable?</a:t>
            </a:r>
          </a:p>
        </p:txBody>
      </p:sp>
      <p:sp>
        <p:nvSpPr>
          <p:cNvPr id="25603" name="Content Placeholder 2"/>
          <p:cNvSpPr>
            <a:spLocks noGrp="1"/>
          </p:cNvSpPr>
          <p:nvPr>
            <p:ph idx="4294967295"/>
          </p:nvPr>
        </p:nvSpPr>
        <p:spPr>
          <a:xfrm>
            <a:off x="579438" y="1323975"/>
            <a:ext cx="7847012" cy="4779963"/>
          </a:xfrm>
        </p:spPr>
        <p:txBody>
          <a:bodyPr/>
          <a:lstStyle/>
          <a:p>
            <a:endParaRPr lang="en-US" sz="2000"/>
          </a:p>
        </p:txBody>
      </p:sp>
      <p:pic>
        <p:nvPicPr>
          <p:cNvPr id="25604" name="Picture 2" descr="http://www.daviselen.com/images/walmart-ooh-1.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1106488"/>
            <a:ext cx="8332788" cy="499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axiomamuse.files.wordpress.com/2011/09/alprheader_image_placeholder.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650" y="1179513"/>
            <a:ext cx="7567613"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6" descr="http://static5.businessinsider.com/image/514b2c4b6bb3f7171b000019-1200/big-data-was-created-by-social-media-items-going-viral-and-the-consequent-elastic-structure-to-handle-it-ie-cloud.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4788" y="3435350"/>
            <a:ext cx="2197100" cy="2449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12" descr="http://www.techi.com/wp-content/uploads/2010/05/spokeo-old.gif">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25750" y="3511550"/>
            <a:ext cx="561975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Box 1"/>
          <p:cNvSpPr txBox="1">
            <a:spLocks noChangeArrowheads="1"/>
          </p:cNvSpPr>
          <p:nvPr/>
        </p:nvSpPr>
        <p:spPr bwMode="auto">
          <a:xfrm>
            <a:off x="374650" y="273050"/>
            <a:ext cx="6777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sz="2400">
                <a:latin typeface="Arial Black" panose="020B0A04020102020204" pitchFamily="34" charset="0"/>
              </a:rPr>
              <a:t>Big Data is Everywhere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463</Words>
  <Application>Microsoft Office PowerPoint</Application>
  <PresentationFormat>On-screen Show (4:3)</PresentationFormat>
  <Paragraphs>45</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Calibri</vt:lpstr>
      <vt:lpstr>Office Theme</vt:lpstr>
      <vt:lpstr>What is Big Data?</vt:lpstr>
      <vt:lpstr>Cost and Quantity of Data Heading in Opposite Directions</vt:lpstr>
      <vt:lpstr>PowerPoint Presentation</vt:lpstr>
      <vt:lpstr>Big Data Creates Value in Several Ways</vt:lpstr>
      <vt:lpstr>Big Data….Good, Bad, or Just Inevitable?</vt:lpstr>
      <vt:lpstr>PowerPoint Presentation</vt:lpstr>
    </vt:vector>
  </TitlesOfParts>
  <Company>HIV Consulting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Jay Want</dc:creator>
  <cp:lastModifiedBy>Lindsay Wolfe</cp:lastModifiedBy>
  <cp:revision>2</cp:revision>
  <dcterms:created xsi:type="dcterms:W3CDTF">2014-04-24T20:10:09Z</dcterms:created>
  <dcterms:modified xsi:type="dcterms:W3CDTF">2014-04-28T16:27:54Z</dcterms:modified>
</cp:coreProperties>
</file>