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6" r:id="rId3"/>
    <p:sldMasterId id="2147483688" r:id="rId4"/>
  </p:sldMasterIdLst>
  <p:notesMasterIdLst>
    <p:notesMasterId r:id="rId65"/>
  </p:notesMasterIdLst>
  <p:sldIdLst>
    <p:sldId id="257"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259" r:id="rId63"/>
    <p:sldId id="258"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1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6AE807-E514-B247-966C-83CAFD207B1F}" type="doc">
      <dgm:prSet loTypeId="urn:microsoft.com/office/officeart/2005/8/layout/process4" loCatId="" qsTypeId="urn:microsoft.com/office/officeart/2005/8/quickstyle/simple1" qsCatId="simple" csTypeId="urn:microsoft.com/office/officeart/2005/8/colors/accent2_2" csCatId="accent2" phldr="1"/>
      <dgm:spPr/>
    </dgm:pt>
    <dgm:pt modelId="{8028CED3-90BC-1640-B391-1307118E7950}">
      <dgm:prSet phldrT="[Text]" custT="1"/>
      <dgm:spPr/>
      <dgm:t>
        <a:bodyPr/>
        <a:lstStyle/>
        <a:p>
          <a:r>
            <a:rPr lang="en-US" sz="2400" dirty="0" smtClean="0"/>
            <a:t>See Got Advisors for Next Steps</a:t>
          </a:r>
          <a:endParaRPr lang="en-US" sz="2400" dirty="0"/>
        </a:p>
      </dgm:t>
    </dgm:pt>
    <dgm:pt modelId="{493FAA86-A65A-6A44-91BD-3DEFBE0AF2F6}" type="parTrans" cxnId="{D2E9E690-4571-5448-BA74-971B814D3E29}">
      <dgm:prSet/>
      <dgm:spPr/>
      <dgm:t>
        <a:bodyPr/>
        <a:lstStyle/>
        <a:p>
          <a:endParaRPr lang="en-US"/>
        </a:p>
      </dgm:t>
    </dgm:pt>
    <dgm:pt modelId="{106B4FB9-411F-B544-9B67-F50BD7730F30}" type="sibTrans" cxnId="{D2E9E690-4571-5448-BA74-971B814D3E29}">
      <dgm:prSet/>
      <dgm:spPr/>
      <dgm:t>
        <a:bodyPr/>
        <a:lstStyle/>
        <a:p>
          <a:endParaRPr lang="en-US"/>
        </a:p>
      </dgm:t>
    </dgm:pt>
    <dgm:pt modelId="{D029DA8C-0134-4A4E-91A9-8A6A35F11C68}">
      <dgm:prSet phldrT="[Text]" custT="1"/>
      <dgm:spPr/>
      <dgm:t>
        <a:bodyPr/>
        <a:lstStyle/>
        <a:p>
          <a:r>
            <a:rPr lang="en-US" sz="2400" dirty="0" smtClean="0"/>
            <a:t>Create Formal Advisory Structures</a:t>
          </a:r>
          <a:endParaRPr lang="en-US" sz="2400" dirty="0"/>
        </a:p>
      </dgm:t>
    </dgm:pt>
    <dgm:pt modelId="{74237009-A5D9-4146-804C-B522879A8BD4}" type="sibTrans" cxnId="{BACE4C7E-53FD-E44B-B02E-9010AB7D831E}">
      <dgm:prSet/>
      <dgm:spPr/>
      <dgm:t>
        <a:bodyPr/>
        <a:lstStyle/>
        <a:p>
          <a:endParaRPr lang="en-US"/>
        </a:p>
      </dgm:t>
    </dgm:pt>
    <dgm:pt modelId="{D8DD393A-07F3-3C46-8FB8-6AAB540CCC2B}" type="parTrans" cxnId="{BACE4C7E-53FD-E44B-B02E-9010AB7D831E}">
      <dgm:prSet/>
      <dgm:spPr/>
      <dgm:t>
        <a:bodyPr/>
        <a:lstStyle/>
        <a:p>
          <a:endParaRPr lang="en-US"/>
        </a:p>
      </dgm:t>
    </dgm:pt>
    <dgm:pt modelId="{1633E3DD-EC32-0346-ADD0-AF1D8DDCAECE}">
      <dgm:prSet phldrT="[Text]" custT="1"/>
      <dgm:spPr/>
      <dgm:t>
        <a:bodyPr/>
        <a:lstStyle/>
        <a:p>
          <a:r>
            <a:rPr lang="en-US" sz="2400" dirty="0" smtClean="0"/>
            <a:t>Utilize resources to build more formal ways to receive ongoing input/participation</a:t>
          </a:r>
          <a:endParaRPr lang="en-US" sz="2400" dirty="0"/>
        </a:p>
      </dgm:t>
    </dgm:pt>
    <dgm:pt modelId="{672512AF-68E1-1348-885B-46F36D98DEE2}" type="sibTrans" cxnId="{BD97DB1E-5EBC-1043-95C4-608927445310}">
      <dgm:prSet/>
      <dgm:spPr/>
      <dgm:t>
        <a:bodyPr/>
        <a:lstStyle/>
        <a:p>
          <a:endParaRPr lang="en-US"/>
        </a:p>
      </dgm:t>
    </dgm:pt>
    <dgm:pt modelId="{84BCB92A-1A36-124D-A2F2-E479C960AED5}" type="parTrans" cxnId="{BD97DB1E-5EBC-1043-95C4-608927445310}">
      <dgm:prSet/>
      <dgm:spPr/>
      <dgm:t>
        <a:bodyPr/>
        <a:lstStyle/>
        <a:p>
          <a:endParaRPr lang="en-US"/>
        </a:p>
      </dgm:t>
    </dgm:pt>
    <dgm:pt modelId="{32A1E1AC-E672-114D-B475-1E85FD0049CB}">
      <dgm:prSet phldrT="[Text]" custT="1"/>
      <dgm:spPr/>
      <dgm:t>
        <a:bodyPr/>
        <a:lstStyle/>
        <a:p>
          <a:r>
            <a:rPr lang="en-US" sz="2400" dirty="0" smtClean="0"/>
            <a:t>Listen, Listen, Listen</a:t>
          </a:r>
          <a:endParaRPr lang="en-US" sz="2400" dirty="0"/>
        </a:p>
      </dgm:t>
    </dgm:pt>
    <dgm:pt modelId="{3A637689-27D3-C94F-820A-8E2F90C3D63E}" type="sibTrans" cxnId="{0084EC7C-2F97-6F4F-8932-460E55FE48CC}">
      <dgm:prSet/>
      <dgm:spPr/>
      <dgm:t>
        <a:bodyPr/>
        <a:lstStyle/>
        <a:p>
          <a:endParaRPr lang="en-US"/>
        </a:p>
      </dgm:t>
    </dgm:pt>
    <dgm:pt modelId="{6E9F4AD6-EE35-B649-9946-46CDB14B7A5E}" type="parTrans" cxnId="{0084EC7C-2F97-6F4F-8932-460E55FE48CC}">
      <dgm:prSet/>
      <dgm:spPr/>
      <dgm:t>
        <a:bodyPr/>
        <a:lstStyle/>
        <a:p>
          <a:endParaRPr lang="en-US"/>
        </a:p>
      </dgm:t>
    </dgm:pt>
    <dgm:pt modelId="{A956B473-BAC3-FF46-A793-A77D705BF371}">
      <dgm:prSet phldrT="[Text]" custT="1"/>
      <dgm:spPr/>
      <dgm:t>
        <a:bodyPr/>
        <a:lstStyle/>
        <a:p>
          <a:r>
            <a:rPr lang="en-US" sz="2400" dirty="0" smtClean="0"/>
            <a:t>Ask Questions for Understanding and Ideas for Improvement</a:t>
          </a:r>
          <a:endParaRPr lang="en-US" sz="2400" dirty="0"/>
        </a:p>
      </dgm:t>
    </dgm:pt>
    <dgm:pt modelId="{887DAC30-D32A-8C45-9B9F-797EE679430F}" type="sibTrans" cxnId="{4325D329-0C35-EA4E-8426-82D40BDD76F4}">
      <dgm:prSet/>
      <dgm:spPr/>
      <dgm:t>
        <a:bodyPr/>
        <a:lstStyle/>
        <a:p>
          <a:endParaRPr lang="en-US"/>
        </a:p>
      </dgm:t>
    </dgm:pt>
    <dgm:pt modelId="{2575A743-FB49-554C-9679-6331F5FF1721}" type="parTrans" cxnId="{4325D329-0C35-EA4E-8426-82D40BDD76F4}">
      <dgm:prSet/>
      <dgm:spPr/>
      <dgm:t>
        <a:bodyPr/>
        <a:lstStyle/>
        <a:p>
          <a:endParaRPr lang="en-US"/>
        </a:p>
      </dgm:t>
    </dgm:pt>
    <dgm:pt modelId="{4EE1E2D1-4FD7-F84A-8104-2EB68D4DAE96}">
      <dgm:prSet phldrT="[Text]" custT="1"/>
      <dgm:spPr/>
      <dgm:t>
        <a:bodyPr/>
        <a:lstStyle/>
        <a:p>
          <a:r>
            <a:rPr lang="en-US" sz="2400" dirty="0" smtClean="0"/>
            <a:t>Identify Informal Ways to Solicit Input</a:t>
          </a:r>
          <a:endParaRPr lang="en-US" sz="2400" dirty="0"/>
        </a:p>
      </dgm:t>
    </dgm:pt>
    <dgm:pt modelId="{FFFBF44F-A62F-4340-98AD-1A2774EBAC01}" type="sibTrans" cxnId="{7B72525C-A3CD-A740-9468-B1115852E15A}">
      <dgm:prSet/>
      <dgm:spPr/>
      <dgm:t>
        <a:bodyPr/>
        <a:lstStyle/>
        <a:p>
          <a:endParaRPr lang="en-US"/>
        </a:p>
      </dgm:t>
    </dgm:pt>
    <dgm:pt modelId="{59531813-1197-2545-AA1C-E27CAC392CE9}" type="parTrans" cxnId="{7B72525C-A3CD-A740-9468-B1115852E15A}">
      <dgm:prSet/>
      <dgm:spPr/>
      <dgm:t>
        <a:bodyPr/>
        <a:lstStyle/>
        <a:p>
          <a:endParaRPr lang="en-US"/>
        </a:p>
      </dgm:t>
    </dgm:pt>
    <dgm:pt modelId="{F1E663DE-4D17-E842-ADB4-3600CBB58395}">
      <dgm:prSet phldrT="[Text]" custT="1"/>
      <dgm:spPr/>
      <dgm:t>
        <a:bodyPr/>
        <a:lstStyle/>
        <a:p>
          <a:r>
            <a:rPr lang="en-US" sz="2400" dirty="0" smtClean="0"/>
            <a:t>Keep It Simple and Easy for Patients/Families</a:t>
          </a:r>
          <a:endParaRPr lang="en-US" sz="2400" dirty="0"/>
        </a:p>
      </dgm:t>
    </dgm:pt>
    <dgm:pt modelId="{0F01B683-568C-E24C-A78F-2A9C6D5002DB}" type="parTrans" cxnId="{A7964A54-2DF6-9744-9CEB-C804754DAF9E}">
      <dgm:prSet/>
      <dgm:spPr/>
      <dgm:t>
        <a:bodyPr/>
        <a:lstStyle/>
        <a:p>
          <a:endParaRPr lang="en-US"/>
        </a:p>
      </dgm:t>
    </dgm:pt>
    <dgm:pt modelId="{CDAAC643-0B7F-9141-858F-CA35390A1430}" type="sibTrans" cxnId="{A7964A54-2DF6-9744-9CEB-C804754DAF9E}">
      <dgm:prSet/>
      <dgm:spPr/>
      <dgm:t>
        <a:bodyPr/>
        <a:lstStyle/>
        <a:p>
          <a:endParaRPr lang="en-US"/>
        </a:p>
      </dgm:t>
    </dgm:pt>
    <dgm:pt modelId="{566A0C76-0EB1-1D4E-9FCE-161E531BB147}" type="pres">
      <dgm:prSet presAssocID="{416AE807-E514-B247-966C-83CAFD207B1F}" presName="Name0" presStyleCnt="0">
        <dgm:presLayoutVars>
          <dgm:dir/>
          <dgm:animLvl val="lvl"/>
          <dgm:resizeHandles val="exact"/>
        </dgm:presLayoutVars>
      </dgm:prSet>
      <dgm:spPr/>
    </dgm:pt>
    <dgm:pt modelId="{BB4F9F6C-011A-5C4C-8AA8-AF91FB549E1B}" type="pres">
      <dgm:prSet presAssocID="{8028CED3-90BC-1640-B391-1307118E7950}" presName="boxAndChildren" presStyleCnt="0"/>
      <dgm:spPr/>
    </dgm:pt>
    <dgm:pt modelId="{54E2241A-0D17-D146-B068-C8599885BA8C}" type="pres">
      <dgm:prSet presAssocID="{8028CED3-90BC-1640-B391-1307118E7950}" presName="parentTextBox" presStyleLbl="node1" presStyleIdx="0" presStyleCnt="7"/>
      <dgm:spPr/>
      <dgm:t>
        <a:bodyPr/>
        <a:lstStyle/>
        <a:p>
          <a:endParaRPr lang="en-US"/>
        </a:p>
      </dgm:t>
    </dgm:pt>
    <dgm:pt modelId="{E5D34D47-295C-B248-ADC5-9C3333DD5EB0}" type="pres">
      <dgm:prSet presAssocID="{74237009-A5D9-4146-804C-B522879A8BD4}" presName="sp" presStyleCnt="0"/>
      <dgm:spPr/>
    </dgm:pt>
    <dgm:pt modelId="{65FE6AB9-C04C-784E-99D7-46DC53177B90}" type="pres">
      <dgm:prSet presAssocID="{D029DA8C-0134-4A4E-91A9-8A6A35F11C68}" presName="arrowAndChildren" presStyleCnt="0"/>
      <dgm:spPr/>
    </dgm:pt>
    <dgm:pt modelId="{31FB7AD2-E42D-3C44-A8A4-63382AB937D7}" type="pres">
      <dgm:prSet presAssocID="{D029DA8C-0134-4A4E-91A9-8A6A35F11C68}" presName="parentTextArrow" presStyleLbl="node1" presStyleIdx="1" presStyleCnt="7"/>
      <dgm:spPr/>
      <dgm:t>
        <a:bodyPr/>
        <a:lstStyle/>
        <a:p>
          <a:endParaRPr lang="en-US"/>
        </a:p>
      </dgm:t>
    </dgm:pt>
    <dgm:pt modelId="{7AF2799D-AEE5-484C-990D-768F6F056700}" type="pres">
      <dgm:prSet presAssocID="{672512AF-68E1-1348-885B-46F36D98DEE2}" presName="sp" presStyleCnt="0"/>
      <dgm:spPr/>
    </dgm:pt>
    <dgm:pt modelId="{17265385-DAF0-EB46-8274-7D1606C2069C}" type="pres">
      <dgm:prSet presAssocID="{1633E3DD-EC32-0346-ADD0-AF1D8DDCAECE}" presName="arrowAndChildren" presStyleCnt="0"/>
      <dgm:spPr/>
    </dgm:pt>
    <dgm:pt modelId="{884C3190-828D-C649-A5DC-52A80299AAFD}" type="pres">
      <dgm:prSet presAssocID="{1633E3DD-EC32-0346-ADD0-AF1D8DDCAECE}" presName="parentTextArrow" presStyleLbl="node1" presStyleIdx="2" presStyleCnt="7"/>
      <dgm:spPr/>
      <dgm:t>
        <a:bodyPr/>
        <a:lstStyle/>
        <a:p>
          <a:endParaRPr lang="en-US"/>
        </a:p>
      </dgm:t>
    </dgm:pt>
    <dgm:pt modelId="{7115CAC2-A1CA-6549-BA0F-E15FB55C80E3}" type="pres">
      <dgm:prSet presAssocID="{3A637689-27D3-C94F-820A-8E2F90C3D63E}" presName="sp" presStyleCnt="0"/>
      <dgm:spPr/>
    </dgm:pt>
    <dgm:pt modelId="{FD2E0079-3C5B-CB44-A4DD-32C7D3E4127D}" type="pres">
      <dgm:prSet presAssocID="{32A1E1AC-E672-114D-B475-1E85FD0049CB}" presName="arrowAndChildren" presStyleCnt="0"/>
      <dgm:spPr/>
    </dgm:pt>
    <dgm:pt modelId="{F454E4B8-44D8-6845-8E01-314A9C65F031}" type="pres">
      <dgm:prSet presAssocID="{32A1E1AC-E672-114D-B475-1E85FD0049CB}" presName="parentTextArrow" presStyleLbl="node1" presStyleIdx="3" presStyleCnt="7"/>
      <dgm:spPr/>
      <dgm:t>
        <a:bodyPr/>
        <a:lstStyle/>
        <a:p>
          <a:endParaRPr lang="en-US"/>
        </a:p>
      </dgm:t>
    </dgm:pt>
    <dgm:pt modelId="{CC95656E-774A-DC4D-8B9D-3486ADC5A1F1}" type="pres">
      <dgm:prSet presAssocID="{887DAC30-D32A-8C45-9B9F-797EE679430F}" presName="sp" presStyleCnt="0"/>
      <dgm:spPr/>
    </dgm:pt>
    <dgm:pt modelId="{9C9B75DA-EB1E-9A45-9184-245FFF96809B}" type="pres">
      <dgm:prSet presAssocID="{A956B473-BAC3-FF46-A793-A77D705BF371}" presName="arrowAndChildren" presStyleCnt="0"/>
      <dgm:spPr/>
    </dgm:pt>
    <dgm:pt modelId="{229437BF-CDC2-1047-A739-4F6A87123E9B}" type="pres">
      <dgm:prSet presAssocID="{A956B473-BAC3-FF46-A793-A77D705BF371}" presName="parentTextArrow" presStyleLbl="node1" presStyleIdx="4" presStyleCnt="7"/>
      <dgm:spPr/>
      <dgm:t>
        <a:bodyPr/>
        <a:lstStyle/>
        <a:p>
          <a:endParaRPr lang="en-US"/>
        </a:p>
      </dgm:t>
    </dgm:pt>
    <dgm:pt modelId="{AACC0A41-1985-974F-AB3C-A5DA339729C7}" type="pres">
      <dgm:prSet presAssocID="{CDAAC643-0B7F-9141-858F-CA35390A1430}" presName="sp" presStyleCnt="0"/>
      <dgm:spPr/>
    </dgm:pt>
    <dgm:pt modelId="{21D7C296-6EED-484A-8EBB-4CAF858D174A}" type="pres">
      <dgm:prSet presAssocID="{F1E663DE-4D17-E842-ADB4-3600CBB58395}" presName="arrowAndChildren" presStyleCnt="0"/>
      <dgm:spPr/>
    </dgm:pt>
    <dgm:pt modelId="{8F71E800-5941-0D47-9DB6-69E5EE9F5A52}" type="pres">
      <dgm:prSet presAssocID="{F1E663DE-4D17-E842-ADB4-3600CBB58395}" presName="parentTextArrow" presStyleLbl="node1" presStyleIdx="5" presStyleCnt="7"/>
      <dgm:spPr/>
      <dgm:t>
        <a:bodyPr/>
        <a:lstStyle/>
        <a:p>
          <a:endParaRPr lang="en-US"/>
        </a:p>
      </dgm:t>
    </dgm:pt>
    <dgm:pt modelId="{D01915B6-ECC1-B446-A076-B40B85898D55}" type="pres">
      <dgm:prSet presAssocID="{FFFBF44F-A62F-4340-98AD-1A2774EBAC01}" presName="sp" presStyleCnt="0"/>
      <dgm:spPr/>
    </dgm:pt>
    <dgm:pt modelId="{1F9B6674-2147-4C46-AE92-CA5E11C4CD76}" type="pres">
      <dgm:prSet presAssocID="{4EE1E2D1-4FD7-F84A-8104-2EB68D4DAE96}" presName="arrowAndChildren" presStyleCnt="0"/>
      <dgm:spPr/>
    </dgm:pt>
    <dgm:pt modelId="{63AFE266-50EF-CB40-AD81-9757945DB6AE}" type="pres">
      <dgm:prSet presAssocID="{4EE1E2D1-4FD7-F84A-8104-2EB68D4DAE96}" presName="parentTextArrow" presStyleLbl="node1" presStyleIdx="6" presStyleCnt="7" custLinFactNeighborX="576" custLinFactNeighborY="-33019"/>
      <dgm:spPr/>
      <dgm:t>
        <a:bodyPr/>
        <a:lstStyle/>
        <a:p>
          <a:endParaRPr lang="en-US"/>
        </a:p>
      </dgm:t>
    </dgm:pt>
  </dgm:ptLst>
  <dgm:cxnLst>
    <dgm:cxn modelId="{7B72525C-A3CD-A740-9468-B1115852E15A}" srcId="{416AE807-E514-B247-966C-83CAFD207B1F}" destId="{4EE1E2D1-4FD7-F84A-8104-2EB68D4DAE96}" srcOrd="0" destOrd="0" parTransId="{59531813-1197-2545-AA1C-E27CAC392CE9}" sibTransId="{FFFBF44F-A62F-4340-98AD-1A2774EBAC01}"/>
    <dgm:cxn modelId="{4325D329-0C35-EA4E-8426-82D40BDD76F4}" srcId="{416AE807-E514-B247-966C-83CAFD207B1F}" destId="{A956B473-BAC3-FF46-A793-A77D705BF371}" srcOrd="2" destOrd="0" parTransId="{2575A743-FB49-554C-9679-6331F5FF1721}" sibTransId="{887DAC30-D32A-8C45-9B9F-797EE679430F}"/>
    <dgm:cxn modelId="{D81D4D61-AB7A-42E3-9F13-55B3217C08DB}" type="presOf" srcId="{F1E663DE-4D17-E842-ADB4-3600CBB58395}" destId="{8F71E800-5941-0D47-9DB6-69E5EE9F5A52}" srcOrd="0" destOrd="0" presId="urn:microsoft.com/office/officeart/2005/8/layout/process4"/>
    <dgm:cxn modelId="{0084EC7C-2F97-6F4F-8932-460E55FE48CC}" srcId="{416AE807-E514-B247-966C-83CAFD207B1F}" destId="{32A1E1AC-E672-114D-B475-1E85FD0049CB}" srcOrd="3" destOrd="0" parTransId="{6E9F4AD6-EE35-B649-9946-46CDB14B7A5E}" sibTransId="{3A637689-27D3-C94F-820A-8E2F90C3D63E}"/>
    <dgm:cxn modelId="{99E82981-FE41-42D2-B631-4D8424DF75E9}" type="presOf" srcId="{8028CED3-90BC-1640-B391-1307118E7950}" destId="{54E2241A-0D17-D146-B068-C8599885BA8C}" srcOrd="0" destOrd="0" presId="urn:microsoft.com/office/officeart/2005/8/layout/process4"/>
    <dgm:cxn modelId="{D2E9E690-4571-5448-BA74-971B814D3E29}" srcId="{416AE807-E514-B247-966C-83CAFD207B1F}" destId="{8028CED3-90BC-1640-B391-1307118E7950}" srcOrd="6" destOrd="0" parTransId="{493FAA86-A65A-6A44-91BD-3DEFBE0AF2F6}" sibTransId="{106B4FB9-411F-B544-9B67-F50BD7730F30}"/>
    <dgm:cxn modelId="{67EAD977-9FD7-4FAC-A6DE-F6D9544EB153}" type="presOf" srcId="{32A1E1AC-E672-114D-B475-1E85FD0049CB}" destId="{F454E4B8-44D8-6845-8E01-314A9C65F031}" srcOrd="0" destOrd="0" presId="urn:microsoft.com/office/officeart/2005/8/layout/process4"/>
    <dgm:cxn modelId="{A7964A54-2DF6-9744-9CEB-C804754DAF9E}" srcId="{416AE807-E514-B247-966C-83CAFD207B1F}" destId="{F1E663DE-4D17-E842-ADB4-3600CBB58395}" srcOrd="1" destOrd="0" parTransId="{0F01B683-568C-E24C-A78F-2A9C6D5002DB}" sibTransId="{CDAAC643-0B7F-9141-858F-CA35390A1430}"/>
    <dgm:cxn modelId="{BD97DB1E-5EBC-1043-95C4-608927445310}" srcId="{416AE807-E514-B247-966C-83CAFD207B1F}" destId="{1633E3DD-EC32-0346-ADD0-AF1D8DDCAECE}" srcOrd="4" destOrd="0" parTransId="{84BCB92A-1A36-124D-A2F2-E479C960AED5}" sibTransId="{672512AF-68E1-1348-885B-46F36D98DEE2}"/>
    <dgm:cxn modelId="{AB57787A-94CD-4ADC-A90D-5B6E17E7DD81}" type="presOf" srcId="{4EE1E2D1-4FD7-F84A-8104-2EB68D4DAE96}" destId="{63AFE266-50EF-CB40-AD81-9757945DB6AE}" srcOrd="0" destOrd="0" presId="urn:microsoft.com/office/officeart/2005/8/layout/process4"/>
    <dgm:cxn modelId="{A8772FAF-7C9F-4AA0-9F58-EF7D744D1A54}" type="presOf" srcId="{A956B473-BAC3-FF46-A793-A77D705BF371}" destId="{229437BF-CDC2-1047-A739-4F6A87123E9B}" srcOrd="0" destOrd="0" presId="urn:microsoft.com/office/officeart/2005/8/layout/process4"/>
    <dgm:cxn modelId="{97A81F70-B2FB-48AE-81D1-FD80ACB9F629}" type="presOf" srcId="{D029DA8C-0134-4A4E-91A9-8A6A35F11C68}" destId="{31FB7AD2-E42D-3C44-A8A4-63382AB937D7}" srcOrd="0" destOrd="0" presId="urn:microsoft.com/office/officeart/2005/8/layout/process4"/>
    <dgm:cxn modelId="{D6DCCBC3-2DF5-49D8-84DB-700AD37F8126}" type="presOf" srcId="{1633E3DD-EC32-0346-ADD0-AF1D8DDCAECE}" destId="{884C3190-828D-C649-A5DC-52A80299AAFD}" srcOrd="0" destOrd="0" presId="urn:microsoft.com/office/officeart/2005/8/layout/process4"/>
    <dgm:cxn modelId="{05272420-C186-4C97-B476-81CC63CF9A60}" type="presOf" srcId="{416AE807-E514-B247-966C-83CAFD207B1F}" destId="{566A0C76-0EB1-1D4E-9FCE-161E531BB147}" srcOrd="0" destOrd="0" presId="urn:microsoft.com/office/officeart/2005/8/layout/process4"/>
    <dgm:cxn modelId="{BACE4C7E-53FD-E44B-B02E-9010AB7D831E}" srcId="{416AE807-E514-B247-966C-83CAFD207B1F}" destId="{D029DA8C-0134-4A4E-91A9-8A6A35F11C68}" srcOrd="5" destOrd="0" parTransId="{D8DD393A-07F3-3C46-8FB8-6AAB540CCC2B}" sibTransId="{74237009-A5D9-4146-804C-B522879A8BD4}"/>
    <dgm:cxn modelId="{D7DB31A1-1491-4685-9808-4CBECE7F58B4}" type="presParOf" srcId="{566A0C76-0EB1-1D4E-9FCE-161E531BB147}" destId="{BB4F9F6C-011A-5C4C-8AA8-AF91FB549E1B}" srcOrd="0" destOrd="0" presId="urn:microsoft.com/office/officeart/2005/8/layout/process4"/>
    <dgm:cxn modelId="{1E8EEED4-55E1-4840-A474-52234D24F920}" type="presParOf" srcId="{BB4F9F6C-011A-5C4C-8AA8-AF91FB549E1B}" destId="{54E2241A-0D17-D146-B068-C8599885BA8C}" srcOrd="0" destOrd="0" presId="urn:microsoft.com/office/officeart/2005/8/layout/process4"/>
    <dgm:cxn modelId="{5330D2AA-AF82-4705-96F4-5CB618919BA8}" type="presParOf" srcId="{566A0C76-0EB1-1D4E-9FCE-161E531BB147}" destId="{E5D34D47-295C-B248-ADC5-9C3333DD5EB0}" srcOrd="1" destOrd="0" presId="urn:microsoft.com/office/officeart/2005/8/layout/process4"/>
    <dgm:cxn modelId="{060C0162-D17F-41E2-95C2-675FF7289A9A}" type="presParOf" srcId="{566A0C76-0EB1-1D4E-9FCE-161E531BB147}" destId="{65FE6AB9-C04C-784E-99D7-46DC53177B90}" srcOrd="2" destOrd="0" presId="urn:microsoft.com/office/officeart/2005/8/layout/process4"/>
    <dgm:cxn modelId="{5A58A0D3-B4BF-4114-8D42-4B01C488C5C6}" type="presParOf" srcId="{65FE6AB9-C04C-784E-99D7-46DC53177B90}" destId="{31FB7AD2-E42D-3C44-A8A4-63382AB937D7}" srcOrd="0" destOrd="0" presId="urn:microsoft.com/office/officeart/2005/8/layout/process4"/>
    <dgm:cxn modelId="{F6440926-313A-4B1A-A7A0-A06F021E2DDF}" type="presParOf" srcId="{566A0C76-0EB1-1D4E-9FCE-161E531BB147}" destId="{7AF2799D-AEE5-484C-990D-768F6F056700}" srcOrd="3" destOrd="0" presId="urn:microsoft.com/office/officeart/2005/8/layout/process4"/>
    <dgm:cxn modelId="{EBCAA513-F633-4D64-86BD-F0D28374AD93}" type="presParOf" srcId="{566A0C76-0EB1-1D4E-9FCE-161E531BB147}" destId="{17265385-DAF0-EB46-8274-7D1606C2069C}" srcOrd="4" destOrd="0" presId="urn:microsoft.com/office/officeart/2005/8/layout/process4"/>
    <dgm:cxn modelId="{6A71CA70-9C6A-4A43-B084-8A7F08D73E02}" type="presParOf" srcId="{17265385-DAF0-EB46-8274-7D1606C2069C}" destId="{884C3190-828D-C649-A5DC-52A80299AAFD}" srcOrd="0" destOrd="0" presId="urn:microsoft.com/office/officeart/2005/8/layout/process4"/>
    <dgm:cxn modelId="{FB3D82DB-5FB6-42BF-89EA-1A39FC1810CD}" type="presParOf" srcId="{566A0C76-0EB1-1D4E-9FCE-161E531BB147}" destId="{7115CAC2-A1CA-6549-BA0F-E15FB55C80E3}" srcOrd="5" destOrd="0" presId="urn:microsoft.com/office/officeart/2005/8/layout/process4"/>
    <dgm:cxn modelId="{E89E234A-A3DD-4F2E-97D3-BE7C3CF5A927}" type="presParOf" srcId="{566A0C76-0EB1-1D4E-9FCE-161E531BB147}" destId="{FD2E0079-3C5B-CB44-A4DD-32C7D3E4127D}" srcOrd="6" destOrd="0" presId="urn:microsoft.com/office/officeart/2005/8/layout/process4"/>
    <dgm:cxn modelId="{47E530F2-B321-418E-BF5F-4CB3CA6374B5}" type="presParOf" srcId="{FD2E0079-3C5B-CB44-A4DD-32C7D3E4127D}" destId="{F454E4B8-44D8-6845-8E01-314A9C65F031}" srcOrd="0" destOrd="0" presId="urn:microsoft.com/office/officeart/2005/8/layout/process4"/>
    <dgm:cxn modelId="{0CAD7C4B-3A9C-4A53-8BE8-7B34E09AF2F4}" type="presParOf" srcId="{566A0C76-0EB1-1D4E-9FCE-161E531BB147}" destId="{CC95656E-774A-DC4D-8B9D-3486ADC5A1F1}" srcOrd="7" destOrd="0" presId="urn:microsoft.com/office/officeart/2005/8/layout/process4"/>
    <dgm:cxn modelId="{61CA9A04-8E81-4AE8-A0C3-EB1AFA929413}" type="presParOf" srcId="{566A0C76-0EB1-1D4E-9FCE-161E531BB147}" destId="{9C9B75DA-EB1E-9A45-9184-245FFF96809B}" srcOrd="8" destOrd="0" presId="urn:microsoft.com/office/officeart/2005/8/layout/process4"/>
    <dgm:cxn modelId="{9198568A-BCA5-4072-9E2A-0BAB1B868A1C}" type="presParOf" srcId="{9C9B75DA-EB1E-9A45-9184-245FFF96809B}" destId="{229437BF-CDC2-1047-A739-4F6A87123E9B}" srcOrd="0" destOrd="0" presId="urn:microsoft.com/office/officeart/2005/8/layout/process4"/>
    <dgm:cxn modelId="{DDBDBEEC-C2E7-446C-8D5F-49F9FC3F9D6E}" type="presParOf" srcId="{566A0C76-0EB1-1D4E-9FCE-161E531BB147}" destId="{AACC0A41-1985-974F-AB3C-A5DA339729C7}" srcOrd="9" destOrd="0" presId="urn:microsoft.com/office/officeart/2005/8/layout/process4"/>
    <dgm:cxn modelId="{73D74C43-32DE-46A2-B061-5E44668723D7}" type="presParOf" srcId="{566A0C76-0EB1-1D4E-9FCE-161E531BB147}" destId="{21D7C296-6EED-484A-8EBB-4CAF858D174A}" srcOrd="10" destOrd="0" presId="urn:microsoft.com/office/officeart/2005/8/layout/process4"/>
    <dgm:cxn modelId="{97D10475-E4F4-422D-A87E-A5164D16EB4B}" type="presParOf" srcId="{21D7C296-6EED-484A-8EBB-4CAF858D174A}" destId="{8F71E800-5941-0D47-9DB6-69E5EE9F5A52}" srcOrd="0" destOrd="0" presId="urn:microsoft.com/office/officeart/2005/8/layout/process4"/>
    <dgm:cxn modelId="{2B120592-9617-4737-BEB9-CDD5BF87AA16}" type="presParOf" srcId="{566A0C76-0EB1-1D4E-9FCE-161E531BB147}" destId="{D01915B6-ECC1-B446-A076-B40B85898D55}" srcOrd="11" destOrd="0" presId="urn:microsoft.com/office/officeart/2005/8/layout/process4"/>
    <dgm:cxn modelId="{0E2F5675-EEA8-4E56-8144-61E345A07822}" type="presParOf" srcId="{566A0C76-0EB1-1D4E-9FCE-161E531BB147}" destId="{1F9B6674-2147-4C46-AE92-CA5E11C4CD76}" srcOrd="12" destOrd="0" presId="urn:microsoft.com/office/officeart/2005/8/layout/process4"/>
    <dgm:cxn modelId="{EB7DBB88-D02B-4AE2-ACAC-53A6C4419775}" type="presParOf" srcId="{1F9B6674-2147-4C46-AE92-CA5E11C4CD76}" destId="{63AFE266-50EF-CB40-AD81-9757945DB6A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16AE807-E514-B247-966C-83CAFD207B1F}" type="doc">
      <dgm:prSet loTypeId="urn:microsoft.com/office/officeart/2005/8/layout/process4" loCatId="" qsTypeId="urn:microsoft.com/office/officeart/2005/8/quickstyle/simple1" qsCatId="simple" csTypeId="urn:microsoft.com/office/officeart/2005/8/colors/accent2_2" csCatId="accent2" phldr="1"/>
      <dgm:spPr/>
    </dgm:pt>
    <dgm:pt modelId="{FE6E1457-2F4F-0A46-9A76-976DA8330792}">
      <dgm:prSet phldrT="[Text]" custT="1"/>
      <dgm:spPr/>
      <dgm:t>
        <a:bodyPr/>
        <a:lstStyle/>
        <a:p>
          <a:r>
            <a:rPr lang="en-US" sz="2400" dirty="0" smtClean="0"/>
            <a:t>Monitor Changes -  Results</a:t>
          </a:r>
          <a:endParaRPr lang="en-US" sz="2400" dirty="0"/>
        </a:p>
      </dgm:t>
    </dgm:pt>
    <dgm:pt modelId="{34115139-1194-E149-9631-4701CA6AC4B1}" type="parTrans" cxnId="{185F7DF6-428F-E04C-BE8C-28EA11033713}">
      <dgm:prSet/>
      <dgm:spPr/>
      <dgm:t>
        <a:bodyPr/>
        <a:lstStyle/>
        <a:p>
          <a:endParaRPr lang="en-US"/>
        </a:p>
      </dgm:t>
    </dgm:pt>
    <dgm:pt modelId="{CABB53F3-668D-2A49-AE85-F9C87C2443E2}" type="sibTrans" cxnId="{185F7DF6-428F-E04C-BE8C-28EA11033713}">
      <dgm:prSet/>
      <dgm:spPr/>
      <dgm:t>
        <a:bodyPr/>
        <a:lstStyle/>
        <a:p>
          <a:endParaRPr lang="en-US"/>
        </a:p>
      </dgm:t>
    </dgm:pt>
    <dgm:pt modelId="{8028CED3-90BC-1640-B391-1307118E7950}">
      <dgm:prSet phldrT="[Text]" custT="1"/>
      <dgm:spPr/>
      <dgm:t>
        <a:bodyPr/>
        <a:lstStyle/>
        <a:p>
          <a:r>
            <a:rPr lang="en-US" sz="2400" dirty="0" smtClean="0"/>
            <a:t>Implement Ideas</a:t>
          </a:r>
          <a:endParaRPr lang="en-US" sz="2400" dirty="0"/>
        </a:p>
      </dgm:t>
    </dgm:pt>
    <dgm:pt modelId="{493FAA86-A65A-6A44-91BD-3DEFBE0AF2F6}" type="parTrans" cxnId="{D2E9E690-4571-5448-BA74-971B814D3E29}">
      <dgm:prSet/>
      <dgm:spPr/>
      <dgm:t>
        <a:bodyPr/>
        <a:lstStyle/>
        <a:p>
          <a:endParaRPr lang="en-US"/>
        </a:p>
      </dgm:t>
    </dgm:pt>
    <dgm:pt modelId="{106B4FB9-411F-B544-9B67-F50BD7730F30}" type="sibTrans" cxnId="{D2E9E690-4571-5448-BA74-971B814D3E29}">
      <dgm:prSet/>
      <dgm:spPr/>
      <dgm:t>
        <a:bodyPr/>
        <a:lstStyle/>
        <a:p>
          <a:endParaRPr lang="en-US"/>
        </a:p>
      </dgm:t>
    </dgm:pt>
    <dgm:pt modelId="{D029DA8C-0134-4A4E-91A9-8A6A35F11C68}">
      <dgm:prSet phldrT="[Text]" custT="1"/>
      <dgm:spPr/>
      <dgm:t>
        <a:bodyPr/>
        <a:lstStyle/>
        <a:p>
          <a:r>
            <a:rPr lang="en-US" sz="2400" dirty="0" smtClean="0"/>
            <a:t>Create Potential  Solutions</a:t>
          </a:r>
          <a:endParaRPr lang="en-US" sz="2400" dirty="0"/>
        </a:p>
      </dgm:t>
    </dgm:pt>
    <dgm:pt modelId="{74237009-A5D9-4146-804C-B522879A8BD4}" type="sibTrans" cxnId="{BACE4C7E-53FD-E44B-B02E-9010AB7D831E}">
      <dgm:prSet/>
      <dgm:spPr/>
      <dgm:t>
        <a:bodyPr/>
        <a:lstStyle/>
        <a:p>
          <a:endParaRPr lang="en-US"/>
        </a:p>
      </dgm:t>
    </dgm:pt>
    <dgm:pt modelId="{D8DD393A-07F3-3C46-8FB8-6AAB540CCC2B}" type="parTrans" cxnId="{BACE4C7E-53FD-E44B-B02E-9010AB7D831E}">
      <dgm:prSet/>
      <dgm:spPr/>
      <dgm:t>
        <a:bodyPr/>
        <a:lstStyle/>
        <a:p>
          <a:endParaRPr lang="en-US"/>
        </a:p>
      </dgm:t>
    </dgm:pt>
    <dgm:pt modelId="{1633E3DD-EC32-0346-ADD0-AF1D8DDCAECE}">
      <dgm:prSet phldrT="[Text]" custT="1"/>
      <dgm:spPr/>
      <dgm:t>
        <a:bodyPr/>
        <a:lstStyle/>
        <a:p>
          <a:r>
            <a:rPr lang="en-US" sz="2400" dirty="0" smtClean="0"/>
            <a:t>Collaboratively Identify Opportunities</a:t>
          </a:r>
          <a:endParaRPr lang="en-US" sz="2400" dirty="0"/>
        </a:p>
      </dgm:t>
    </dgm:pt>
    <dgm:pt modelId="{672512AF-68E1-1348-885B-46F36D98DEE2}" type="sibTrans" cxnId="{BD97DB1E-5EBC-1043-95C4-608927445310}">
      <dgm:prSet/>
      <dgm:spPr/>
      <dgm:t>
        <a:bodyPr/>
        <a:lstStyle/>
        <a:p>
          <a:endParaRPr lang="en-US"/>
        </a:p>
      </dgm:t>
    </dgm:pt>
    <dgm:pt modelId="{84BCB92A-1A36-124D-A2F2-E479C960AED5}" type="parTrans" cxnId="{BD97DB1E-5EBC-1043-95C4-608927445310}">
      <dgm:prSet/>
      <dgm:spPr/>
      <dgm:t>
        <a:bodyPr/>
        <a:lstStyle/>
        <a:p>
          <a:endParaRPr lang="en-US"/>
        </a:p>
      </dgm:t>
    </dgm:pt>
    <dgm:pt modelId="{32A1E1AC-E672-114D-B475-1E85FD0049CB}">
      <dgm:prSet phldrT="[Text]" custT="1"/>
      <dgm:spPr/>
      <dgm:t>
        <a:bodyPr/>
        <a:lstStyle/>
        <a:p>
          <a:r>
            <a:rPr lang="en-US" sz="2400" dirty="0" smtClean="0"/>
            <a:t>Listen, Listen, Listen</a:t>
          </a:r>
          <a:endParaRPr lang="en-US" sz="2400" dirty="0"/>
        </a:p>
      </dgm:t>
    </dgm:pt>
    <dgm:pt modelId="{3A637689-27D3-C94F-820A-8E2F90C3D63E}" type="sibTrans" cxnId="{0084EC7C-2F97-6F4F-8932-460E55FE48CC}">
      <dgm:prSet/>
      <dgm:spPr/>
      <dgm:t>
        <a:bodyPr/>
        <a:lstStyle/>
        <a:p>
          <a:endParaRPr lang="en-US"/>
        </a:p>
      </dgm:t>
    </dgm:pt>
    <dgm:pt modelId="{6E9F4AD6-EE35-B649-9946-46CDB14B7A5E}" type="parTrans" cxnId="{0084EC7C-2F97-6F4F-8932-460E55FE48CC}">
      <dgm:prSet/>
      <dgm:spPr/>
      <dgm:t>
        <a:bodyPr/>
        <a:lstStyle/>
        <a:p>
          <a:endParaRPr lang="en-US"/>
        </a:p>
      </dgm:t>
    </dgm:pt>
    <dgm:pt modelId="{A956B473-BAC3-FF46-A793-A77D705BF371}">
      <dgm:prSet phldrT="[Text]" custT="1"/>
      <dgm:spPr/>
      <dgm:t>
        <a:bodyPr/>
        <a:lstStyle/>
        <a:p>
          <a:r>
            <a:rPr lang="en-US" sz="2400" dirty="0" smtClean="0"/>
            <a:t>Ask Questions for Understanding</a:t>
          </a:r>
          <a:endParaRPr lang="en-US" sz="2400" dirty="0"/>
        </a:p>
      </dgm:t>
    </dgm:pt>
    <dgm:pt modelId="{887DAC30-D32A-8C45-9B9F-797EE679430F}" type="sibTrans" cxnId="{4325D329-0C35-EA4E-8426-82D40BDD76F4}">
      <dgm:prSet/>
      <dgm:spPr/>
      <dgm:t>
        <a:bodyPr/>
        <a:lstStyle/>
        <a:p>
          <a:endParaRPr lang="en-US"/>
        </a:p>
      </dgm:t>
    </dgm:pt>
    <dgm:pt modelId="{2575A743-FB49-554C-9679-6331F5FF1721}" type="parTrans" cxnId="{4325D329-0C35-EA4E-8426-82D40BDD76F4}">
      <dgm:prSet/>
      <dgm:spPr/>
      <dgm:t>
        <a:bodyPr/>
        <a:lstStyle/>
        <a:p>
          <a:endParaRPr lang="en-US"/>
        </a:p>
      </dgm:t>
    </dgm:pt>
    <dgm:pt modelId="{4EE1E2D1-4FD7-F84A-8104-2EB68D4DAE96}">
      <dgm:prSet phldrT="[Text]" custT="1"/>
      <dgm:spPr/>
      <dgm:t>
        <a:bodyPr/>
        <a:lstStyle/>
        <a:p>
          <a:r>
            <a:rPr lang="en-US" sz="2400" dirty="0" smtClean="0"/>
            <a:t>Prepare Advisors to Contribute </a:t>
          </a:r>
          <a:endParaRPr lang="en-US" sz="2400" dirty="0"/>
        </a:p>
      </dgm:t>
    </dgm:pt>
    <dgm:pt modelId="{FFFBF44F-A62F-4340-98AD-1A2774EBAC01}" type="sibTrans" cxnId="{7B72525C-A3CD-A740-9468-B1115852E15A}">
      <dgm:prSet/>
      <dgm:spPr/>
      <dgm:t>
        <a:bodyPr/>
        <a:lstStyle/>
        <a:p>
          <a:endParaRPr lang="en-US"/>
        </a:p>
      </dgm:t>
    </dgm:pt>
    <dgm:pt modelId="{59531813-1197-2545-AA1C-E27CAC392CE9}" type="parTrans" cxnId="{7B72525C-A3CD-A740-9468-B1115852E15A}">
      <dgm:prSet/>
      <dgm:spPr/>
      <dgm:t>
        <a:bodyPr/>
        <a:lstStyle/>
        <a:p>
          <a:endParaRPr lang="en-US"/>
        </a:p>
      </dgm:t>
    </dgm:pt>
    <dgm:pt modelId="{566A0C76-0EB1-1D4E-9FCE-161E531BB147}" type="pres">
      <dgm:prSet presAssocID="{416AE807-E514-B247-966C-83CAFD207B1F}" presName="Name0" presStyleCnt="0">
        <dgm:presLayoutVars>
          <dgm:dir/>
          <dgm:animLvl val="lvl"/>
          <dgm:resizeHandles val="exact"/>
        </dgm:presLayoutVars>
      </dgm:prSet>
      <dgm:spPr/>
    </dgm:pt>
    <dgm:pt modelId="{2FF6FCCD-F5A2-C149-90BE-5B9765AA93F9}" type="pres">
      <dgm:prSet presAssocID="{FE6E1457-2F4F-0A46-9A76-976DA8330792}" presName="boxAndChildren" presStyleCnt="0"/>
      <dgm:spPr/>
    </dgm:pt>
    <dgm:pt modelId="{8DE99E0E-1611-6741-8047-DB6446F2B0CC}" type="pres">
      <dgm:prSet presAssocID="{FE6E1457-2F4F-0A46-9A76-976DA8330792}" presName="parentTextBox" presStyleLbl="node1" presStyleIdx="0" presStyleCnt="7"/>
      <dgm:spPr/>
      <dgm:t>
        <a:bodyPr/>
        <a:lstStyle/>
        <a:p>
          <a:endParaRPr lang="en-US"/>
        </a:p>
      </dgm:t>
    </dgm:pt>
    <dgm:pt modelId="{C9C8244C-5A3D-6E42-96A9-E0B5BEB2CA21}" type="pres">
      <dgm:prSet presAssocID="{106B4FB9-411F-B544-9B67-F50BD7730F30}" presName="sp" presStyleCnt="0"/>
      <dgm:spPr/>
    </dgm:pt>
    <dgm:pt modelId="{B4B8CE99-7F99-CB44-BE58-316A51E87ECB}" type="pres">
      <dgm:prSet presAssocID="{8028CED3-90BC-1640-B391-1307118E7950}" presName="arrowAndChildren" presStyleCnt="0"/>
      <dgm:spPr/>
    </dgm:pt>
    <dgm:pt modelId="{BEE669C8-48EA-BC4D-8BCE-F60C60CC4603}" type="pres">
      <dgm:prSet presAssocID="{8028CED3-90BC-1640-B391-1307118E7950}" presName="parentTextArrow" presStyleLbl="node1" presStyleIdx="1" presStyleCnt="7"/>
      <dgm:spPr/>
      <dgm:t>
        <a:bodyPr/>
        <a:lstStyle/>
        <a:p>
          <a:endParaRPr lang="en-US"/>
        </a:p>
      </dgm:t>
    </dgm:pt>
    <dgm:pt modelId="{E5D34D47-295C-B248-ADC5-9C3333DD5EB0}" type="pres">
      <dgm:prSet presAssocID="{74237009-A5D9-4146-804C-B522879A8BD4}" presName="sp" presStyleCnt="0"/>
      <dgm:spPr/>
    </dgm:pt>
    <dgm:pt modelId="{65FE6AB9-C04C-784E-99D7-46DC53177B90}" type="pres">
      <dgm:prSet presAssocID="{D029DA8C-0134-4A4E-91A9-8A6A35F11C68}" presName="arrowAndChildren" presStyleCnt="0"/>
      <dgm:spPr/>
    </dgm:pt>
    <dgm:pt modelId="{31FB7AD2-E42D-3C44-A8A4-63382AB937D7}" type="pres">
      <dgm:prSet presAssocID="{D029DA8C-0134-4A4E-91A9-8A6A35F11C68}" presName="parentTextArrow" presStyleLbl="node1" presStyleIdx="2" presStyleCnt="7"/>
      <dgm:spPr/>
      <dgm:t>
        <a:bodyPr/>
        <a:lstStyle/>
        <a:p>
          <a:endParaRPr lang="en-US"/>
        </a:p>
      </dgm:t>
    </dgm:pt>
    <dgm:pt modelId="{7AF2799D-AEE5-484C-990D-768F6F056700}" type="pres">
      <dgm:prSet presAssocID="{672512AF-68E1-1348-885B-46F36D98DEE2}" presName="sp" presStyleCnt="0"/>
      <dgm:spPr/>
    </dgm:pt>
    <dgm:pt modelId="{17265385-DAF0-EB46-8274-7D1606C2069C}" type="pres">
      <dgm:prSet presAssocID="{1633E3DD-EC32-0346-ADD0-AF1D8DDCAECE}" presName="arrowAndChildren" presStyleCnt="0"/>
      <dgm:spPr/>
    </dgm:pt>
    <dgm:pt modelId="{884C3190-828D-C649-A5DC-52A80299AAFD}" type="pres">
      <dgm:prSet presAssocID="{1633E3DD-EC32-0346-ADD0-AF1D8DDCAECE}" presName="parentTextArrow" presStyleLbl="node1" presStyleIdx="3" presStyleCnt="7"/>
      <dgm:spPr/>
      <dgm:t>
        <a:bodyPr/>
        <a:lstStyle/>
        <a:p>
          <a:endParaRPr lang="en-US"/>
        </a:p>
      </dgm:t>
    </dgm:pt>
    <dgm:pt modelId="{7115CAC2-A1CA-6549-BA0F-E15FB55C80E3}" type="pres">
      <dgm:prSet presAssocID="{3A637689-27D3-C94F-820A-8E2F90C3D63E}" presName="sp" presStyleCnt="0"/>
      <dgm:spPr/>
    </dgm:pt>
    <dgm:pt modelId="{FD2E0079-3C5B-CB44-A4DD-32C7D3E4127D}" type="pres">
      <dgm:prSet presAssocID="{32A1E1AC-E672-114D-B475-1E85FD0049CB}" presName="arrowAndChildren" presStyleCnt="0"/>
      <dgm:spPr/>
    </dgm:pt>
    <dgm:pt modelId="{F454E4B8-44D8-6845-8E01-314A9C65F031}" type="pres">
      <dgm:prSet presAssocID="{32A1E1AC-E672-114D-B475-1E85FD0049CB}" presName="parentTextArrow" presStyleLbl="node1" presStyleIdx="4" presStyleCnt="7" custLinFactNeighborY="-11790"/>
      <dgm:spPr/>
      <dgm:t>
        <a:bodyPr/>
        <a:lstStyle/>
        <a:p>
          <a:endParaRPr lang="en-US"/>
        </a:p>
      </dgm:t>
    </dgm:pt>
    <dgm:pt modelId="{CC95656E-774A-DC4D-8B9D-3486ADC5A1F1}" type="pres">
      <dgm:prSet presAssocID="{887DAC30-D32A-8C45-9B9F-797EE679430F}" presName="sp" presStyleCnt="0"/>
      <dgm:spPr/>
    </dgm:pt>
    <dgm:pt modelId="{9C9B75DA-EB1E-9A45-9184-245FFF96809B}" type="pres">
      <dgm:prSet presAssocID="{A956B473-BAC3-FF46-A793-A77D705BF371}" presName="arrowAndChildren" presStyleCnt="0"/>
      <dgm:spPr/>
    </dgm:pt>
    <dgm:pt modelId="{229437BF-CDC2-1047-A739-4F6A87123E9B}" type="pres">
      <dgm:prSet presAssocID="{A956B473-BAC3-FF46-A793-A77D705BF371}" presName="parentTextArrow" presStyleLbl="node1" presStyleIdx="5" presStyleCnt="7"/>
      <dgm:spPr/>
      <dgm:t>
        <a:bodyPr/>
        <a:lstStyle/>
        <a:p>
          <a:endParaRPr lang="en-US"/>
        </a:p>
      </dgm:t>
    </dgm:pt>
    <dgm:pt modelId="{D01915B6-ECC1-B446-A076-B40B85898D55}" type="pres">
      <dgm:prSet presAssocID="{FFFBF44F-A62F-4340-98AD-1A2774EBAC01}" presName="sp" presStyleCnt="0"/>
      <dgm:spPr/>
    </dgm:pt>
    <dgm:pt modelId="{1F9B6674-2147-4C46-AE92-CA5E11C4CD76}" type="pres">
      <dgm:prSet presAssocID="{4EE1E2D1-4FD7-F84A-8104-2EB68D4DAE96}" presName="arrowAndChildren" presStyleCnt="0"/>
      <dgm:spPr/>
    </dgm:pt>
    <dgm:pt modelId="{63AFE266-50EF-CB40-AD81-9757945DB6AE}" type="pres">
      <dgm:prSet presAssocID="{4EE1E2D1-4FD7-F84A-8104-2EB68D4DAE96}" presName="parentTextArrow" presStyleLbl="node1" presStyleIdx="6" presStyleCnt="7" custLinFactNeighborY="-19811"/>
      <dgm:spPr/>
      <dgm:t>
        <a:bodyPr/>
        <a:lstStyle/>
        <a:p>
          <a:endParaRPr lang="en-US"/>
        </a:p>
      </dgm:t>
    </dgm:pt>
  </dgm:ptLst>
  <dgm:cxnLst>
    <dgm:cxn modelId="{0084EC7C-2F97-6F4F-8932-460E55FE48CC}" srcId="{416AE807-E514-B247-966C-83CAFD207B1F}" destId="{32A1E1AC-E672-114D-B475-1E85FD0049CB}" srcOrd="2" destOrd="0" parTransId="{6E9F4AD6-EE35-B649-9946-46CDB14B7A5E}" sibTransId="{3A637689-27D3-C94F-820A-8E2F90C3D63E}"/>
    <dgm:cxn modelId="{BD85BA05-2E09-4288-A0BB-00FFA0D85E0A}" type="presOf" srcId="{4EE1E2D1-4FD7-F84A-8104-2EB68D4DAE96}" destId="{63AFE266-50EF-CB40-AD81-9757945DB6AE}" srcOrd="0" destOrd="0" presId="urn:microsoft.com/office/officeart/2005/8/layout/process4"/>
    <dgm:cxn modelId="{7B72525C-A3CD-A740-9468-B1115852E15A}" srcId="{416AE807-E514-B247-966C-83CAFD207B1F}" destId="{4EE1E2D1-4FD7-F84A-8104-2EB68D4DAE96}" srcOrd="0" destOrd="0" parTransId="{59531813-1197-2545-AA1C-E27CAC392CE9}" sibTransId="{FFFBF44F-A62F-4340-98AD-1A2774EBAC01}"/>
    <dgm:cxn modelId="{2ECB977C-65AC-4009-A71B-F9F403B2B852}" type="presOf" srcId="{416AE807-E514-B247-966C-83CAFD207B1F}" destId="{566A0C76-0EB1-1D4E-9FCE-161E531BB147}" srcOrd="0" destOrd="0" presId="urn:microsoft.com/office/officeart/2005/8/layout/process4"/>
    <dgm:cxn modelId="{D2E9E690-4571-5448-BA74-971B814D3E29}" srcId="{416AE807-E514-B247-966C-83CAFD207B1F}" destId="{8028CED3-90BC-1640-B391-1307118E7950}" srcOrd="5" destOrd="0" parTransId="{493FAA86-A65A-6A44-91BD-3DEFBE0AF2F6}" sibTransId="{106B4FB9-411F-B544-9B67-F50BD7730F30}"/>
    <dgm:cxn modelId="{F9219857-3D4D-4A44-BCFF-5A12DE6E556A}" type="presOf" srcId="{32A1E1AC-E672-114D-B475-1E85FD0049CB}" destId="{F454E4B8-44D8-6845-8E01-314A9C65F031}" srcOrd="0" destOrd="0" presId="urn:microsoft.com/office/officeart/2005/8/layout/process4"/>
    <dgm:cxn modelId="{185F7DF6-428F-E04C-BE8C-28EA11033713}" srcId="{416AE807-E514-B247-966C-83CAFD207B1F}" destId="{FE6E1457-2F4F-0A46-9A76-976DA8330792}" srcOrd="6" destOrd="0" parTransId="{34115139-1194-E149-9631-4701CA6AC4B1}" sibTransId="{CABB53F3-668D-2A49-AE85-F9C87C2443E2}"/>
    <dgm:cxn modelId="{169A7B8C-E7BE-4414-864F-44894DDD73D5}" type="presOf" srcId="{FE6E1457-2F4F-0A46-9A76-976DA8330792}" destId="{8DE99E0E-1611-6741-8047-DB6446F2B0CC}" srcOrd="0" destOrd="0" presId="urn:microsoft.com/office/officeart/2005/8/layout/process4"/>
    <dgm:cxn modelId="{BD97DB1E-5EBC-1043-95C4-608927445310}" srcId="{416AE807-E514-B247-966C-83CAFD207B1F}" destId="{1633E3DD-EC32-0346-ADD0-AF1D8DDCAECE}" srcOrd="3" destOrd="0" parTransId="{84BCB92A-1A36-124D-A2F2-E479C960AED5}" sibTransId="{672512AF-68E1-1348-885B-46F36D98DEE2}"/>
    <dgm:cxn modelId="{3607F39B-04DD-4B93-BF15-947072EA4C29}" type="presOf" srcId="{1633E3DD-EC32-0346-ADD0-AF1D8DDCAECE}" destId="{884C3190-828D-C649-A5DC-52A80299AAFD}" srcOrd="0" destOrd="0" presId="urn:microsoft.com/office/officeart/2005/8/layout/process4"/>
    <dgm:cxn modelId="{55C52252-2506-4D30-9BB1-F1341302EDE8}" type="presOf" srcId="{D029DA8C-0134-4A4E-91A9-8A6A35F11C68}" destId="{31FB7AD2-E42D-3C44-A8A4-63382AB937D7}" srcOrd="0" destOrd="0" presId="urn:microsoft.com/office/officeart/2005/8/layout/process4"/>
    <dgm:cxn modelId="{622FB876-DEA2-4AFE-A363-47830120F7EE}" type="presOf" srcId="{8028CED3-90BC-1640-B391-1307118E7950}" destId="{BEE669C8-48EA-BC4D-8BCE-F60C60CC4603}" srcOrd="0" destOrd="0" presId="urn:microsoft.com/office/officeart/2005/8/layout/process4"/>
    <dgm:cxn modelId="{F0FC6147-07CC-42F3-A81B-B9F88BCFC5A2}" type="presOf" srcId="{A956B473-BAC3-FF46-A793-A77D705BF371}" destId="{229437BF-CDC2-1047-A739-4F6A87123E9B}" srcOrd="0" destOrd="0" presId="urn:microsoft.com/office/officeart/2005/8/layout/process4"/>
    <dgm:cxn modelId="{BACE4C7E-53FD-E44B-B02E-9010AB7D831E}" srcId="{416AE807-E514-B247-966C-83CAFD207B1F}" destId="{D029DA8C-0134-4A4E-91A9-8A6A35F11C68}" srcOrd="4" destOrd="0" parTransId="{D8DD393A-07F3-3C46-8FB8-6AAB540CCC2B}" sibTransId="{74237009-A5D9-4146-804C-B522879A8BD4}"/>
    <dgm:cxn modelId="{4325D329-0C35-EA4E-8426-82D40BDD76F4}" srcId="{416AE807-E514-B247-966C-83CAFD207B1F}" destId="{A956B473-BAC3-FF46-A793-A77D705BF371}" srcOrd="1" destOrd="0" parTransId="{2575A743-FB49-554C-9679-6331F5FF1721}" sibTransId="{887DAC30-D32A-8C45-9B9F-797EE679430F}"/>
    <dgm:cxn modelId="{5AECB172-74FE-4262-9C9D-23B0089B9CD6}" type="presParOf" srcId="{566A0C76-0EB1-1D4E-9FCE-161E531BB147}" destId="{2FF6FCCD-F5A2-C149-90BE-5B9765AA93F9}" srcOrd="0" destOrd="0" presId="urn:microsoft.com/office/officeart/2005/8/layout/process4"/>
    <dgm:cxn modelId="{79857D9B-D9FA-4D81-9543-26B27641EE53}" type="presParOf" srcId="{2FF6FCCD-F5A2-C149-90BE-5B9765AA93F9}" destId="{8DE99E0E-1611-6741-8047-DB6446F2B0CC}" srcOrd="0" destOrd="0" presId="urn:microsoft.com/office/officeart/2005/8/layout/process4"/>
    <dgm:cxn modelId="{4673CC7B-D1FD-4F5C-B37E-FFE4D324CBDF}" type="presParOf" srcId="{566A0C76-0EB1-1D4E-9FCE-161E531BB147}" destId="{C9C8244C-5A3D-6E42-96A9-E0B5BEB2CA21}" srcOrd="1" destOrd="0" presId="urn:microsoft.com/office/officeart/2005/8/layout/process4"/>
    <dgm:cxn modelId="{3CB77E94-730B-403F-9E1A-9BD959EE4F9C}" type="presParOf" srcId="{566A0C76-0EB1-1D4E-9FCE-161E531BB147}" destId="{B4B8CE99-7F99-CB44-BE58-316A51E87ECB}" srcOrd="2" destOrd="0" presId="urn:microsoft.com/office/officeart/2005/8/layout/process4"/>
    <dgm:cxn modelId="{9F2BFAB9-230A-47C9-B204-C301ECCB8D69}" type="presParOf" srcId="{B4B8CE99-7F99-CB44-BE58-316A51E87ECB}" destId="{BEE669C8-48EA-BC4D-8BCE-F60C60CC4603}" srcOrd="0" destOrd="0" presId="urn:microsoft.com/office/officeart/2005/8/layout/process4"/>
    <dgm:cxn modelId="{B6AA34A7-4311-46BF-B11D-F9480F646333}" type="presParOf" srcId="{566A0C76-0EB1-1D4E-9FCE-161E531BB147}" destId="{E5D34D47-295C-B248-ADC5-9C3333DD5EB0}" srcOrd="3" destOrd="0" presId="urn:microsoft.com/office/officeart/2005/8/layout/process4"/>
    <dgm:cxn modelId="{88AEA4BA-7BAF-4E22-919E-A6C5C662044B}" type="presParOf" srcId="{566A0C76-0EB1-1D4E-9FCE-161E531BB147}" destId="{65FE6AB9-C04C-784E-99D7-46DC53177B90}" srcOrd="4" destOrd="0" presId="urn:microsoft.com/office/officeart/2005/8/layout/process4"/>
    <dgm:cxn modelId="{70AF4782-CCA0-4E1E-B144-F28351FBCB84}" type="presParOf" srcId="{65FE6AB9-C04C-784E-99D7-46DC53177B90}" destId="{31FB7AD2-E42D-3C44-A8A4-63382AB937D7}" srcOrd="0" destOrd="0" presId="urn:microsoft.com/office/officeart/2005/8/layout/process4"/>
    <dgm:cxn modelId="{C936C26E-298C-40C9-9F53-56EDEAD16B41}" type="presParOf" srcId="{566A0C76-0EB1-1D4E-9FCE-161E531BB147}" destId="{7AF2799D-AEE5-484C-990D-768F6F056700}" srcOrd="5" destOrd="0" presId="urn:microsoft.com/office/officeart/2005/8/layout/process4"/>
    <dgm:cxn modelId="{0BF060E5-F840-4024-B8D8-3A29AEA0B39C}" type="presParOf" srcId="{566A0C76-0EB1-1D4E-9FCE-161E531BB147}" destId="{17265385-DAF0-EB46-8274-7D1606C2069C}" srcOrd="6" destOrd="0" presId="urn:microsoft.com/office/officeart/2005/8/layout/process4"/>
    <dgm:cxn modelId="{DF04BF28-C65C-44D5-8329-54A92E955CFD}" type="presParOf" srcId="{17265385-DAF0-EB46-8274-7D1606C2069C}" destId="{884C3190-828D-C649-A5DC-52A80299AAFD}" srcOrd="0" destOrd="0" presId="urn:microsoft.com/office/officeart/2005/8/layout/process4"/>
    <dgm:cxn modelId="{3E03F7BE-C704-4A77-A634-98FF84BA21B3}" type="presParOf" srcId="{566A0C76-0EB1-1D4E-9FCE-161E531BB147}" destId="{7115CAC2-A1CA-6549-BA0F-E15FB55C80E3}" srcOrd="7" destOrd="0" presId="urn:microsoft.com/office/officeart/2005/8/layout/process4"/>
    <dgm:cxn modelId="{614603C1-226A-4957-AFA2-B196A070E62F}" type="presParOf" srcId="{566A0C76-0EB1-1D4E-9FCE-161E531BB147}" destId="{FD2E0079-3C5B-CB44-A4DD-32C7D3E4127D}" srcOrd="8" destOrd="0" presId="urn:microsoft.com/office/officeart/2005/8/layout/process4"/>
    <dgm:cxn modelId="{C7A89FB1-C379-4121-9AAE-805AFE83FAAE}" type="presParOf" srcId="{FD2E0079-3C5B-CB44-A4DD-32C7D3E4127D}" destId="{F454E4B8-44D8-6845-8E01-314A9C65F031}" srcOrd="0" destOrd="0" presId="urn:microsoft.com/office/officeart/2005/8/layout/process4"/>
    <dgm:cxn modelId="{24413FC9-B233-4B57-923F-8204A62AA538}" type="presParOf" srcId="{566A0C76-0EB1-1D4E-9FCE-161E531BB147}" destId="{CC95656E-774A-DC4D-8B9D-3486ADC5A1F1}" srcOrd="9" destOrd="0" presId="urn:microsoft.com/office/officeart/2005/8/layout/process4"/>
    <dgm:cxn modelId="{B951AB20-74C7-40B5-B48C-AEF9FE1A8465}" type="presParOf" srcId="{566A0C76-0EB1-1D4E-9FCE-161E531BB147}" destId="{9C9B75DA-EB1E-9A45-9184-245FFF96809B}" srcOrd="10" destOrd="0" presId="urn:microsoft.com/office/officeart/2005/8/layout/process4"/>
    <dgm:cxn modelId="{649A0B3E-3C5E-4551-898C-748D13F5BBC0}" type="presParOf" srcId="{9C9B75DA-EB1E-9A45-9184-245FFF96809B}" destId="{229437BF-CDC2-1047-A739-4F6A87123E9B}" srcOrd="0" destOrd="0" presId="urn:microsoft.com/office/officeart/2005/8/layout/process4"/>
    <dgm:cxn modelId="{AAB43F74-4239-4D86-9DD1-3571E6B6E9E9}" type="presParOf" srcId="{566A0C76-0EB1-1D4E-9FCE-161E531BB147}" destId="{D01915B6-ECC1-B446-A076-B40B85898D55}" srcOrd="11" destOrd="0" presId="urn:microsoft.com/office/officeart/2005/8/layout/process4"/>
    <dgm:cxn modelId="{F5F8A039-2B88-4273-8BB8-3A5312C5ED99}" type="presParOf" srcId="{566A0C76-0EB1-1D4E-9FCE-161E531BB147}" destId="{1F9B6674-2147-4C46-AE92-CA5E11C4CD76}" srcOrd="12" destOrd="0" presId="urn:microsoft.com/office/officeart/2005/8/layout/process4"/>
    <dgm:cxn modelId="{D76B2BBE-DA6E-4063-99DE-D180022C1BAC}" type="presParOf" srcId="{1F9B6674-2147-4C46-AE92-CA5E11C4CD76}" destId="{63AFE266-50EF-CB40-AD81-9757945DB6A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E2241A-0D17-D146-B068-C8599885BA8C}">
      <dsp:nvSpPr>
        <dsp:cNvPr id="0" name=""/>
        <dsp:cNvSpPr/>
      </dsp:nvSpPr>
      <dsp:spPr>
        <a:xfrm>
          <a:off x="0" y="4922200"/>
          <a:ext cx="8277295" cy="53863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See Got Advisors for Next Steps</a:t>
          </a:r>
          <a:endParaRPr lang="en-US" sz="2400" kern="1200" dirty="0"/>
        </a:p>
      </dsp:txBody>
      <dsp:txXfrm>
        <a:off x="0" y="4922200"/>
        <a:ext cx="8277295" cy="538633"/>
      </dsp:txXfrm>
    </dsp:sp>
    <dsp:sp modelId="{31FB7AD2-E42D-3C44-A8A4-63382AB937D7}">
      <dsp:nvSpPr>
        <dsp:cNvPr id="0" name=""/>
        <dsp:cNvSpPr/>
      </dsp:nvSpPr>
      <dsp:spPr>
        <a:xfrm rot="10800000">
          <a:off x="0" y="4101861"/>
          <a:ext cx="8277295" cy="828418"/>
        </a:xfrm>
        <a:prstGeom prst="upArrowCallou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Create Formal Advisory Structures</a:t>
          </a:r>
          <a:endParaRPr lang="en-US" sz="2400" kern="1200" dirty="0"/>
        </a:p>
      </dsp:txBody>
      <dsp:txXfrm rot="10800000">
        <a:off x="0" y="4101861"/>
        <a:ext cx="8277295" cy="538281"/>
      </dsp:txXfrm>
    </dsp:sp>
    <dsp:sp modelId="{884C3190-828D-C649-A5DC-52A80299AAFD}">
      <dsp:nvSpPr>
        <dsp:cNvPr id="0" name=""/>
        <dsp:cNvSpPr/>
      </dsp:nvSpPr>
      <dsp:spPr>
        <a:xfrm rot="10800000">
          <a:off x="0" y="3281522"/>
          <a:ext cx="8277295" cy="828418"/>
        </a:xfrm>
        <a:prstGeom prst="upArrowCallou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Utilize resources to build more formal ways to receive ongoing input/participation</a:t>
          </a:r>
          <a:endParaRPr lang="en-US" sz="2400" kern="1200" dirty="0"/>
        </a:p>
      </dsp:txBody>
      <dsp:txXfrm rot="10800000">
        <a:off x="0" y="3281522"/>
        <a:ext cx="8277295" cy="538281"/>
      </dsp:txXfrm>
    </dsp:sp>
    <dsp:sp modelId="{F454E4B8-44D8-6845-8E01-314A9C65F031}">
      <dsp:nvSpPr>
        <dsp:cNvPr id="0" name=""/>
        <dsp:cNvSpPr/>
      </dsp:nvSpPr>
      <dsp:spPr>
        <a:xfrm rot="10800000">
          <a:off x="0" y="2461183"/>
          <a:ext cx="8277295" cy="828418"/>
        </a:xfrm>
        <a:prstGeom prst="upArrowCallou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Listen, Listen, Listen</a:t>
          </a:r>
          <a:endParaRPr lang="en-US" sz="2400" kern="1200" dirty="0"/>
        </a:p>
      </dsp:txBody>
      <dsp:txXfrm rot="10800000">
        <a:off x="0" y="2461183"/>
        <a:ext cx="8277295" cy="538281"/>
      </dsp:txXfrm>
    </dsp:sp>
    <dsp:sp modelId="{229437BF-CDC2-1047-A739-4F6A87123E9B}">
      <dsp:nvSpPr>
        <dsp:cNvPr id="0" name=""/>
        <dsp:cNvSpPr/>
      </dsp:nvSpPr>
      <dsp:spPr>
        <a:xfrm rot="10800000">
          <a:off x="0" y="1640843"/>
          <a:ext cx="8277295" cy="828418"/>
        </a:xfrm>
        <a:prstGeom prst="upArrowCallou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Ask Questions for Understanding and Ideas for Improvement</a:t>
          </a:r>
          <a:endParaRPr lang="en-US" sz="2400" kern="1200" dirty="0"/>
        </a:p>
      </dsp:txBody>
      <dsp:txXfrm rot="10800000">
        <a:off x="0" y="1640843"/>
        <a:ext cx="8277295" cy="538281"/>
      </dsp:txXfrm>
    </dsp:sp>
    <dsp:sp modelId="{8F71E800-5941-0D47-9DB6-69E5EE9F5A52}">
      <dsp:nvSpPr>
        <dsp:cNvPr id="0" name=""/>
        <dsp:cNvSpPr/>
      </dsp:nvSpPr>
      <dsp:spPr>
        <a:xfrm rot="10800000">
          <a:off x="0" y="820504"/>
          <a:ext cx="8277295" cy="828418"/>
        </a:xfrm>
        <a:prstGeom prst="upArrowCallou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Keep It Simple and Easy for Patients/Families</a:t>
          </a:r>
          <a:endParaRPr lang="en-US" sz="2400" kern="1200" dirty="0"/>
        </a:p>
      </dsp:txBody>
      <dsp:txXfrm rot="10800000">
        <a:off x="0" y="820504"/>
        <a:ext cx="8277295" cy="538281"/>
      </dsp:txXfrm>
    </dsp:sp>
    <dsp:sp modelId="{63AFE266-50EF-CB40-AD81-9757945DB6AE}">
      <dsp:nvSpPr>
        <dsp:cNvPr id="0" name=""/>
        <dsp:cNvSpPr/>
      </dsp:nvSpPr>
      <dsp:spPr>
        <a:xfrm rot="10800000">
          <a:off x="0" y="0"/>
          <a:ext cx="8277295" cy="828418"/>
        </a:xfrm>
        <a:prstGeom prst="upArrowCallou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Identify Informal Ways to Solicit Input</a:t>
          </a:r>
          <a:endParaRPr lang="en-US" sz="2400" kern="1200" dirty="0"/>
        </a:p>
      </dsp:txBody>
      <dsp:txXfrm rot="10800000">
        <a:off x="0" y="0"/>
        <a:ext cx="8277295" cy="5382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99E0E-1611-6741-8047-DB6446F2B0CC}">
      <dsp:nvSpPr>
        <dsp:cNvPr id="0" name=""/>
        <dsp:cNvSpPr/>
      </dsp:nvSpPr>
      <dsp:spPr>
        <a:xfrm>
          <a:off x="0" y="4922200"/>
          <a:ext cx="8277295" cy="53863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Monitor Changes -  Results</a:t>
          </a:r>
          <a:endParaRPr lang="en-US" sz="2400" kern="1200" dirty="0"/>
        </a:p>
      </dsp:txBody>
      <dsp:txXfrm>
        <a:off x="0" y="4922200"/>
        <a:ext cx="8277295" cy="538633"/>
      </dsp:txXfrm>
    </dsp:sp>
    <dsp:sp modelId="{BEE669C8-48EA-BC4D-8BCE-F60C60CC4603}">
      <dsp:nvSpPr>
        <dsp:cNvPr id="0" name=""/>
        <dsp:cNvSpPr/>
      </dsp:nvSpPr>
      <dsp:spPr>
        <a:xfrm rot="10800000">
          <a:off x="0" y="4101861"/>
          <a:ext cx="8277295" cy="828418"/>
        </a:xfrm>
        <a:prstGeom prst="upArrowCallou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Implement Ideas</a:t>
          </a:r>
          <a:endParaRPr lang="en-US" sz="2400" kern="1200" dirty="0"/>
        </a:p>
      </dsp:txBody>
      <dsp:txXfrm rot="10800000">
        <a:off x="0" y="4101861"/>
        <a:ext cx="8277295" cy="538281"/>
      </dsp:txXfrm>
    </dsp:sp>
    <dsp:sp modelId="{31FB7AD2-E42D-3C44-A8A4-63382AB937D7}">
      <dsp:nvSpPr>
        <dsp:cNvPr id="0" name=""/>
        <dsp:cNvSpPr/>
      </dsp:nvSpPr>
      <dsp:spPr>
        <a:xfrm rot="10800000">
          <a:off x="0" y="3281522"/>
          <a:ext cx="8277295" cy="828418"/>
        </a:xfrm>
        <a:prstGeom prst="upArrowCallou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Create Potential  Solutions</a:t>
          </a:r>
          <a:endParaRPr lang="en-US" sz="2400" kern="1200" dirty="0"/>
        </a:p>
      </dsp:txBody>
      <dsp:txXfrm rot="10800000">
        <a:off x="0" y="3281522"/>
        <a:ext cx="8277295" cy="538281"/>
      </dsp:txXfrm>
    </dsp:sp>
    <dsp:sp modelId="{884C3190-828D-C649-A5DC-52A80299AAFD}">
      <dsp:nvSpPr>
        <dsp:cNvPr id="0" name=""/>
        <dsp:cNvSpPr/>
      </dsp:nvSpPr>
      <dsp:spPr>
        <a:xfrm rot="10800000">
          <a:off x="0" y="2461183"/>
          <a:ext cx="8277295" cy="828418"/>
        </a:xfrm>
        <a:prstGeom prst="upArrowCallou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Collaboratively Identify Opportunities</a:t>
          </a:r>
          <a:endParaRPr lang="en-US" sz="2400" kern="1200" dirty="0"/>
        </a:p>
      </dsp:txBody>
      <dsp:txXfrm rot="10800000">
        <a:off x="0" y="2461183"/>
        <a:ext cx="8277295" cy="538281"/>
      </dsp:txXfrm>
    </dsp:sp>
    <dsp:sp modelId="{F454E4B8-44D8-6845-8E01-314A9C65F031}">
      <dsp:nvSpPr>
        <dsp:cNvPr id="0" name=""/>
        <dsp:cNvSpPr/>
      </dsp:nvSpPr>
      <dsp:spPr>
        <a:xfrm rot="10800000">
          <a:off x="0" y="1543173"/>
          <a:ext cx="8277295" cy="828418"/>
        </a:xfrm>
        <a:prstGeom prst="upArrowCallou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Listen, Listen, Listen</a:t>
          </a:r>
          <a:endParaRPr lang="en-US" sz="2400" kern="1200" dirty="0"/>
        </a:p>
      </dsp:txBody>
      <dsp:txXfrm rot="10800000">
        <a:off x="0" y="1543173"/>
        <a:ext cx="8277295" cy="538281"/>
      </dsp:txXfrm>
    </dsp:sp>
    <dsp:sp modelId="{229437BF-CDC2-1047-A739-4F6A87123E9B}">
      <dsp:nvSpPr>
        <dsp:cNvPr id="0" name=""/>
        <dsp:cNvSpPr/>
      </dsp:nvSpPr>
      <dsp:spPr>
        <a:xfrm rot="10800000">
          <a:off x="0" y="820504"/>
          <a:ext cx="8277295" cy="828418"/>
        </a:xfrm>
        <a:prstGeom prst="upArrowCallou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Ask Questions for Understanding</a:t>
          </a:r>
          <a:endParaRPr lang="en-US" sz="2400" kern="1200" dirty="0"/>
        </a:p>
      </dsp:txBody>
      <dsp:txXfrm rot="10800000">
        <a:off x="0" y="820504"/>
        <a:ext cx="8277295" cy="538281"/>
      </dsp:txXfrm>
    </dsp:sp>
    <dsp:sp modelId="{63AFE266-50EF-CB40-AD81-9757945DB6AE}">
      <dsp:nvSpPr>
        <dsp:cNvPr id="0" name=""/>
        <dsp:cNvSpPr/>
      </dsp:nvSpPr>
      <dsp:spPr>
        <a:xfrm rot="10800000">
          <a:off x="0" y="0"/>
          <a:ext cx="8277295" cy="828418"/>
        </a:xfrm>
        <a:prstGeom prst="upArrowCallou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Prepare Advisors to Contribute </a:t>
          </a:r>
          <a:endParaRPr lang="en-US" sz="2400" kern="1200" dirty="0"/>
        </a:p>
      </dsp:txBody>
      <dsp:txXfrm rot="10800000">
        <a:off x="0" y="0"/>
        <a:ext cx="8277295" cy="53828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789AE4-C8B3-4EB8-8127-7FA17236DA2F}" type="datetimeFigureOut">
              <a:rPr lang="en-US" smtClean="0"/>
              <a:t>4/23/2014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8C898-5969-41D4-AA7E-106185D7E878}" type="slidenum">
              <a:rPr lang="en-US" smtClean="0"/>
              <a:t>‹#›</a:t>
            </a:fld>
            <a:endParaRPr lang="en-US"/>
          </a:p>
        </p:txBody>
      </p:sp>
    </p:spTree>
    <p:extLst>
      <p:ext uri="{BB962C8B-B14F-4D97-AF65-F5344CB8AC3E}">
        <p14:creationId xmlns:p14="http://schemas.microsoft.com/office/powerpoint/2010/main" val="1850421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8C898-5969-41D4-AA7E-106185D7E878}" type="slidenum">
              <a:rPr lang="en-US" smtClean="0"/>
              <a:t>1</a:t>
            </a:fld>
            <a:endParaRPr lang="en-US"/>
          </a:p>
        </p:txBody>
      </p:sp>
    </p:spTree>
    <p:extLst>
      <p:ext uri="{BB962C8B-B14F-4D97-AF65-F5344CB8AC3E}">
        <p14:creationId xmlns:p14="http://schemas.microsoft.com/office/powerpoint/2010/main" val="2647377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Clr>
                <a:srgbClr val="266F9F"/>
              </a:buClr>
              <a:buFont typeface="Wingdings" pitchFamily="2" charset="2"/>
              <a:buChar char="§"/>
            </a:pPr>
            <a:r>
              <a:rPr lang="en-US" sz="2800" dirty="0" smtClean="0">
                <a:latin typeface="Times New Roman" pitchFamily="18" charset="0"/>
                <a:cs typeface="Times New Roman" pitchFamily="18" charset="0"/>
              </a:rPr>
              <a:t>Translating technical data into the </a:t>
            </a:r>
          </a:p>
          <a:p>
            <a:pPr lvl="1">
              <a:buClr>
                <a:srgbClr val="266F9F"/>
              </a:buClr>
            </a:pPr>
            <a:r>
              <a:rPr lang="en-US" sz="2800" dirty="0" smtClean="0">
                <a:latin typeface="Times New Roman" pitchFamily="18" charset="0"/>
                <a:cs typeface="Times New Roman" pitchFamily="18" charset="0"/>
              </a:rPr>
              <a:t>voice of the patient</a:t>
            </a:r>
          </a:p>
          <a:p>
            <a:endParaRPr lang="en-US" dirty="0"/>
          </a:p>
        </p:txBody>
      </p:sp>
      <p:sp>
        <p:nvSpPr>
          <p:cNvPr id="4" name="Slide Number Placeholder 3"/>
          <p:cNvSpPr>
            <a:spLocks noGrp="1"/>
          </p:cNvSpPr>
          <p:nvPr>
            <p:ph type="sldNum" sz="quarter" idx="10"/>
          </p:nvPr>
        </p:nvSpPr>
        <p:spPr/>
        <p:txBody>
          <a:bodyPr/>
          <a:lstStyle/>
          <a:p>
            <a:fld id="{67D83A61-45F8-43D0-9F4F-9F9135B54779}"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985898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F9AC36-B850-2440-9EA7-98D586BAF431}" type="slidenum">
              <a:rPr lang="en-US" smtClean="0">
                <a:solidFill>
                  <a:prstClr val="black"/>
                </a:solidFill>
              </a:rPr>
              <a:pPr>
                <a:defRPr/>
              </a:pPr>
              <a:t>44</a:t>
            </a:fld>
            <a:endParaRPr lang="en-US" dirty="0">
              <a:solidFill>
                <a:prstClr val="black"/>
              </a:solidFill>
            </a:endParaRPr>
          </a:p>
        </p:txBody>
      </p:sp>
    </p:spTree>
    <p:extLst>
      <p:ext uri="{BB962C8B-B14F-4D97-AF65-F5344CB8AC3E}">
        <p14:creationId xmlns:p14="http://schemas.microsoft.com/office/powerpoint/2010/main" val="2245802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547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Title (No Line Under), Bulleted List (Tab in bullet to go to lower bullet level.)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883" indent="-285724" eaLnBrk="0" hangingPunct="0">
              <a:defRPr sz="2400">
                <a:solidFill>
                  <a:schemeClr val="tx1"/>
                </a:solidFill>
                <a:latin typeface="Arial" charset="0"/>
                <a:ea typeface="ＭＳ Ｐゴシック" charset="0"/>
              </a:defRPr>
            </a:lvl2pPr>
            <a:lvl3pPr marL="1142898" indent="-228580" eaLnBrk="0" hangingPunct="0">
              <a:defRPr sz="2400">
                <a:solidFill>
                  <a:schemeClr val="tx1"/>
                </a:solidFill>
                <a:latin typeface="Arial" charset="0"/>
                <a:ea typeface="ＭＳ Ｐゴシック" charset="0"/>
              </a:defRPr>
            </a:lvl3pPr>
            <a:lvl4pPr marL="1600057" indent="-228580" eaLnBrk="0" hangingPunct="0">
              <a:defRPr sz="2400">
                <a:solidFill>
                  <a:schemeClr val="tx1"/>
                </a:solidFill>
                <a:latin typeface="Arial" charset="0"/>
                <a:ea typeface="ＭＳ Ｐゴシック" charset="0"/>
              </a:defRPr>
            </a:lvl4pPr>
            <a:lvl5pPr marL="2057217" indent="-228580" eaLnBrk="0" hangingPunct="0">
              <a:defRPr sz="2400">
                <a:solidFill>
                  <a:schemeClr val="tx1"/>
                </a:solidFill>
                <a:latin typeface="Arial" charset="0"/>
                <a:ea typeface="ＭＳ Ｐゴシック" charset="0"/>
              </a:defRPr>
            </a:lvl5pPr>
            <a:lvl6pPr marL="2514376" indent="-228580" eaLnBrk="0" fontAlgn="base" hangingPunct="0">
              <a:spcBef>
                <a:spcPct val="0"/>
              </a:spcBef>
              <a:spcAft>
                <a:spcPct val="0"/>
              </a:spcAft>
              <a:defRPr sz="2400">
                <a:solidFill>
                  <a:schemeClr val="tx1"/>
                </a:solidFill>
                <a:latin typeface="Arial" charset="0"/>
                <a:ea typeface="ＭＳ Ｐゴシック" charset="0"/>
              </a:defRPr>
            </a:lvl6pPr>
            <a:lvl7pPr marL="2971535" indent="-228580" eaLnBrk="0" fontAlgn="base" hangingPunct="0">
              <a:spcBef>
                <a:spcPct val="0"/>
              </a:spcBef>
              <a:spcAft>
                <a:spcPct val="0"/>
              </a:spcAft>
              <a:defRPr sz="2400">
                <a:solidFill>
                  <a:schemeClr val="tx1"/>
                </a:solidFill>
                <a:latin typeface="Arial" charset="0"/>
                <a:ea typeface="ＭＳ Ｐゴシック" charset="0"/>
              </a:defRPr>
            </a:lvl7pPr>
            <a:lvl8pPr marL="3428695" indent="-228580" eaLnBrk="0" fontAlgn="base" hangingPunct="0">
              <a:spcBef>
                <a:spcPct val="0"/>
              </a:spcBef>
              <a:spcAft>
                <a:spcPct val="0"/>
              </a:spcAft>
              <a:defRPr sz="2400">
                <a:solidFill>
                  <a:schemeClr val="tx1"/>
                </a:solidFill>
                <a:latin typeface="Arial" charset="0"/>
                <a:ea typeface="ＭＳ Ｐゴシック" charset="0"/>
              </a:defRPr>
            </a:lvl8pPr>
            <a:lvl9pPr marL="3885854" indent="-22858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A13FF69-99CC-7E41-833D-9C0F6AB60CAD}" type="slidenum">
              <a:rPr lang="en-US" sz="1200">
                <a:solidFill>
                  <a:prstClr val="black"/>
                </a:solidFill>
                <a:latin typeface="Calibri" charset="0"/>
              </a:rPr>
              <a:pPr eaLnBrk="1" hangingPunct="1"/>
              <a:t>56</a:t>
            </a:fld>
            <a:endParaRPr lang="en-US" sz="1200" dirty="0">
              <a:solidFill>
                <a:prstClr val="black"/>
              </a:solidFill>
              <a:latin typeface="Calibri" charset="0"/>
            </a:endParaRPr>
          </a:p>
        </p:txBody>
      </p:sp>
      <p:sp>
        <p:nvSpPr>
          <p:cNvPr id="13824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38243" name="Rectangle 3"/>
          <p:cNvSpPr>
            <a:spLocks noGrp="1" noChangeArrowheads="1"/>
          </p:cNvSpPr>
          <p:nvPr>
            <p:ph type="body" idx="1"/>
          </p:nvPr>
        </p:nvSpPr>
        <p:spPr bwMode="auto">
          <a:solidFill>
            <a:srgbClr val="FFFFFF"/>
          </a:solidFill>
          <a:ln>
            <a:noFill/>
            <a:miter lim="800000"/>
            <a:headEnd/>
            <a:tailEnd/>
          </a:ln>
        </p:spPr>
        <p:txBody>
          <a:bodyPr/>
          <a:lstStyle/>
          <a:p>
            <a:pPr eaLnBrk="1" hangingPunct="1"/>
            <a:endParaRPr lang="en-US" i="1" dirty="0">
              <a:solidFill>
                <a:srgbClr val="000000"/>
              </a:solidFill>
              <a:latin typeface="Arial" charset="0"/>
              <a:ea typeface="ＭＳ Ｐゴシック" charset="0"/>
              <a:cs typeface="Arial" charset="0"/>
            </a:endParaRPr>
          </a:p>
        </p:txBody>
      </p:sp>
      <p:sp>
        <p:nvSpPr>
          <p:cNvPr id="5" name="Footer Placeholder 1"/>
          <p:cNvSpPr>
            <a:spLocks noGrp="1"/>
          </p:cNvSpPr>
          <p:nvPr>
            <p:ph type="ftr" sz="quarter" idx="4"/>
          </p:nvPr>
        </p:nvSpPr>
        <p:spPr bwMode="auto">
          <a:xfrm>
            <a:off x="0" y="8685894"/>
            <a:ext cx="4969733" cy="4565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cs typeface="ＭＳ Ｐゴシック" charset="0"/>
              </a:defRPr>
            </a:lvl1pPr>
            <a:lvl2pPr marL="702756" indent="-270291" eaLnBrk="0" hangingPunct="0">
              <a:defRPr sz="2300">
                <a:solidFill>
                  <a:schemeClr val="tx1"/>
                </a:solidFill>
                <a:latin typeface="Arial" charset="0"/>
                <a:ea typeface="ＭＳ Ｐゴシック" charset="0"/>
              </a:defRPr>
            </a:lvl2pPr>
            <a:lvl3pPr marL="1081164" indent="-216233" eaLnBrk="0" hangingPunct="0">
              <a:defRPr sz="2300">
                <a:solidFill>
                  <a:schemeClr val="tx1"/>
                </a:solidFill>
                <a:latin typeface="Arial" charset="0"/>
                <a:ea typeface="ＭＳ Ｐゴシック" charset="0"/>
              </a:defRPr>
            </a:lvl3pPr>
            <a:lvl4pPr marL="1513629" indent="-216233" eaLnBrk="0" hangingPunct="0">
              <a:defRPr sz="2300">
                <a:solidFill>
                  <a:schemeClr val="tx1"/>
                </a:solidFill>
                <a:latin typeface="Arial" charset="0"/>
                <a:ea typeface="ＭＳ Ｐゴシック" charset="0"/>
              </a:defRPr>
            </a:lvl4pPr>
            <a:lvl5pPr marL="1946095" indent="-216233" eaLnBrk="0" hangingPunct="0">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pPr>
              <a:spcBef>
                <a:spcPts val="2247"/>
              </a:spcBef>
              <a:defRPr/>
            </a:pPr>
            <a:r>
              <a:rPr lang="en-US" altLang="ja-JP" sz="1200" dirty="0">
                <a:solidFill>
                  <a:prstClr val="black"/>
                </a:solidFill>
                <a:latin typeface="Calibri"/>
              </a:rPr>
              <a:t>Part 1—Introduction to Patient- and Family-Centered Care</a:t>
            </a:r>
            <a:endParaRPr lang="en-US" sz="1200" dirty="0">
              <a:solidFill>
                <a:prstClr val="black"/>
              </a:solidFill>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086ECF2-9D14-6D4F-B533-90AEAE4511C1}" type="slidenum">
              <a:rPr lang="en-US" sz="1200">
                <a:solidFill>
                  <a:prstClr val="black"/>
                </a:solidFill>
                <a:latin typeface="Times" charset="0"/>
              </a:rPr>
              <a:pPr eaLnBrk="1" hangingPunct="1"/>
              <a:t>58</a:t>
            </a:fld>
            <a:endParaRPr lang="en-US" sz="1200" dirty="0">
              <a:solidFill>
                <a:prstClr val="black"/>
              </a:solidFill>
              <a:latin typeface="Times" charset="0"/>
            </a:endParaRPr>
          </a:p>
        </p:txBody>
      </p:sp>
      <p:sp>
        <p:nvSpPr>
          <p:cNvPr id="70658"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70659"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r>
              <a:rPr lang="en-US" dirty="0">
                <a:latin typeface="Times" charset="0"/>
                <a:ea typeface="ＭＳ Ｐゴシック" charset="0"/>
                <a:cs typeface="ＭＳ Ｐゴシック" charset="0"/>
              </a:rPr>
              <a:t>Questions to ask?  </a:t>
            </a:r>
          </a:p>
          <a:p>
            <a:pPr eaLnBrk="1" hangingPunct="1"/>
            <a:endParaRPr lang="en-US" dirty="0">
              <a:latin typeface="Times" charset="0"/>
              <a:ea typeface="ＭＳ Ｐゴシック" charset="0"/>
              <a:cs typeface="ＭＳ Ｐゴシック" charset="0"/>
            </a:endParaRPr>
          </a:p>
          <a:p>
            <a:pPr eaLnBrk="1" hangingPunct="1"/>
            <a:r>
              <a:rPr lang="en-US" dirty="0">
                <a:latin typeface="Times" charset="0"/>
                <a:ea typeface="ＭＳ Ｐゴシック" charset="0"/>
                <a:cs typeface="ＭＳ Ｐゴシック" charset="0"/>
              </a:rPr>
              <a:t>Reflective winding waters clinic…..</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BC3A7535-548E-5D4F-A0CC-35B9BE5F68FC}" type="slidenum">
              <a:rPr lang="en-US">
                <a:solidFill>
                  <a:prstClr val="black"/>
                </a:solidFill>
                <a:latin typeface="Arial" pitchFamily="1" charset="0"/>
                <a:ea typeface="ＭＳ Ｐゴシック" pitchFamily="1" charset="-128"/>
                <a:cs typeface="ＭＳ Ｐゴシック" pitchFamily="1" charset="-128"/>
              </a:rPr>
              <a:pPr/>
              <a:t>2</a:t>
            </a:fld>
            <a:endParaRPr lang="en-US">
              <a:solidFill>
                <a:prstClr val="black"/>
              </a:solidFill>
              <a:latin typeface="Arial" pitchFamily="1" charset="0"/>
              <a:ea typeface="ＭＳ Ｐゴシック" pitchFamily="1" charset="-128"/>
              <a:cs typeface="ＭＳ Ｐゴシック" pitchFamily="1" charset="-128"/>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a:ln/>
        </p:spPr>
      </p:sp>
      <p:sp>
        <p:nvSpPr>
          <p:cNvPr id="25603" name="Notes Placeholder 2"/>
          <p:cNvSpPr>
            <a:spLocks noGrp="1"/>
          </p:cNvSpPr>
          <p:nvPr>
            <p:ph type="body" idx="1"/>
          </p:nvPr>
        </p:nvSpPr>
        <p:spPr>
          <a:noFill/>
          <a:ln/>
        </p:spPr>
        <p:txBody>
          <a:bodyPr/>
          <a:lstStyle/>
          <a:p>
            <a:endParaRPr lang="en-US">
              <a:latin typeface="Arial" pitchFamily="1" charset="0"/>
              <a:ea typeface="ＭＳ Ｐゴシック" pitchFamily="1" charset="-128"/>
              <a:cs typeface="ＭＳ Ｐゴシック" pitchFamily="1" charset="-128"/>
            </a:endParaRPr>
          </a:p>
        </p:txBody>
      </p:sp>
      <p:sp>
        <p:nvSpPr>
          <p:cNvPr id="25604" name="Slide Number Placeholder 3"/>
          <p:cNvSpPr>
            <a:spLocks noGrp="1"/>
          </p:cNvSpPr>
          <p:nvPr>
            <p:ph type="sldNum" sz="quarter" idx="5"/>
          </p:nvPr>
        </p:nvSpPr>
        <p:spPr>
          <a:noFill/>
        </p:spPr>
        <p:txBody>
          <a:bodyPr/>
          <a:lstStyle/>
          <a:p>
            <a:fld id="{2832C0F0-00AD-804B-83A8-5BB6BD2F0D70}" type="slidenum">
              <a:rPr lang="en-US" smtClean="0">
                <a:solidFill>
                  <a:prstClr val="black"/>
                </a:solidFill>
                <a:latin typeface="Arial" pitchFamily="1" charset="0"/>
                <a:ea typeface="ＭＳ Ｐゴシック" pitchFamily="1" charset="-128"/>
                <a:cs typeface="ＭＳ Ｐゴシック" pitchFamily="1" charset="-128"/>
              </a:rPr>
              <a:pPr/>
              <a:t>7</a:t>
            </a:fld>
            <a:endParaRPr lang="en-US" smtClean="0">
              <a:solidFill>
                <a:prstClr val="black"/>
              </a:solidFill>
              <a:latin typeface="Arial" pitchFamily="1" charset="0"/>
              <a:ea typeface="ＭＳ Ｐゴシック" pitchFamily="1" charset="-128"/>
              <a:cs typeface="ＭＳ Ｐゴシック" pitchFamily="1" charset="-128"/>
            </a:endParaRPr>
          </a:p>
        </p:txBody>
      </p:sp>
      <p:sp>
        <p:nvSpPr>
          <p:cNvPr id="5" name="Footer Placeholder 4"/>
          <p:cNvSpPr>
            <a:spLocks noGrp="1"/>
          </p:cNvSpPr>
          <p:nvPr>
            <p:ph type="ftr" sz="quarter" idx="4"/>
          </p:nvPr>
        </p:nvSpPr>
        <p:spPr/>
        <p:txBody>
          <a:bodyPr/>
          <a:lstStyle/>
          <a:p>
            <a:pPr>
              <a:defRPr/>
            </a:pPr>
            <a:r>
              <a:rPr lang="en-US">
                <a:solidFill>
                  <a:prstClr val="black"/>
                </a:solidFill>
              </a:rPr>
              <a:t>Dale Shaller Contact Information:  d.shaller@comcast.net (651-430-0759)</a:t>
            </a:r>
          </a:p>
        </p:txBody>
      </p:sp>
      <p:sp>
        <p:nvSpPr>
          <p:cNvPr id="6" name="Header Placeholder 5"/>
          <p:cNvSpPr>
            <a:spLocks noGrp="1"/>
          </p:cNvSpPr>
          <p:nvPr>
            <p:ph type="hdr" sz="quarter"/>
          </p:nvPr>
        </p:nvSpPr>
        <p:spPr/>
        <p:txBody>
          <a:bodyPr/>
          <a:lstStyle/>
          <a:p>
            <a:pPr>
              <a:defRPr/>
            </a:pPr>
            <a:r>
              <a:rPr lang="en-US">
                <a:solidFill>
                  <a:prstClr val="black"/>
                </a:solidFill>
              </a:rPr>
              <a:t>Patient Experience and Consumer Engagement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685800" y="4267513"/>
            <a:ext cx="5486400" cy="4114487"/>
          </a:xfrm>
          <a:noFill/>
          <a:ln/>
        </p:spPr>
        <p:txBody>
          <a:bodyPr/>
          <a:lstStyle/>
          <a:p>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a:latin typeface="Arial" pitchFamily="1" charset="0"/>
              <a:ea typeface="ＭＳ Ｐゴシック" pitchFamily="1" charset="-128"/>
              <a:cs typeface="ＭＳ Ｐゴシック" pitchFamily="1" charset="-128"/>
            </a:endParaRPr>
          </a:p>
        </p:txBody>
      </p:sp>
      <p:sp>
        <p:nvSpPr>
          <p:cNvPr id="29700" name="Slide Number Placeholder 3"/>
          <p:cNvSpPr>
            <a:spLocks noGrp="1"/>
          </p:cNvSpPr>
          <p:nvPr>
            <p:ph type="sldNum" sz="quarter" idx="5"/>
          </p:nvPr>
        </p:nvSpPr>
        <p:spPr>
          <a:noFill/>
        </p:spPr>
        <p:txBody>
          <a:bodyPr/>
          <a:lstStyle/>
          <a:p>
            <a:fld id="{7CA688DB-24F7-394A-9613-875C5FCED4BB}" type="slidenum">
              <a:rPr lang="en-US">
                <a:solidFill>
                  <a:prstClr val="black"/>
                </a:solidFill>
                <a:latin typeface="Arial" pitchFamily="1" charset="0"/>
                <a:ea typeface="ＭＳ Ｐゴシック" pitchFamily="1" charset="-128"/>
                <a:cs typeface="ＭＳ Ｐゴシック" pitchFamily="1" charset="-128"/>
              </a:rPr>
              <a:pPr/>
              <a:t>11</a:t>
            </a:fld>
            <a:endParaRPr lang="en-US">
              <a:solidFill>
                <a:prstClr val="black"/>
              </a:solidFill>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a:latin typeface="Arial" pitchFamily="1" charset="0"/>
              <a:ea typeface="ＭＳ Ｐゴシック" pitchFamily="1" charset="-128"/>
              <a:cs typeface="ＭＳ Ｐゴシック" pitchFamily="1" charset="-128"/>
            </a:endParaRPr>
          </a:p>
        </p:txBody>
      </p:sp>
      <p:sp>
        <p:nvSpPr>
          <p:cNvPr id="33796" name="Slide Number Placeholder 3"/>
          <p:cNvSpPr>
            <a:spLocks noGrp="1"/>
          </p:cNvSpPr>
          <p:nvPr>
            <p:ph type="sldNum" sz="quarter" idx="5"/>
          </p:nvPr>
        </p:nvSpPr>
        <p:spPr>
          <a:noFill/>
        </p:spPr>
        <p:txBody>
          <a:bodyPr/>
          <a:lstStyle/>
          <a:p>
            <a:fld id="{45445772-BDA8-4348-80AE-F703ADC1674D}" type="slidenum">
              <a:rPr lang="en-US">
                <a:solidFill>
                  <a:prstClr val="black"/>
                </a:solidFill>
                <a:latin typeface="Arial" pitchFamily="1" charset="0"/>
                <a:ea typeface="ＭＳ Ｐゴシック" pitchFamily="1" charset="-128"/>
                <a:cs typeface="ＭＳ Ｐゴシック" pitchFamily="1" charset="-128"/>
              </a:rPr>
              <a:pPr/>
              <a:t>13</a:t>
            </a:fld>
            <a:endParaRPr lang="en-US">
              <a:solidFill>
                <a:prstClr val="black"/>
              </a:solidFill>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795" name="Rectangle 3"/>
          <p:cNvSpPr>
            <a:spLocks noGrp="1" noChangeArrowheads="1"/>
          </p:cNvSpPr>
          <p:nvPr>
            <p:ph type="body" idx="1"/>
          </p:nvPr>
        </p:nvSpPr>
        <p:spPr bwMode="auto">
          <a:xfrm>
            <a:off x="609182" y="4344030"/>
            <a:ext cx="5487342" cy="41144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Comment on how staff</a:t>
            </a:r>
            <a:r>
              <a:rPr lang="en-US" baseline="0" dirty="0" smtClean="0"/>
              <a:t> try to make sure we have complete at least one action item before next meeting. </a:t>
            </a:r>
            <a:endParaRPr lang="en-US" dirty="0"/>
          </a:p>
        </p:txBody>
      </p:sp>
      <p:sp>
        <p:nvSpPr>
          <p:cNvPr id="4" name="Slide Number Placeholder 3"/>
          <p:cNvSpPr>
            <a:spLocks noGrp="1"/>
          </p:cNvSpPr>
          <p:nvPr>
            <p:ph type="sldNum" sz="quarter" idx="10"/>
          </p:nvPr>
        </p:nvSpPr>
        <p:spPr/>
        <p:txBody>
          <a:bodyPr/>
          <a:lstStyle/>
          <a:p>
            <a:fld id="{67D83A61-45F8-43D0-9F4F-9F9135B54779}"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20238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681B56-4EE1-4DDF-AF04-B23495A7BD16}" type="datetime1">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931AB-64CC-41FA-AE19-E8758C0B0C69}" type="slidenum">
              <a:rPr lang="en-US" smtClean="0"/>
              <a:t>‹#›</a:t>
            </a:fld>
            <a:endParaRPr lang="en-US"/>
          </a:p>
        </p:txBody>
      </p:sp>
    </p:spTree>
    <p:extLst>
      <p:ext uri="{BB962C8B-B14F-4D97-AF65-F5344CB8AC3E}">
        <p14:creationId xmlns:p14="http://schemas.microsoft.com/office/powerpoint/2010/main" val="2305370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95288A-0802-4069-B1EC-C58BF96EBE6E}" type="datetime1">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931AB-64CC-41FA-AE19-E8758C0B0C69}" type="slidenum">
              <a:rPr lang="en-US" smtClean="0"/>
              <a:t>‹#›</a:t>
            </a:fld>
            <a:endParaRPr lang="en-US"/>
          </a:p>
        </p:txBody>
      </p:sp>
    </p:spTree>
    <p:extLst>
      <p:ext uri="{BB962C8B-B14F-4D97-AF65-F5344CB8AC3E}">
        <p14:creationId xmlns:p14="http://schemas.microsoft.com/office/powerpoint/2010/main" val="166567164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51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3993824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52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5491891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53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01937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54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6386269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55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521069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56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8086726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57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5244875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58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50520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59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284920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60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6255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DF678A-4EC5-48E9-9CD8-A71DE75D39D5}" type="datetime1">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931AB-64CC-41FA-AE19-E8758C0B0C69}" type="slidenum">
              <a:rPr lang="en-US" smtClean="0"/>
              <a:t>‹#›</a:t>
            </a:fld>
            <a:endParaRPr lang="en-US"/>
          </a:p>
        </p:txBody>
      </p:sp>
    </p:spTree>
    <p:extLst>
      <p:ext uri="{BB962C8B-B14F-4D97-AF65-F5344CB8AC3E}">
        <p14:creationId xmlns:p14="http://schemas.microsoft.com/office/powerpoint/2010/main" val="339459073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61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565897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62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8459379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63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5173223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64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5282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65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717493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66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972482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67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6660083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68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7045724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69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2261549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70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6086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solidFill>
                <a:prstClr val="black"/>
              </a:solidFill>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a:solidFill>
                <a:prstClr val="black"/>
              </a:solidFill>
            </a:endParaRPr>
          </a:p>
        </p:txBody>
      </p:sp>
      <p:sp>
        <p:nvSpPr>
          <p:cNvPr id="33794"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smtClean="0"/>
              <a:t>Click to edit Master title style</a:t>
            </a:r>
            <a:endParaRPr lang="en-US" altLang="en-US"/>
          </a:p>
        </p:txBody>
      </p:sp>
      <p:sp>
        <p:nvSpPr>
          <p:cNvPr id="3379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smtClean="0"/>
              <a:t>Click to edit Master subtitle style</a:t>
            </a:r>
            <a:endParaRPr lang="en-US" altLang="en-US"/>
          </a:p>
        </p:txBody>
      </p:sp>
      <p:sp>
        <p:nvSpPr>
          <p:cNvPr id="6" name="Rectangle 4"/>
          <p:cNvSpPr>
            <a:spLocks noGrp="1" noChangeArrowheads="1"/>
          </p:cNvSpPr>
          <p:nvPr>
            <p:ph type="dt" sz="half" idx="10"/>
          </p:nvPr>
        </p:nvSpPr>
        <p:spPr/>
        <p:txBody>
          <a:bodyPr/>
          <a:lstStyle>
            <a:lvl1pPr>
              <a:defRPr/>
            </a:lvl1pPr>
          </a:lstStyle>
          <a:p>
            <a:fld id="{0B54F469-7B90-499E-8538-63F1D982F208}" type="datetime1">
              <a:rPr lang="en-US" smtClean="0">
                <a:solidFill>
                  <a:prstClr val="black"/>
                </a:solidFill>
              </a:rPr>
              <a:t>4/23/2014</a:t>
            </a:fld>
            <a:endParaRPr lang="en-US">
              <a:solidFill>
                <a:prstClr val="black"/>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endParaRPr lang="en-US">
              <a:solidFill>
                <a:prstClr val="black"/>
              </a:solidFill>
            </a:endParaRPr>
          </a:p>
        </p:txBody>
      </p:sp>
      <p:sp>
        <p:nvSpPr>
          <p:cNvPr id="8" name="Rectangle 6"/>
          <p:cNvSpPr>
            <a:spLocks noGrp="1" noChangeArrowheads="1"/>
          </p:cNvSpPr>
          <p:nvPr>
            <p:ph type="sldNum" sz="quarter" idx="12"/>
          </p:nvPr>
        </p:nvSpPr>
        <p:spPr/>
        <p:txBody>
          <a:bodyPr/>
          <a:lstStyle>
            <a:lvl1pPr>
              <a:defRPr/>
            </a:lvl1pPr>
          </a:lstStyle>
          <a:p>
            <a:fld id="{706A3C8D-B6A2-4B36-867F-400868F2E4C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0868080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71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284970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72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2794634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73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3544634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74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9479896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75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2731382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77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44611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78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850695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79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9645074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80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871560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81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11777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C50C7DDE-4AEC-4D69-B521-146079D4B28F}" type="datetime1">
              <a:rPr lang="en-US" smtClean="0">
                <a:solidFill>
                  <a:prstClr val="black"/>
                </a:solidFill>
              </a:rPr>
              <a:t>4/23/2014</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706A3C8D-B6A2-4B36-867F-400868F2E4C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449930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82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5517144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83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6042784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84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1190245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85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2767323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86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799268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87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8649376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88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091063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89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8897654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139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2518727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40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90517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062CF8B-7EBB-4F93-A18C-E0BEC405C161}" type="datetime1">
              <a:rPr lang="en-US" smtClean="0">
                <a:solidFill>
                  <a:prstClr val="black"/>
                </a:solidFill>
              </a:rPr>
              <a:t>4/23/2014</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706A3C8D-B6A2-4B36-867F-400868F2E4C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0167107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90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7499096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92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4878498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93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140703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94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5603008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95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1145510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96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1952881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97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6668745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98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3174298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99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5852685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100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05909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04089923-8175-4A69-B40F-CF2DE9344DD1}" type="datetime1">
              <a:rPr lang="en-US" smtClean="0">
                <a:solidFill>
                  <a:prstClr val="black"/>
                </a:solidFill>
              </a:rPr>
              <a:t>4/23/2014</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706A3C8D-B6A2-4B36-867F-400868F2E4C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4364561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101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8585953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102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7083275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accent2"/>
                </a:solidFill>
                <a:latin typeface="Aria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a:prstGeom prst="rect">
            <a:avLst/>
          </a:prstGeom>
        </p:spPr>
        <p:txBody>
          <a:bodyPr/>
          <a:lstStyle>
            <a:lvl1pPr>
              <a:buClr>
                <a:schemeClr val="accent2">
                  <a:lumMod val="20000"/>
                  <a:lumOff val="80000"/>
                </a:schemeClr>
              </a:buClr>
              <a:defRPr>
                <a:solidFill>
                  <a:srgbClr val="000090"/>
                </a:solidFill>
              </a:defRPr>
            </a:lvl1pPr>
            <a:lvl2pPr>
              <a:buClr>
                <a:schemeClr val="accent2">
                  <a:lumMod val="20000"/>
                  <a:lumOff val="80000"/>
                </a:schemeClr>
              </a:buClr>
              <a:defRPr>
                <a:solidFill>
                  <a:srgbClr val="000090"/>
                </a:solidFill>
              </a:defRPr>
            </a:lvl2pPr>
            <a:lvl3pPr>
              <a:buClr>
                <a:schemeClr val="accent2">
                  <a:lumMod val="20000"/>
                  <a:lumOff val="80000"/>
                </a:schemeClr>
              </a:buClr>
              <a:defRPr>
                <a:solidFill>
                  <a:srgbClr val="000090"/>
                </a:solidFill>
              </a:defRPr>
            </a:lvl3pPr>
            <a:lvl4pPr>
              <a:buClr>
                <a:schemeClr val="accent2">
                  <a:lumMod val="20000"/>
                  <a:lumOff val="80000"/>
                </a:schemeClr>
              </a:buClr>
              <a:defRPr>
                <a:solidFill>
                  <a:srgbClr val="000090"/>
                </a:solidFill>
              </a:defRPr>
            </a:lvl4pPr>
            <a:lvl5pPr>
              <a:buClr>
                <a:schemeClr val="accent2">
                  <a:lumMod val="20000"/>
                  <a:lumOff val="80000"/>
                </a:schemeClr>
              </a:buClr>
              <a:defRPr>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buClr>
                <a:schemeClr val="accent2">
                  <a:lumMod val="20000"/>
                  <a:lumOff val="80000"/>
                </a:schemeClr>
              </a:buClr>
              <a:defRPr>
                <a:solidFill>
                  <a:srgbClr val="000090"/>
                </a:solidFill>
              </a:defRPr>
            </a:lvl1pPr>
            <a:lvl2pPr>
              <a:buClr>
                <a:schemeClr val="accent2">
                  <a:lumMod val="20000"/>
                  <a:lumOff val="80000"/>
                </a:schemeClr>
              </a:buClr>
              <a:defRPr>
                <a:solidFill>
                  <a:srgbClr val="000090"/>
                </a:solidFill>
              </a:defRPr>
            </a:lvl2pPr>
            <a:lvl3pPr>
              <a:buClr>
                <a:schemeClr val="accent2">
                  <a:lumMod val="20000"/>
                  <a:lumOff val="80000"/>
                </a:schemeClr>
              </a:buClr>
              <a:defRPr>
                <a:solidFill>
                  <a:srgbClr val="000090"/>
                </a:solidFill>
              </a:defRPr>
            </a:lvl3pPr>
            <a:lvl4pPr>
              <a:buClr>
                <a:schemeClr val="accent2">
                  <a:lumMod val="20000"/>
                  <a:lumOff val="80000"/>
                </a:schemeClr>
              </a:buClr>
              <a:defRPr>
                <a:solidFill>
                  <a:srgbClr val="000090"/>
                </a:solidFill>
              </a:defRPr>
            </a:lvl4pPr>
            <a:lvl5pPr>
              <a:buClr>
                <a:schemeClr val="accent2">
                  <a:lumMod val="20000"/>
                  <a:lumOff val="80000"/>
                </a:schemeClr>
              </a:buClr>
              <a:defRPr>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9994008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074048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DC7D3BCC-58AC-4E9F-B341-549095F69375}" type="datetime1">
              <a:rPr lang="en-US" smtClean="0">
                <a:solidFill>
                  <a:prstClr val="black"/>
                </a:solidFill>
              </a:rPr>
              <a:t>4/23/2014</a:t>
            </a:fld>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fld id="{706A3C8D-B6A2-4B36-867F-400868F2E4C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71888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3E88A45F-8C14-49DC-BEBC-29A43EE2B1E0}" type="datetime1">
              <a:rPr lang="en-US" smtClean="0">
                <a:solidFill>
                  <a:prstClr val="black"/>
                </a:solidFill>
              </a:rPr>
              <a:t>4/23/2014</a:t>
            </a:fld>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fld id="{706A3C8D-B6A2-4B36-867F-400868F2E4C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904041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F0731F12-1E0C-42AE-80E3-E12A1D3FE839}" type="datetime1">
              <a:rPr lang="en-US" smtClean="0">
                <a:solidFill>
                  <a:prstClr val="black"/>
                </a:solidFill>
              </a:rPr>
              <a:t>4/23/2014</a:t>
            </a:fld>
            <a:endParaRPr 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fld id="{706A3C8D-B6A2-4B36-867F-400868F2E4C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19602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5E766A1-7E4E-4CB7-8604-EC6D5F742799}" type="datetime1">
              <a:rPr lang="en-US" smtClean="0">
                <a:solidFill>
                  <a:prstClr val="black"/>
                </a:solidFill>
              </a:rPr>
              <a:t>4/23/2014</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706A3C8D-B6A2-4B36-867F-400868F2E4C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33148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5A918F-D9D5-45DC-A3DE-7F4FE5EBE0DC}" type="datetime1">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931AB-64CC-41FA-AE19-E8758C0B0C69}" type="slidenum">
              <a:rPr lang="en-US" smtClean="0"/>
              <a:t>‹#›</a:t>
            </a:fld>
            <a:endParaRPr lang="en-US"/>
          </a:p>
        </p:txBody>
      </p:sp>
    </p:spTree>
    <p:extLst>
      <p:ext uri="{BB962C8B-B14F-4D97-AF65-F5344CB8AC3E}">
        <p14:creationId xmlns:p14="http://schemas.microsoft.com/office/powerpoint/2010/main" val="39888424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75A5F1A5-E1F5-46F5-A1F7-291C991C206D}" type="datetime1">
              <a:rPr lang="en-US" smtClean="0">
                <a:solidFill>
                  <a:prstClr val="black"/>
                </a:solidFill>
              </a:rPr>
              <a:t>4/23/2014</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706A3C8D-B6A2-4B36-867F-400868F2E4C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60122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846050B4-D763-4474-9B32-4D723E3B6F2F}" type="datetime1">
              <a:rPr lang="en-US" smtClean="0">
                <a:solidFill>
                  <a:prstClr val="black"/>
                </a:solidFill>
              </a:rPr>
              <a:t>4/23/2014</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706A3C8D-B6A2-4B36-867F-400868F2E4C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03059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B527C98-E7B1-4070-84C6-D15768335A45}" type="datetime1">
              <a:rPr lang="en-US" smtClean="0">
                <a:solidFill>
                  <a:prstClr val="black"/>
                </a:solidFill>
              </a:rPr>
              <a:t>4/23/2014</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706A3C8D-B6A2-4B36-867F-400868F2E4C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61217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fld id="{37C3916A-2DD5-4238-AA03-329A22DC225F}" type="datetime1">
              <a:rPr lang="en-US" smtClean="0">
                <a:solidFill>
                  <a:prstClr val="black"/>
                </a:solidFill>
              </a:rPr>
              <a:t>4/23/2014</a:t>
            </a:fld>
            <a:endParaRPr lang="en-US">
              <a:solidFill>
                <a:prstClr val="black"/>
              </a:solidFill>
            </a:endParaRPr>
          </a:p>
        </p:txBody>
      </p:sp>
      <p:sp>
        <p:nvSpPr>
          <p:cNvPr id="7"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8" name="Rectangle 6"/>
          <p:cNvSpPr>
            <a:spLocks noGrp="1" noChangeArrowheads="1"/>
          </p:cNvSpPr>
          <p:nvPr>
            <p:ph type="sldNum" sz="quarter" idx="12"/>
          </p:nvPr>
        </p:nvSpPr>
        <p:spPr>
          <a:ln/>
        </p:spPr>
        <p:txBody>
          <a:bodyPr/>
          <a:lstStyle>
            <a:lvl1pPr>
              <a:defRPr/>
            </a:lvl1pPr>
          </a:lstStyle>
          <a:p>
            <a:fld id="{706A3C8D-B6A2-4B36-867F-400868F2E4C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76735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30725"/>
          </a:xfrm>
        </p:spPr>
        <p:txBody>
          <a:bodyPr/>
          <a:lstStyle/>
          <a:p>
            <a:pPr lvl="0"/>
            <a:r>
              <a:rPr lang="en-US" noProof="0" smtClean="0"/>
              <a:t>Click icon to add SmartArt graphic</a:t>
            </a:r>
          </a:p>
        </p:txBody>
      </p:sp>
      <p:sp>
        <p:nvSpPr>
          <p:cNvPr id="4" name="Rectangle 4"/>
          <p:cNvSpPr>
            <a:spLocks noGrp="1" noChangeArrowheads="1"/>
          </p:cNvSpPr>
          <p:nvPr>
            <p:ph type="dt" sz="half" idx="10"/>
          </p:nvPr>
        </p:nvSpPr>
        <p:spPr>
          <a:ln/>
        </p:spPr>
        <p:txBody>
          <a:bodyPr/>
          <a:lstStyle>
            <a:lvl1pPr>
              <a:defRPr/>
            </a:lvl1pPr>
          </a:lstStyle>
          <a:p>
            <a:fld id="{FEBB8717-0F5D-439C-B05B-B16C9D7670FC}" type="datetime1">
              <a:rPr lang="en-US" smtClean="0">
                <a:solidFill>
                  <a:prstClr val="black"/>
                </a:solidFill>
              </a:rPr>
              <a:t>4/23/2014</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706A3C8D-B6A2-4B36-867F-400868F2E4C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842082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pic>
        <p:nvPicPr>
          <p:cNvPr id="4" name="Picture 15" descr="IHIE_PPT-Sub_D4D.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4191000" y="6477001"/>
            <a:ext cx="4724703" cy="307777"/>
          </a:xfrm>
          <a:prstGeom prst="rect">
            <a:avLst/>
          </a:prstGeom>
          <a:noFill/>
        </p:spPr>
        <p:txBody>
          <a:bodyPr>
            <a:spAutoFit/>
          </a:bodyPr>
          <a:lstStyle/>
          <a:p>
            <a:pPr algn="r">
              <a:defRPr/>
            </a:pPr>
            <a:r>
              <a:rPr lang="en-US" sz="1400" dirty="0">
                <a:solidFill>
                  <a:prstClr val="white"/>
                </a:solidFill>
                <a:latin typeface="Arial" charset="0"/>
                <a:cs typeface="Arial" charset="0"/>
              </a:rPr>
              <a:t>www.ihie.org</a:t>
            </a:r>
          </a:p>
        </p:txBody>
      </p:sp>
      <p:sp>
        <p:nvSpPr>
          <p:cNvPr id="18" name="Title 1"/>
          <p:cNvSpPr>
            <a:spLocks noGrp="1"/>
          </p:cNvSpPr>
          <p:nvPr>
            <p:ph type="title"/>
          </p:nvPr>
        </p:nvSpPr>
        <p:spPr>
          <a:xfrm>
            <a:off x="457200" y="381000"/>
            <a:ext cx="8229600" cy="762000"/>
          </a:xfrm>
          <a:prstGeom prst="rect">
            <a:avLst/>
          </a:prstGeom>
        </p:spPr>
        <p:txBody>
          <a:bodyPr/>
          <a:lstStyle>
            <a:lvl1pPr algn="r">
              <a:defRPr sz="3200">
                <a:solidFill>
                  <a:srgbClr val="0064A4"/>
                </a:solidFill>
              </a:defRPr>
            </a:lvl1pPr>
          </a:lstStyle>
          <a:p>
            <a:r>
              <a:rPr lang="en-US" smtClean="0"/>
              <a:t>Click to edit Master title style</a:t>
            </a:r>
            <a:endParaRPr lang="en-US" dirty="0"/>
          </a:p>
        </p:txBody>
      </p:sp>
      <p:sp>
        <p:nvSpPr>
          <p:cNvPr id="24" name="Content Placeholder 2"/>
          <p:cNvSpPr>
            <a:spLocks noGrp="1"/>
          </p:cNvSpPr>
          <p:nvPr>
            <p:ph idx="15"/>
          </p:nvPr>
        </p:nvSpPr>
        <p:spPr>
          <a:xfrm>
            <a:off x="457200" y="1722441"/>
            <a:ext cx="8229600" cy="4525963"/>
          </a:xfrm>
          <a:prstGeom prst="rect">
            <a:avLst/>
          </a:prstGeom>
        </p:spPr>
        <p:txBody>
          <a:bodyPr anchor="t"/>
          <a:lstStyle>
            <a:lvl1pPr algn="l">
              <a:buNone/>
              <a:defRPr sz="1800">
                <a:solidFill>
                  <a:srgbClr val="0064A4"/>
                </a:solidFill>
              </a:defRPr>
            </a:lvl1pPr>
            <a:lvl2pPr algn="l">
              <a:buFont typeface="Arial"/>
              <a:buChar char="•"/>
              <a:defRPr sz="2400">
                <a:solidFill>
                  <a:srgbClr val="0064A4"/>
                </a:solidFill>
              </a:defRPr>
            </a:lvl2pPr>
            <a:lvl3pPr>
              <a:buFont typeface="Arial"/>
              <a:buChar char="•"/>
              <a:defRPr/>
            </a:lvl3pPr>
          </a:lstStyle>
          <a:p>
            <a:pPr lvl="0"/>
            <a:r>
              <a:rPr lang="en-US" smtClean="0"/>
              <a:t>Click to edit Master text styles</a:t>
            </a:r>
          </a:p>
          <a:p>
            <a:pPr lvl="1"/>
            <a:r>
              <a:rPr lang="en-US" smtClean="0"/>
              <a:t>Second level</a:t>
            </a:r>
          </a:p>
        </p:txBody>
      </p:sp>
      <p:sp>
        <p:nvSpPr>
          <p:cNvPr id="7" name="Footer Placeholder 4"/>
          <p:cNvSpPr>
            <a:spLocks noGrp="1"/>
          </p:cNvSpPr>
          <p:nvPr>
            <p:ph type="ftr" sz="quarter" idx="17"/>
          </p:nvPr>
        </p:nvSpPr>
        <p:spPr>
          <a:xfrm>
            <a:off x="4191001" y="6248401"/>
            <a:ext cx="2895298" cy="182563"/>
          </a:xfrm>
        </p:spPr>
        <p:txBody>
          <a:bodyPr/>
          <a:lstStyle>
            <a:lvl1pPr>
              <a:defRPr sz="800"/>
            </a:lvl1pPr>
          </a:lstStyle>
          <a:p>
            <a:pPr>
              <a:defRPr/>
            </a:pPr>
            <a:endParaRPr lang="en-US" dirty="0">
              <a:solidFill>
                <a:prstClr val="black"/>
              </a:solidFill>
            </a:endParaRPr>
          </a:p>
        </p:txBody>
      </p:sp>
    </p:spTree>
    <p:extLst>
      <p:ext uri="{BB962C8B-B14F-4D97-AF65-F5344CB8AC3E}">
        <p14:creationId xmlns:p14="http://schemas.microsoft.com/office/powerpoint/2010/main" val="1100355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6400" y="415925"/>
            <a:ext cx="7721600" cy="8763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76400"/>
            <a:ext cx="7992533" cy="2895600"/>
          </a:xfrm>
        </p:spPr>
        <p:txBody>
          <a:bodyPr/>
          <a:lstStyle/>
          <a:p>
            <a:pPr lvl="0"/>
            <a:endParaRPr lang="en-US" noProof="0" smtClean="0"/>
          </a:p>
        </p:txBody>
      </p:sp>
    </p:spTree>
    <p:extLst>
      <p:ext uri="{BB962C8B-B14F-4D97-AF65-F5344CB8AC3E}">
        <p14:creationId xmlns:p14="http://schemas.microsoft.com/office/powerpoint/2010/main" val="4289127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85CCE3-230F-414F-9C5C-080A5B938A0C}" type="datetime1">
              <a:rPr lang="en-US" smtClean="0">
                <a:solidFill>
                  <a:prstClr val="black"/>
                </a:solidFill>
              </a:rPr>
              <a:t>4/23/2014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80E98D-9D5B-406B-A71C-929C12D6FD6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630072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A4C147E-A6E3-48B5-9877-17D3E8DCE5BD}" type="datetime1">
              <a:rPr lang="en-US" smtClean="0">
                <a:solidFill>
                  <a:prstClr val="black"/>
                </a:solidFill>
              </a:rPr>
              <a:t>4/23/2014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80E98D-9D5B-406B-A71C-929C12D6FD6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520604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5028744-EE62-49FF-8588-4C7F328F77AB}" type="datetime1">
              <a:rPr lang="en-US" smtClean="0">
                <a:solidFill>
                  <a:prstClr val="black"/>
                </a:solidFill>
              </a:rPr>
              <a:t>4/23/2014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80E98D-9D5B-406B-A71C-929C12D6FD6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63023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E7705D-665B-4B6B-B341-80777A3AB104}" type="datetime1">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931AB-64CC-41FA-AE19-E8758C0B0C69}" type="slidenum">
              <a:rPr lang="en-US" smtClean="0"/>
              <a:t>‹#›</a:t>
            </a:fld>
            <a:endParaRPr lang="en-US"/>
          </a:p>
        </p:txBody>
      </p:sp>
    </p:spTree>
    <p:extLst>
      <p:ext uri="{BB962C8B-B14F-4D97-AF65-F5344CB8AC3E}">
        <p14:creationId xmlns:p14="http://schemas.microsoft.com/office/powerpoint/2010/main" val="27450925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CA00731-7203-460B-B183-8E88FD53711C}" type="datetime1">
              <a:rPr lang="en-US" smtClean="0">
                <a:solidFill>
                  <a:prstClr val="black"/>
                </a:solidFill>
              </a:rPr>
              <a:t>4/23/2014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80E98D-9D5B-406B-A71C-929C12D6FD6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528311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A48CFBD-AF87-4130-8AE3-77C83BDE21C7}" type="datetime1">
              <a:rPr lang="en-US" smtClean="0">
                <a:solidFill>
                  <a:prstClr val="black"/>
                </a:solidFill>
              </a:rPr>
              <a:t>4/23/2014</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980E98D-9D5B-406B-A71C-929C12D6FD6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417033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91B5699-0724-4092-ACA8-1C38AD944500}" type="datetime1">
              <a:rPr lang="en-US" smtClean="0">
                <a:solidFill>
                  <a:prstClr val="black"/>
                </a:solidFill>
              </a:rPr>
              <a:t>4/23/2014</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980E98D-9D5B-406B-A71C-929C12D6FD6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792800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6CB90BB-A8DE-45AB-A122-BDA6AF6AEA8C}" type="datetime1">
              <a:rPr lang="en-US" smtClean="0">
                <a:solidFill>
                  <a:prstClr val="black"/>
                </a:solidFill>
              </a:rPr>
              <a:t>4/23/2014</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980E98D-9D5B-406B-A71C-929C12D6FD6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945045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7A5A806-5917-4CEA-8527-0352904B8761}" type="datetime1">
              <a:rPr lang="en-US" smtClean="0">
                <a:solidFill>
                  <a:prstClr val="black"/>
                </a:solidFill>
              </a:rPr>
              <a:t>4/23/2014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80E98D-9D5B-406B-A71C-929C12D6FD6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737739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332E9C3-F427-4449-832B-12773522A245}" type="datetime1">
              <a:rPr lang="en-US" smtClean="0">
                <a:solidFill>
                  <a:prstClr val="black"/>
                </a:solidFill>
              </a:rPr>
              <a:t>4/23/2014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80E98D-9D5B-406B-A71C-929C12D6FD6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235634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AA0908A-94D6-4842-9E02-B51C05739C51}" type="datetime1">
              <a:rPr lang="en-US" smtClean="0">
                <a:solidFill>
                  <a:prstClr val="black"/>
                </a:solidFill>
              </a:rPr>
              <a:t>4/23/2014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80E98D-9D5B-406B-A71C-929C12D6FD6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389025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347D71-1F18-45E8-9EC8-C6D28D4F7609}" type="datetime1">
              <a:rPr lang="en-US" smtClean="0">
                <a:solidFill>
                  <a:prstClr val="black"/>
                </a:solidFill>
              </a:rPr>
              <a:t>4/23/2014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80E98D-9D5B-406B-A71C-929C12D6FD6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878213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pening Pinwheel">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charset="-128"/>
              <a:cs typeface="ＭＳ Ｐゴシック" charset="-128"/>
            </a:endParaRPr>
          </a:p>
        </p:txBody>
      </p:sp>
      <p:pic>
        <p:nvPicPr>
          <p:cNvPr id="3" name="Picture 5" descr="PPT Title Slide Arial.psd"/>
          <p:cNvPicPr>
            <a:picLocks noChangeAspect="1"/>
          </p:cNvPicPr>
          <p:nvPr userDrawn="1"/>
        </p:nvPicPr>
        <p:blipFill>
          <a:blip r:embed="rId2">
            <a:lum contrast="10000"/>
            <a:extLst>
              <a:ext uri="{28A0092B-C50C-407E-A947-70E740481C1C}">
                <a14:useLocalDpi xmlns:a14="http://schemas.microsoft.com/office/drawing/2010/main" val="0"/>
              </a:ext>
            </a:extLst>
          </a:blip>
          <a:srcRect/>
          <a:stretch>
            <a:fillRect/>
          </a:stretch>
        </p:blipFill>
        <p:spPr bwMode="auto">
          <a:xfrm>
            <a:off x="0" y="698500"/>
            <a:ext cx="9144000"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028698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_with_Name_44/24">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5105400" y="64008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fontAlgn="base" hangingPunct="1">
              <a:spcBef>
                <a:spcPct val="50000"/>
              </a:spcBef>
              <a:spcAft>
                <a:spcPct val="0"/>
              </a:spcAft>
              <a:defRPr/>
            </a:pPr>
            <a:endParaRPr lang="en-US" sz="1800" dirty="0" smtClean="0">
              <a:solidFill>
                <a:srgbClr val="000000"/>
              </a:solidFill>
            </a:endParaRPr>
          </a:p>
        </p:txBody>
      </p:sp>
      <p:sp>
        <p:nvSpPr>
          <p:cNvPr id="4" name="Rectangle 3"/>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charset="-128"/>
              <a:cs typeface="ＭＳ Ｐゴシック" charset="-128"/>
            </a:endParaRPr>
          </a:p>
        </p:txBody>
      </p:sp>
      <p:pic>
        <p:nvPicPr>
          <p:cNvPr id="5" name="Picture 8" descr="IPFCC Logo Pinwheel Right RGB.psd"/>
          <p:cNvPicPr>
            <a:picLocks noChangeAspect="1"/>
          </p:cNvPicPr>
          <p:nvPr userDrawn="1"/>
        </p:nvPicPr>
        <p:blipFill>
          <a:blip r:embed="rId2" cstate="print">
            <a:lum contrast="16000"/>
            <a:extLst>
              <a:ext uri="{28A0092B-C50C-407E-A947-70E740481C1C}">
                <a14:useLocalDpi xmlns:a14="http://schemas.microsoft.com/office/drawing/2010/main" val="0"/>
              </a:ext>
            </a:extLst>
          </a:blip>
          <a:srcRect/>
          <a:stretch>
            <a:fillRect/>
          </a:stretch>
        </p:blipFill>
        <p:spPr bwMode="auto">
          <a:xfrm>
            <a:off x="5105400" y="6223000"/>
            <a:ext cx="39560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p:cNvSpPr>
            <a:spLocks noGrp="1"/>
          </p:cNvSpPr>
          <p:nvPr>
            <p:ph sz="quarter" idx="10"/>
          </p:nvPr>
        </p:nvSpPr>
        <p:spPr>
          <a:xfrm>
            <a:off x="682625" y="2540000"/>
            <a:ext cx="7851775" cy="3556000"/>
          </a:xfrm>
        </p:spPr>
        <p:txBody>
          <a:bodyPr/>
          <a:lstStyle>
            <a:lvl1pPr marL="0" indent="0">
              <a:buFontTx/>
              <a:buNone/>
              <a:defRPr sz="4400">
                <a:solidFill>
                  <a:srgbClr val="400080"/>
                </a:solidFill>
              </a:defRPr>
            </a:lvl1pPr>
            <a:lvl2pPr marL="2295144" indent="0">
              <a:lnSpc>
                <a:spcPct val="100000"/>
              </a:lnSpc>
              <a:spcBef>
                <a:spcPts val="2376"/>
              </a:spcBef>
              <a:buFontTx/>
              <a:buNone/>
              <a:defRPr sz="2400">
                <a:solidFill>
                  <a:srgbClr val="400080"/>
                </a:solidFill>
              </a:defRPr>
            </a:lvl2pPr>
            <a:lvl3pPr>
              <a:buFontTx/>
              <a:buNone/>
              <a:defRPr/>
            </a:lvl3pPr>
            <a:lvl4pPr>
              <a:buFontTx/>
              <a:buNone/>
              <a:defRPr/>
            </a:lvl4pPr>
            <a:lvl5pPr>
              <a:buFontTx/>
              <a:buNone/>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184972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5A03F4-B2C0-4367-83AB-D3FD62AA11B2}" type="datetime1">
              <a:rPr lang="en-US" smtClean="0"/>
              <a:t>4/23/2014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931AB-64CC-41FA-AE19-E8758C0B0C69}" type="slidenum">
              <a:rPr lang="en-US" smtClean="0"/>
              <a:t>‹#›</a:t>
            </a:fld>
            <a:endParaRPr lang="en-US"/>
          </a:p>
        </p:txBody>
      </p:sp>
    </p:spTree>
    <p:extLst>
      <p:ext uri="{BB962C8B-B14F-4D97-AF65-F5344CB8AC3E}">
        <p14:creationId xmlns:p14="http://schemas.microsoft.com/office/powerpoint/2010/main" val="8675179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_Slide">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5105400" y="64008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fontAlgn="base" hangingPunct="1">
              <a:spcBef>
                <a:spcPct val="50000"/>
              </a:spcBef>
              <a:spcAft>
                <a:spcPct val="0"/>
              </a:spcAft>
              <a:defRPr/>
            </a:pPr>
            <a:endParaRPr lang="en-US" sz="1800" dirty="0" smtClean="0">
              <a:solidFill>
                <a:srgbClr val="000000"/>
              </a:solidFill>
            </a:endParaRPr>
          </a:p>
        </p:txBody>
      </p:sp>
      <p:sp>
        <p:nvSpPr>
          <p:cNvPr id="4" name="Rectangle 3"/>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charset="-128"/>
              <a:cs typeface="ＭＳ Ｐゴシック" charset="-128"/>
            </a:endParaRPr>
          </a:p>
        </p:txBody>
      </p:sp>
      <p:pic>
        <p:nvPicPr>
          <p:cNvPr id="5" name="Picture 8" descr="IPFCC Logo Pinwheel Right RGB.psd"/>
          <p:cNvPicPr>
            <a:picLocks noChangeAspect="1"/>
          </p:cNvPicPr>
          <p:nvPr userDrawn="1"/>
        </p:nvPicPr>
        <p:blipFill>
          <a:blip r:embed="rId2" cstate="print">
            <a:lum contrast="16000"/>
            <a:extLst>
              <a:ext uri="{28A0092B-C50C-407E-A947-70E740481C1C}">
                <a14:useLocalDpi xmlns:a14="http://schemas.microsoft.com/office/drawing/2010/main" val="0"/>
              </a:ext>
            </a:extLst>
          </a:blip>
          <a:srcRect/>
          <a:stretch>
            <a:fillRect/>
          </a:stretch>
        </p:blipFill>
        <p:spPr bwMode="auto">
          <a:xfrm>
            <a:off x="5029200" y="6223000"/>
            <a:ext cx="39560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4"/>
          <p:cNvSpPr>
            <a:spLocks noGrp="1"/>
          </p:cNvSpPr>
          <p:nvPr>
            <p:ph sz="quarter" idx="10"/>
          </p:nvPr>
        </p:nvSpPr>
        <p:spPr>
          <a:xfrm>
            <a:off x="682625" y="2540000"/>
            <a:ext cx="7851775" cy="3556000"/>
          </a:xfrm>
        </p:spPr>
        <p:txBody>
          <a:bodyPr/>
          <a:lstStyle>
            <a:lvl1pPr marL="0" indent="0">
              <a:buFontTx/>
              <a:buNone/>
              <a:defRPr sz="4400">
                <a:solidFill>
                  <a:srgbClr val="400080"/>
                </a:solidFill>
              </a:defRPr>
            </a:lvl1pPr>
          </a:lstStyle>
          <a:p>
            <a:pPr lvl="0"/>
            <a:r>
              <a:rPr lang="en-US" dirty="0" smtClean="0"/>
              <a:t>Click to edit Master text styles</a:t>
            </a:r>
          </a:p>
        </p:txBody>
      </p:sp>
    </p:spTree>
    <p:extLst>
      <p:ext uri="{BB962C8B-B14F-4D97-AF65-F5344CB8AC3E}">
        <p14:creationId xmlns:p14="http://schemas.microsoft.com/office/powerpoint/2010/main" val="10704425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_Slide_Bullet_Text">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5105400" y="64008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fontAlgn="base" hangingPunct="1">
              <a:spcBef>
                <a:spcPct val="50000"/>
              </a:spcBef>
              <a:spcAft>
                <a:spcPct val="0"/>
              </a:spcAft>
              <a:defRPr/>
            </a:pPr>
            <a:endParaRPr lang="en-US" sz="1800" dirty="0" smtClean="0">
              <a:solidFill>
                <a:srgbClr val="000000"/>
              </a:solidFill>
            </a:endParaRPr>
          </a:p>
        </p:txBody>
      </p:sp>
      <p:sp>
        <p:nvSpPr>
          <p:cNvPr id="5" name="Rectangle 4"/>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charset="-128"/>
              <a:cs typeface="ＭＳ Ｐゴシック" charset="-128"/>
            </a:endParaRPr>
          </a:p>
        </p:txBody>
      </p:sp>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457200" y="274638"/>
            <a:ext cx="8229600" cy="1026794"/>
          </a:xfrm>
          <a:prstGeom prst="rect">
            <a:avLst/>
          </a:prstGeom>
        </p:spPr>
        <p:txBody>
          <a:bodyPr/>
          <a:lstStyle>
            <a:lvl1pPr algn="l">
              <a:defRPr sz="3600" b="0">
                <a:ln>
                  <a:noFill/>
                </a:ln>
                <a:solidFill>
                  <a:srgbClr val="400080"/>
                </a:solidFill>
                <a:latin typeface="Arial"/>
                <a:cs typeface="Arial"/>
              </a:defRPr>
            </a:lvl1pPr>
          </a:lstStyle>
          <a:p>
            <a:r>
              <a:rPr lang="en-US" dirty="0" smtClean="0"/>
              <a:t>Click to edit Master title style</a:t>
            </a:r>
            <a:endParaRPr lang="en-US" dirty="0"/>
          </a:p>
        </p:txBody>
      </p:sp>
      <p:sp>
        <p:nvSpPr>
          <p:cNvPr id="12" name="Content Placeholder 2"/>
          <p:cNvSpPr>
            <a:spLocks noGrp="1"/>
          </p:cNvSpPr>
          <p:nvPr>
            <p:ph idx="1"/>
          </p:nvPr>
        </p:nvSpPr>
        <p:spPr>
          <a:xfrm>
            <a:off x="457200" y="1600200"/>
            <a:ext cx="8229600" cy="4525963"/>
          </a:xfrm>
          <a:prstGeom prst="rect">
            <a:avLst/>
          </a:prstGeom>
        </p:spPr>
        <p:txBody>
          <a:bodyPr/>
          <a:lstStyle>
            <a:lvl1pPr>
              <a:buClr>
                <a:schemeClr val="accent2"/>
              </a:buClr>
              <a:buSzPct val="90000"/>
              <a:buFont typeface="Lucida Grande"/>
              <a:buChar char="▼"/>
              <a:defRPr sz="2400">
                <a:ln>
                  <a:noFill/>
                </a:ln>
                <a:solidFill>
                  <a:srgbClr val="000090"/>
                </a:solidFill>
              </a:defRPr>
            </a:lvl1pPr>
            <a:lvl2pPr>
              <a:buClr>
                <a:schemeClr val="accent2"/>
              </a:buClr>
              <a:buSzPct val="90000"/>
              <a:buFont typeface="Monaco"/>
              <a:buChar char="◼"/>
              <a:defRPr sz="2400">
                <a:ln>
                  <a:noFill/>
                </a:ln>
                <a:solidFill>
                  <a:srgbClr val="000090"/>
                </a:solidFill>
              </a:defRPr>
            </a:lvl2pPr>
            <a:lvl3pPr>
              <a:buClr>
                <a:schemeClr val="accent2"/>
              </a:buClr>
              <a:buSzPct val="90000"/>
              <a:buFont typeface="Wingdings" charset="2"/>
              <a:buChar char="u"/>
              <a:defRPr sz="2400">
                <a:ln>
                  <a:noFill/>
                </a:ln>
                <a:solidFill>
                  <a:srgbClr val="000090"/>
                </a:solidFill>
              </a:defRPr>
            </a:lvl3pPr>
            <a:lvl4pPr>
              <a:buClr>
                <a:schemeClr val="accent2"/>
              </a:buClr>
              <a:buSzPct val="125000"/>
              <a:buFont typeface="Lucida Grande"/>
              <a:buChar char="●"/>
              <a:defRPr sz="2400">
                <a:ln>
                  <a:noFill/>
                </a:ln>
                <a:solidFill>
                  <a:srgbClr val="000090"/>
                </a:solidFill>
              </a:defRPr>
            </a:lvl4pPr>
            <a:lvl5pPr>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5562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_Slide_2_Col_Bullet">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5105400" y="64008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fontAlgn="base" hangingPunct="1">
              <a:spcBef>
                <a:spcPct val="50000"/>
              </a:spcBef>
              <a:spcAft>
                <a:spcPct val="0"/>
              </a:spcAft>
              <a:defRPr/>
            </a:pPr>
            <a:endParaRPr lang="en-US" sz="1800" dirty="0" smtClean="0">
              <a:solidFill>
                <a:srgbClr val="000000"/>
              </a:solidFill>
            </a:endParaRPr>
          </a:p>
        </p:txBody>
      </p:sp>
      <p:sp>
        <p:nvSpPr>
          <p:cNvPr id="5" name="Rectangle 4"/>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charset="-128"/>
              <a:cs typeface="ＭＳ Ｐゴシック" charset="-128"/>
            </a:endParaRPr>
          </a:p>
        </p:txBody>
      </p:sp>
      <p:pic>
        <p:nvPicPr>
          <p:cNvPr id="6" name="Picture 5"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457200" y="274638"/>
            <a:ext cx="8229600" cy="1026794"/>
          </a:xfrm>
          <a:prstGeom prst="rect">
            <a:avLst/>
          </a:prstGeom>
        </p:spPr>
        <p:txBody>
          <a:bodyPr/>
          <a:lstStyle>
            <a:lvl1pPr algn="l">
              <a:defRPr sz="3600" b="0">
                <a:ln>
                  <a:noFill/>
                </a:ln>
                <a:solidFill>
                  <a:srgbClr val="400080"/>
                </a:solidFill>
                <a:latin typeface="Arial"/>
                <a:cs typeface="Arial"/>
              </a:defRPr>
            </a:lvl1pPr>
          </a:lstStyle>
          <a:p>
            <a:r>
              <a:rPr lang="en-US" dirty="0" smtClean="0"/>
              <a:t>Click to edit Master title style</a:t>
            </a:r>
            <a:endParaRPr lang="en-US" dirty="0"/>
          </a:p>
        </p:txBody>
      </p:sp>
      <p:sp>
        <p:nvSpPr>
          <p:cNvPr id="12" name="Content Placeholder 2"/>
          <p:cNvSpPr>
            <a:spLocks noGrp="1"/>
          </p:cNvSpPr>
          <p:nvPr>
            <p:ph idx="1"/>
          </p:nvPr>
        </p:nvSpPr>
        <p:spPr>
          <a:xfrm>
            <a:off x="457200" y="1600200"/>
            <a:ext cx="8229600" cy="4525963"/>
          </a:xfrm>
          <a:prstGeom prst="rect">
            <a:avLst/>
          </a:prstGeom>
        </p:spPr>
        <p:txBody>
          <a:bodyPr numCol="2"/>
          <a:lstStyle>
            <a:lvl1pPr>
              <a:buClr>
                <a:schemeClr val="accent2"/>
              </a:buClr>
              <a:buSzPct val="90000"/>
              <a:buFont typeface="Lucida Grande"/>
              <a:buChar char="▼"/>
              <a:defRPr sz="2400">
                <a:ln>
                  <a:noFill/>
                </a:ln>
                <a:solidFill>
                  <a:srgbClr val="000090"/>
                </a:solidFill>
              </a:defRPr>
            </a:lvl1pPr>
            <a:lvl2pPr>
              <a:buClr>
                <a:schemeClr val="accent2"/>
              </a:buClr>
              <a:buSzPct val="90000"/>
              <a:buFont typeface="Monaco"/>
              <a:buChar char="◼"/>
              <a:defRPr sz="2400">
                <a:ln>
                  <a:noFill/>
                </a:ln>
                <a:solidFill>
                  <a:srgbClr val="000090"/>
                </a:solidFill>
              </a:defRPr>
            </a:lvl2pPr>
            <a:lvl3pPr>
              <a:buClr>
                <a:schemeClr val="accent2"/>
              </a:buClr>
              <a:buSzPct val="90000"/>
              <a:buFont typeface="Wingdings" charset="2"/>
              <a:buChar char="u"/>
              <a:defRPr sz="2400">
                <a:ln>
                  <a:noFill/>
                </a:ln>
                <a:solidFill>
                  <a:srgbClr val="000090"/>
                </a:solidFill>
              </a:defRPr>
            </a:lvl3pPr>
            <a:lvl4pPr>
              <a:buClr>
                <a:schemeClr val="accent2"/>
              </a:buClr>
              <a:buSzPct val="125000"/>
              <a:buFont typeface="Lucida Grande"/>
              <a:buChar char="●"/>
              <a:defRPr sz="2400">
                <a:ln>
                  <a:noFill/>
                </a:ln>
                <a:solidFill>
                  <a:srgbClr val="000090"/>
                </a:solidFill>
              </a:defRPr>
            </a:lvl4pPr>
            <a:lvl5pPr>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491615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_no_bullet">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5105400" y="64008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fontAlgn="base" hangingPunct="1">
              <a:spcBef>
                <a:spcPct val="50000"/>
              </a:spcBef>
              <a:spcAft>
                <a:spcPct val="0"/>
              </a:spcAft>
              <a:defRPr/>
            </a:pPr>
            <a:endParaRPr lang="en-US" sz="1800" dirty="0" smtClean="0">
              <a:solidFill>
                <a:srgbClr val="000000"/>
              </a:solidFill>
            </a:endParaRPr>
          </a:p>
        </p:txBody>
      </p:sp>
      <p:sp>
        <p:nvSpPr>
          <p:cNvPr id="5" name="Rectangle 4"/>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charset="-128"/>
              <a:cs typeface="ＭＳ Ｐゴシック" charset="-128"/>
            </a:endParaRPr>
          </a:p>
        </p:txBody>
      </p:sp>
      <p:pic>
        <p:nvPicPr>
          <p:cNvPr id="6" name="Picture 7"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368300" y="274638"/>
            <a:ext cx="8229600" cy="1236662"/>
          </a:xfrm>
          <a:prstGeom prst="rect">
            <a:avLst/>
          </a:prstGeom>
        </p:spPr>
        <p:txBody>
          <a:bodyPr/>
          <a:lstStyle>
            <a:lvl1pPr algn="l">
              <a:defRPr sz="3600" b="0">
                <a:ln>
                  <a:noFill/>
                </a:ln>
                <a:solidFill>
                  <a:srgbClr val="400080"/>
                </a:solidFill>
                <a:latin typeface="Arial"/>
                <a:cs typeface="Arial"/>
              </a:defRPr>
            </a:lvl1pPr>
          </a:lstStyle>
          <a:p>
            <a:r>
              <a:rPr lang="en-US" dirty="0" smtClean="0"/>
              <a:t>Click to edit Master title style</a:t>
            </a:r>
            <a:endParaRPr lang="en-US" dirty="0"/>
          </a:p>
        </p:txBody>
      </p:sp>
      <p:sp>
        <p:nvSpPr>
          <p:cNvPr id="12" name="Content Placeholder 2"/>
          <p:cNvSpPr>
            <a:spLocks noGrp="1"/>
          </p:cNvSpPr>
          <p:nvPr>
            <p:ph idx="1"/>
          </p:nvPr>
        </p:nvSpPr>
        <p:spPr>
          <a:xfrm>
            <a:off x="381000" y="1765300"/>
            <a:ext cx="8229600" cy="3992563"/>
          </a:xfrm>
          <a:prstGeom prst="rect">
            <a:avLst/>
          </a:prstGeom>
        </p:spPr>
        <p:txBody>
          <a:bodyPr/>
          <a:lstStyle>
            <a:lvl1pPr marL="0" indent="0">
              <a:buClr>
                <a:srgbClr val="5773BD"/>
              </a:buClr>
              <a:buSzPct val="90000"/>
              <a:buFontTx/>
              <a:buNone/>
              <a:defRPr sz="2400">
                <a:ln>
                  <a:noFill/>
                </a:ln>
                <a:solidFill>
                  <a:srgbClr val="000090"/>
                </a:solidFill>
              </a:defRPr>
            </a:lvl1pPr>
            <a:lvl2pPr>
              <a:buClr>
                <a:srgbClr val="5773BD"/>
              </a:buClr>
              <a:buSzPct val="90000"/>
              <a:buFont typeface="Monaco"/>
              <a:buNone/>
              <a:defRPr sz="2000">
                <a:ln>
                  <a:noFill/>
                </a:ln>
                <a:solidFill>
                  <a:srgbClr val="000090"/>
                </a:solidFill>
              </a:defRPr>
            </a:lvl2pPr>
            <a:lvl3pPr>
              <a:buClr>
                <a:srgbClr val="5773BD"/>
              </a:buClr>
              <a:buSzPct val="90000"/>
              <a:buFont typeface="Wingdings" charset="2"/>
              <a:buChar char="u"/>
              <a:defRPr sz="2000">
                <a:ln>
                  <a:noFill/>
                </a:ln>
                <a:solidFill>
                  <a:srgbClr val="000090"/>
                </a:solidFill>
              </a:defRPr>
            </a:lvl3pPr>
            <a:lvl4pPr>
              <a:buClr>
                <a:srgbClr val="5773BD"/>
              </a:buClr>
              <a:buSzPct val="125000"/>
              <a:buFont typeface="Lucida Grande"/>
              <a:buChar char="●"/>
              <a:defRPr sz="2000">
                <a:ln>
                  <a:noFill/>
                </a:ln>
                <a:solidFill>
                  <a:srgbClr val="000090"/>
                </a:solidFill>
              </a:defRPr>
            </a:lvl4pPr>
            <a:lvl5pPr>
              <a:buClr>
                <a:srgbClr val="5773BD"/>
              </a:buClr>
              <a:defRPr sz="2000">
                <a:ln>
                  <a:noFill/>
                </a:ln>
                <a:solidFill>
                  <a:srgbClr val="000090"/>
                </a:solidFill>
              </a:defRPr>
            </a:lvl5pPr>
          </a:lstStyle>
          <a:p>
            <a:pPr lvl="0"/>
            <a:r>
              <a:rPr lang="en-US" dirty="0" smtClean="0"/>
              <a:t>Click to edit Master text styles</a:t>
            </a:r>
          </a:p>
          <a:p>
            <a:pPr lvl="1"/>
            <a:endParaRPr lang="en-US" dirty="0"/>
          </a:p>
        </p:txBody>
      </p:sp>
    </p:spTree>
    <p:extLst>
      <p:ext uri="{BB962C8B-B14F-4D97-AF65-F5344CB8AC3E}">
        <p14:creationId xmlns:p14="http://schemas.microsoft.com/office/powerpoint/2010/main" val="32332372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_Slide_Pinwheel_only">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5105400" y="64008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fontAlgn="base" hangingPunct="1">
              <a:spcBef>
                <a:spcPct val="50000"/>
              </a:spcBef>
              <a:spcAft>
                <a:spcPct val="0"/>
              </a:spcAft>
              <a:defRPr/>
            </a:pPr>
            <a:endParaRPr lang="en-US" sz="1800" dirty="0" smtClean="0">
              <a:solidFill>
                <a:srgbClr val="000000"/>
              </a:solidFill>
            </a:endParaRPr>
          </a:p>
        </p:txBody>
      </p:sp>
      <p:sp>
        <p:nvSpPr>
          <p:cNvPr id="4" name="Rectangle 3"/>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charset="-128"/>
              <a:cs typeface="ＭＳ Ｐゴシック" charset="-128"/>
            </a:endParaRPr>
          </a:p>
        </p:txBody>
      </p:sp>
      <p:pic>
        <p:nvPicPr>
          <p:cNvPr id="5"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457200" y="274638"/>
            <a:ext cx="8229600" cy="1026794"/>
          </a:xfrm>
          <a:prstGeom prst="rect">
            <a:avLst/>
          </a:prstGeom>
        </p:spPr>
        <p:txBody>
          <a:bodyPr/>
          <a:lstStyle>
            <a:lvl1pPr algn="l">
              <a:defRPr sz="3600" b="0">
                <a:ln>
                  <a:noFill/>
                </a:ln>
                <a:solidFill>
                  <a:srgbClr val="400080"/>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723942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_No_Pinwhe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561701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_+Text">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charset="-128"/>
              <a:cs typeface="ＭＳ Ｐゴシック" charset="-128"/>
            </a:endParaRPr>
          </a:p>
        </p:txBody>
      </p:sp>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673100" y="508000"/>
            <a:ext cx="8229600" cy="1143000"/>
          </a:xfrm>
        </p:spPr>
        <p:txBody>
          <a:bodyPr/>
          <a:lstStyle>
            <a:lvl1pPr algn="l">
              <a:defRPr>
                <a:ln>
                  <a:noFill/>
                </a:ln>
              </a:defRPr>
            </a:lvl1pPr>
          </a:lstStyle>
          <a:p>
            <a:r>
              <a:rPr lang="en-US" dirty="0" smtClean="0"/>
              <a:t>Click to edit Master title style</a:t>
            </a:r>
            <a:endParaRPr lang="en-US" dirty="0"/>
          </a:p>
        </p:txBody>
      </p:sp>
      <p:sp>
        <p:nvSpPr>
          <p:cNvPr id="10" name="Picture Placeholder 9"/>
          <p:cNvSpPr>
            <a:spLocks noGrp="1"/>
          </p:cNvSpPr>
          <p:nvPr>
            <p:ph type="pic" sz="quarter" idx="10"/>
          </p:nvPr>
        </p:nvSpPr>
        <p:spPr>
          <a:xfrm>
            <a:off x="4279900" y="2006600"/>
            <a:ext cx="4406900" cy="3949700"/>
          </a:xfrm>
        </p:spPr>
        <p:txBody>
          <a:bodyPr/>
          <a:lstStyle>
            <a:lvl1pPr>
              <a:buFontTx/>
              <a:buNone/>
              <a:defRPr/>
            </a:lvl1pPr>
          </a:lstStyle>
          <a:p>
            <a:pPr lvl="0"/>
            <a:endParaRPr lang="en-US" noProof="0" dirty="0"/>
          </a:p>
        </p:txBody>
      </p:sp>
      <p:sp>
        <p:nvSpPr>
          <p:cNvPr id="8" name="Text Placeholder 7"/>
          <p:cNvSpPr>
            <a:spLocks noGrp="1"/>
          </p:cNvSpPr>
          <p:nvPr>
            <p:ph type="body" sz="quarter" idx="11"/>
          </p:nvPr>
        </p:nvSpPr>
        <p:spPr>
          <a:xfrm>
            <a:off x="698500" y="2095500"/>
            <a:ext cx="3327400" cy="3860800"/>
          </a:xfrm>
        </p:spPr>
        <p:txBody>
          <a:bodyPr/>
          <a:lstStyle>
            <a:lvl1pPr marL="0" indent="0">
              <a:buFontTx/>
              <a:buNone/>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840833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_Caption">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5105400" y="64008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fontAlgn="base" hangingPunct="1">
              <a:spcBef>
                <a:spcPct val="50000"/>
              </a:spcBef>
              <a:spcAft>
                <a:spcPct val="0"/>
              </a:spcAft>
              <a:defRPr/>
            </a:pPr>
            <a:endParaRPr lang="en-US" sz="1800" dirty="0" smtClean="0">
              <a:solidFill>
                <a:srgbClr val="000000"/>
              </a:solidFill>
            </a:endParaRPr>
          </a:p>
        </p:txBody>
      </p:sp>
      <p:sp>
        <p:nvSpPr>
          <p:cNvPr id="5" name="Rectangle 4"/>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charset="-128"/>
              <a:cs typeface="ＭＳ Ｐゴシック" charset="-128"/>
            </a:endParaRPr>
          </a:p>
        </p:txBody>
      </p:sp>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0"/>
          </p:nvPr>
        </p:nvSpPr>
        <p:spPr>
          <a:xfrm>
            <a:off x="698500" y="5219700"/>
            <a:ext cx="7073900" cy="736600"/>
          </a:xfrm>
        </p:spPr>
        <p:txBody>
          <a:bodyPr/>
          <a:lstStyle>
            <a:lvl1pPr>
              <a:buFontTx/>
              <a:buNone/>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10" name="Picture Placeholder 9"/>
          <p:cNvSpPr>
            <a:spLocks noGrp="1"/>
          </p:cNvSpPr>
          <p:nvPr>
            <p:ph type="pic" sz="quarter" idx="11"/>
          </p:nvPr>
        </p:nvSpPr>
        <p:spPr>
          <a:xfrm>
            <a:off x="1866900" y="800100"/>
            <a:ext cx="5029200" cy="3873500"/>
          </a:xfrm>
        </p:spPr>
        <p:txBody>
          <a:bodyPr/>
          <a:lstStyle>
            <a:lvl1pPr>
              <a:buFontTx/>
              <a:buNone/>
              <a:defRPr/>
            </a:lvl1pPr>
          </a:lstStyle>
          <a:p>
            <a:pPr lvl="0"/>
            <a:endParaRPr lang="en-US" noProof="0" dirty="0"/>
          </a:p>
        </p:txBody>
      </p:sp>
    </p:spTree>
    <p:extLst>
      <p:ext uri="{BB962C8B-B14F-4D97-AF65-F5344CB8AC3E}">
        <p14:creationId xmlns:p14="http://schemas.microsoft.com/office/powerpoint/2010/main" val="28327829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ures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7"/>
          <p:cNvSpPr>
            <a:spLocks noGrp="1"/>
          </p:cNvSpPr>
          <p:nvPr>
            <p:ph type="body" sz="quarter" idx="10"/>
          </p:nvPr>
        </p:nvSpPr>
        <p:spPr>
          <a:xfrm>
            <a:off x="698500" y="5219700"/>
            <a:ext cx="7073900" cy="736600"/>
          </a:xfrm>
        </p:spPr>
        <p:txBody>
          <a:bodyPr/>
          <a:lstStyle>
            <a:lvl1pPr>
              <a:buFontTx/>
              <a:buNone/>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4" name="Picture Placeholder 9"/>
          <p:cNvSpPr>
            <a:spLocks noGrp="1"/>
          </p:cNvSpPr>
          <p:nvPr>
            <p:ph type="pic" sz="quarter" idx="11"/>
          </p:nvPr>
        </p:nvSpPr>
        <p:spPr>
          <a:xfrm>
            <a:off x="698500" y="603250"/>
            <a:ext cx="3302000" cy="4375150"/>
          </a:xfrm>
        </p:spPr>
        <p:txBody>
          <a:bodyPr/>
          <a:lstStyle>
            <a:lvl1pPr>
              <a:buFontTx/>
              <a:buNone/>
              <a:defRPr/>
            </a:lvl1pPr>
          </a:lstStyle>
          <a:p>
            <a:pPr lvl="0"/>
            <a:endParaRPr lang="en-US" noProof="0" dirty="0"/>
          </a:p>
        </p:txBody>
      </p:sp>
      <p:sp>
        <p:nvSpPr>
          <p:cNvPr id="5" name="Picture Placeholder 9"/>
          <p:cNvSpPr>
            <a:spLocks noGrp="1"/>
          </p:cNvSpPr>
          <p:nvPr>
            <p:ph type="pic" sz="quarter" idx="12"/>
          </p:nvPr>
        </p:nvSpPr>
        <p:spPr>
          <a:xfrm>
            <a:off x="4978400" y="603250"/>
            <a:ext cx="3302000" cy="4375150"/>
          </a:xfrm>
        </p:spPr>
        <p:txBody>
          <a:bodyPr/>
          <a:lstStyle>
            <a:lvl1pPr>
              <a:buFontTx/>
              <a:buNone/>
              <a:defRPr/>
            </a:lvl1pPr>
          </a:lstStyle>
          <a:p>
            <a:pPr lvl="0"/>
            <a:endParaRPr lang="en-US" noProof="0" dirty="0"/>
          </a:p>
        </p:txBody>
      </p:sp>
    </p:spTree>
    <p:extLst>
      <p:ext uri="{BB962C8B-B14F-4D97-AF65-F5344CB8AC3E}">
        <p14:creationId xmlns:p14="http://schemas.microsoft.com/office/powerpoint/2010/main" val="16834466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s_and_Text_in_places">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7"/>
          <p:cNvSpPr>
            <a:spLocks noGrp="1"/>
          </p:cNvSpPr>
          <p:nvPr>
            <p:ph type="body" sz="quarter" idx="10"/>
          </p:nvPr>
        </p:nvSpPr>
        <p:spPr>
          <a:xfrm>
            <a:off x="698500" y="5219700"/>
            <a:ext cx="4178300" cy="473605"/>
          </a:xfrm>
        </p:spPr>
        <p:txBody>
          <a:bodyPr/>
          <a:lstStyle>
            <a:lvl1pPr marL="0" indent="0">
              <a:buFontTx/>
              <a:buNone/>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4" name="Picture Placeholder 9"/>
          <p:cNvSpPr>
            <a:spLocks noGrp="1"/>
          </p:cNvSpPr>
          <p:nvPr>
            <p:ph type="pic" sz="quarter" idx="11"/>
          </p:nvPr>
        </p:nvSpPr>
        <p:spPr>
          <a:xfrm>
            <a:off x="698500" y="603250"/>
            <a:ext cx="3302000" cy="2813050"/>
          </a:xfrm>
        </p:spPr>
        <p:txBody>
          <a:bodyPr/>
          <a:lstStyle>
            <a:lvl1pPr>
              <a:buFontTx/>
              <a:buNone/>
              <a:defRPr/>
            </a:lvl1pPr>
          </a:lstStyle>
          <a:p>
            <a:pPr lvl="0"/>
            <a:endParaRPr lang="en-US" noProof="0" dirty="0"/>
          </a:p>
        </p:txBody>
      </p:sp>
      <p:sp>
        <p:nvSpPr>
          <p:cNvPr id="5" name="Picture Placeholder 9"/>
          <p:cNvSpPr>
            <a:spLocks noGrp="1"/>
          </p:cNvSpPr>
          <p:nvPr>
            <p:ph type="pic" sz="quarter" idx="12"/>
          </p:nvPr>
        </p:nvSpPr>
        <p:spPr>
          <a:xfrm>
            <a:off x="5321300" y="2880255"/>
            <a:ext cx="3302000" cy="2813050"/>
          </a:xfrm>
        </p:spPr>
        <p:txBody>
          <a:bodyPr/>
          <a:lstStyle>
            <a:lvl1pPr>
              <a:buFontTx/>
              <a:buNone/>
              <a:defRPr/>
            </a:lvl1pPr>
          </a:lstStyle>
          <a:p>
            <a:pPr lvl="0"/>
            <a:endParaRPr lang="en-US" noProof="0" dirty="0"/>
          </a:p>
        </p:txBody>
      </p:sp>
      <p:sp>
        <p:nvSpPr>
          <p:cNvPr id="8" name="Text Placeholder 7"/>
          <p:cNvSpPr>
            <a:spLocks noGrp="1"/>
          </p:cNvSpPr>
          <p:nvPr>
            <p:ph type="body" sz="quarter" idx="13"/>
          </p:nvPr>
        </p:nvSpPr>
        <p:spPr>
          <a:xfrm>
            <a:off x="4862513" y="1092200"/>
            <a:ext cx="4178300" cy="473605"/>
          </a:xfrm>
        </p:spPr>
        <p:txBody>
          <a:bodyPr/>
          <a:lstStyle>
            <a:lvl1pPr marL="0" indent="0">
              <a:buFontTx/>
              <a:buNone/>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Tree>
    <p:extLst>
      <p:ext uri="{BB962C8B-B14F-4D97-AF65-F5344CB8AC3E}">
        <p14:creationId xmlns:p14="http://schemas.microsoft.com/office/powerpoint/2010/main" val="1926056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C21481-0575-4C5C-97B4-48127CC728A6}" type="datetime1">
              <a:rPr lang="en-US" smtClean="0"/>
              <a:t>4/23/2014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6931AB-64CC-41FA-AE19-E8758C0B0C69}" type="slidenum">
              <a:rPr lang="en-US" smtClean="0"/>
              <a:t>‹#›</a:t>
            </a:fld>
            <a:endParaRPr lang="en-US"/>
          </a:p>
        </p:txBody>
      </p:sp>
    </p:spTree>
    <p:extLst>
      <p:ext uri="{BB962C8B-B14F-4D97-AF65-F5344CB8AC3E}">
        <p14:creationId xmlns:p14="http://schemas.microsoft.com/office/powerpoint/2010/main" val="21635649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ictures_and_Text_in_places">
    <p:spTree>
      <p:nvGrpSpPr>
        <p:cNvPr id="1" name=""/>
        <p:cNvGrpSpPr/>
        <p:nvPr/>
      </p:nvGrpSpPr>
      <p:grpSpPr>
        <a:xfrm>
          <a:off x="0" y="0"/>
          <a:ext cx="0" cy="0"/>
          <a:chOff x="0" y="0"/>
          <a:chExt cx="0" cy="0"/>
        </a:xfrm>
      </p:grpSpPr>
      <p:sp>
        <p:nvSpPr>
          <p:cNvPr id="3" name="Text Placeholder 7"/>
          <p:cNvSpPr>
            <a:spLocks noGrp="1"/>
          </p:cNvSpPr>
          <p:nvPr>
            <p:ph type="body" sz="quarter" idx="10"/>
          </p:nvPr>
        </p:nvSpPr>
        <p:spPr>
          <a:xfrm>
            <a:off x="698500" y="5219700"/>
            <a:ext cx="4178300" cy="473605"/>
          </a:xfrm>
        </p:spPr>
        <p:txBody>
          <a:bodyPr/>
          <a:lstStyle>
            <a:lvl1pPr marL="0" indent="0">
              <a:buFontTx/>
              <a:buNone/>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4" name="Picture Placeholder 9"/>
          <p:cNvSpPr>
            <a:spLocks noGrp="1"/>
          </p:cNvSpPr>
          <p:nvPr>
            <p:ph type="pic" sz="quarter" idx="11"/>
          </p:nvPr>
        </p:nvSpPr>
        <p:spPr>
          <a:xfrm>
            <a:off x="698500" y="603250"/>
            <a:ext cx="3302000" cy="2813050"/>
          </a:xfrm>
        </p:spPr>
        <p:txBody>
          <a:bodyPr/>
          <a:lstStyle>
            <a:lvl1pPr>
              <a:buFontTx/>
              <a:buNone/>
              <a:defRPr/>
            </a:lvl1pPr>
          </a:lstStyle>
          <a:p>
            <a:pPr lvl="0"/>
            <a:endParaRPr lang="en-US" noProof="0" dirty="0"/>
          </a:p>
        </p:txBody>
      </p:sp>
      <p:sp>
        <p:nvSpPr>
          <p:cNvPr id="5" name="Picture Placeholder 9"/>
          <p:cNvSpPr>
            <a:spLocks noGrp="1"/>
          </p:cNvSpPr>
          <p:nvPr>
            <p:ph type="pic" sz="quarter" idx="12"/>
          </p:nvPr>
        </p:nvSpPr>
        <p:spPr>
          <a:xfrm>
            <a:off x="5321300" y="2880255"/>
            <a:ext cx="3302000" cy="2813050"/>
          </a:xfrm>
        </p:spPr>
        <p:txBody>
          <a:bodyPr/>
          <a:lstStyle>
            <a:lvl1pPr>
              <a:buFontTx/>
              <a:buNone/>
              <a:defRPr/>
            </a:lvl1pPr>
          </a:lstStyle>
          <a:p>
            <a:pPr lvl="0"/>
            <a:endParaRPr lang="en-US" noProof="0" dirty="0"/>
          </a:p>
        </p:txBody>
      </p:sp>
      <p:sp>
        <p:nvSpPr>
          <p:cNvPr id="8" name="Text Placeholder 7"/>
          <p:cNvSpPr>
            <a:spLocks noGrp="1"/>
          </p:cNvSpPr>
          <p:nvPr>
            <p:ph type="body" sz="quarter" idx="13"/>
          </p:nvPr>
        </p:nvSpPr>
        <p:spPr>
          <a:xfrm>
            <a:off x="4862513" y="1092200"/>
            <a:ext cx="4178300" cy="473605"/>
          </a:xfrm>
        </p:spPr>
        <p:txBody>
          <a:bodyPr/>
          <a:lstStyle>
            <a:lvl1pPr marL="0" indent="0">
              <a:buFontTx/>
              <a:buNone/>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Tree>
    <p:extLst>
      <p:ext uri="{BB962C8B-B14F-4D97-AF65-F5344CB8AC3E}">
        <p14:creationId xmlns:p14="http://schemas.microsoft.com/office/powerpoint/2010/main" val="31104269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5105400" y="64008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fontAlgn="base" hangingPunct="1">
              <a:spcBef>
                <a:spcPct val="50000"/>
              </a:spcBef>
              <a:spcAft>
                <a:spcPct val="0"/>
              </a:spcAft>
              <a:defRPr/>
            </a:pPr>
            <a:endParaRPr lang="en-US" sz="1800" dirty="0" smtClean="0">
              <a:solidFill>
                <a:srgbClr val="000000"/>
              </a:solidFill>
              <a:latin typeface="Times" charset="0"/>
            </a:endParaRPr>
          </a:p>
        </p:txBody>
      </p:sp>
    </p:spTree>
    <p:extLst>
      <p:ext uri="{BB962C8B-B14F-4D97-AF65-F5344CB8AC3E}">
        <p14:creationId xmlns:p14="http://schemas.microsoft.com/office/powerpoint/2010/main" val="39454108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Opening Pinwheel_no_web">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charset="-128"/>
              <a:cs typeface="ＭＳ Ｐゴシック" charset="-128"/>
            </a:endParaRPr>
          </a:p>
        </p:txBody>
      </p:sp>
      <p:pic>
        <p:nvPicPr>
          <p:cNvPr id="3" name="Picture 4" descr="PPT Title Slide No Link.psd"/>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0200" y="1155700"/>
            <a:ext cx="8483600"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4006966"/>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_Picture_Bullet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646346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Title_Picture_Bullet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39296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5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463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6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233013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7_Title_Picture_Bullet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175761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8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16580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9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07717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BE1001-65C8-4E38-94E7-B0386E37E994}" type="datetime1">
              <a:rPr lang="en-US" smtClean="0"/>
              <a:t>4/23/2014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6931AB-64CC-41FA-AE19-E8758C0B0C69}" type="slidenum">
              <a:rPr lang="en-US" smtClean="0"/>
              <a:t>‹#›</a:t>
            </a:fld>
            <a:endParaRPr lang="en-US"/>
          </a:p>
        </p:txBody>
      </p:sp>
    </p:spTree>
    <p:extLst>
      <p:ext uri="{BB962C8B-B14F-4D97-AF65-F5344CB8AC3E}">
        <p14:creationId xmlns:p14="http://schemas.microsoft.com/office/powerpoint/2010/main" val="26807612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0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058315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1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336472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2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38974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3_Title_Picture_Bullet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67359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5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428825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6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40031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7_Title_Picture_Bullet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201581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8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897749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9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439338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0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75113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01BCE-18D3-4E21-A335-CA9C2F66D876}" type="datetime1">
              <a:rPr lang="en-US" smtClean="0"/>
              <a:t>4/23/2014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6931AB-64CC-41FA-AE19-E8758C0B0C69}" type="slidenum">
              <a:rPr lang="en-US" smtClean="0"/>
              <a:t>‹#›</a:t>
            </a:fld>
            <a:endParaRPr lang="en-US"/>
          </a:p>
        </p:txBody>
      </p:sp>
    </p:spTree>
    <p:extLst>
      <p:ext uri="{BB962C8B-B14F-4D97-AF65-F5344CB8AC3E}">
        <p14:creationId xmlns:p14="http://schemas.microsoft.com/office/powerpoint/2010/main" val="34823998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1_Title_Picture_Bullet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83171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2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883894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3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683634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4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58369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5_Title_Picture_Bullet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699371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6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10231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7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798938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8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748226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9_Title_Picture_Bullet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559173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30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32499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9B4451-C16D-4D16-86B2-FCAE66F12E5D}" type="datetime1">
              <a:rPr lang="en-US" smtClean="0"/>
              <a:t>4/23/2014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931AB-64CC-41FA-AE19-E8758C0B0C69}" type="slidenum">
              <a:rPr lang="en-US" smtClean="0"/>
              <a:t>‹#›</a:t>
            </a:fld>
            <a:endParaRPr lang="en-US"/>
          </a:p>
        </p:txBody>
      </p:sp>
    </p:spTree>
    <p:extLst>
      <p:ext uri="{BB962C8B-B14F-4D97-AF65-F5344CB8AC3E}">
        <p14:creationId xmlns:p14="http://schemas.microsoft.com/office/powerpoint/2010/main" val="30990376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31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214370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32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273779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33_Title_Picture_Bullet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041633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34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490381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35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118700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6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767859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37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227041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38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992165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39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129940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40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96689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4B1F61-7BDB-4FB3-B752-EDA1F11965D5}" type="datetime1">
              <a:rPr lang="en-US" smtClean="0"/>
              <a:t>4/23/2014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931AB-64CC-41FA-AE19-E8758C0B0C69}" type="slidenum">
              <a:rPr lang="en-US" smtClean="0"/>
              <a:t>‹#›</a:t>
            </a:fld>
            <a:endParaRPr lang="en-US"/>
          </a:p>
        </p:txBody>
      </p:sp>
    </p:spTree>
    <p:extLst>
      <p:ext uri="{BB962C8B-B14F-4D97-AF65-F5344CB8AC3E}">
        <p14:creationId xmlns:p14="http://schemas.microsoft.com/office/powerpoint/2010/main" val="58486574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41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211337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42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472737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43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037040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44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228174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45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615833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46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2754991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47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38232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48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45706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49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3150730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50_Title_Picture_Bullet_Text">
    <p:spTree>
      <p:nvGrpSpPr>
        <p:cNvPr id="1" name=""/>
        <p:cNvGrpSpPr/>
        <p:nvPr/>
      </p:nvGrpSpPr>
      <p:grpSpPr>
        <a:xfrm>
          <a:off x="0" y="0"/>
          <a:ext cx="0" cy="0"/>
          <a:chOff x="0" y="0"/>
          <a:chExt cx="0" cy="0"/>
        </a:xfrm>
      </p:grpSpPr>
      <p:pic>
        <p:nvPicPr>
          <p:cNvPr id="6" name="Picture 8" descr="IPFCC Pinwheel Solo.psd"/>
          <p:cNvPicPr>
            <a:picLocks noChangeAspect="1"/>
          </p:cNvPicPr>
          <p:nvPr userDrawn="1"/>
        </p:nvPicPr>
        <p:blipFill>
          <a:blip r:embed="rId2">
            <a:lum contrast="14000"/>
            <a:extLst>
              <a:ext uri="{28A0092B-C50C-407E-A947-70E740481C1C}">
                <a14:useLocalDpi xmlns:a14="http://schemas.microsoft.com/office/drawing/2010/main" val="0"/>
              </a:ext>
            </a:extLst>
          </a:blip>
          <a:srcRect/>
          <a:stretch>
            <a:fillRect/>
          </a:stretch>
        </p:blipFill>
        <p:spPr bwMode="auto">
          <a:xfrm>
            <a:off x="8343900" y="6078538"/>
            <a:ext cx="6969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9"/>
          <p:cNvSpPr>
            <a:spLocks noGrp="1"/>
          </p:cNvSpPr>
          <p:nvPr>
            <p:ph type="pic" sz="quarter" idx="10"/>
          </p:nvPr>
        </p:nvSpPr>
        <p:spPr>
          <a:xfrm>
            <a:off x="4279900" y="1193800"/>
            <a:ext cx="4406900" cy="2692400"/>
          </a:xfrm>
        </p:spPr>
        <p:txBody>
          <a:bodyPr/>
          <a:lstStyle>
            <a:lvl1pPr>
              <a:buFontTx/>
              <a:buNone/>
              <a:defRPr/>
            </a:lvl1pPr>
          </a:lstStyle>
          <a:p>
            <a:pPr lvl="0"/>
            <a:endParaRPr lang="en-US" noProof="0" dirty="0"/>
          </a:p>
        </p:txBody>
      </p:sp>
      <p:sp>
        <p:nvSpPr>
          <p:cNvPr id="5" name="Content Placeholder 2"/>
          <p:cNvSpPr>
            <a:spLocks noGrp="1"/>
          </p:cNvSpPr>
          <p:nvPr>
            <p:ph idx="1"/>
          </p:nvPr>
        </p:nvSpPr>
        <p:spPr>
          <a:xfrm>
            <a:off x="457200" y="1600200"/>
            <a:ext cx="7823200" cy="4525963"/>
          </a:xfrm>
          <a:prstGeom prst="rect">
            <a:avLst/>
          </a:prstGeom>
        </p:spPr>
        <p:txBody>
          <a:bodyPr/>
          <a:lstStyle>
            <a:lvl1pPr>
              <a:spcAft>
                <a:spcPts val="1200"/>
              </a:spcAft>
              <a:buClr>
                <a:schemeClr val="accent2"/>
              </a:buClr>
              <a:buSzPct val="90000"/>
              <a:buFont typeface="Lucida Grande"/>
              <a:buChar char="▼"/>
              <a:defRPr sz="2400">
                <a:ln>
                  <a:noFill/>
                </a:ln>
                <a:solidFill>
                  <a:srgbClr val="000090"/>
                </a:solidFill>
              </a:defRPr>
            </a:lvl1pPr>
            <a:lvl2pPr>
              <a:spcAft>
                <a:spcPts val="1200"/>
              </a:spcAft>
              <a:buClr>
                <a:schemeClr val="accent2"/>
              </a:buClr>
              <a:buSzPct val="90000"/>
              <a:buFont typeface="Monaco"/>
              <a:buChar char="◼"/>
              <a:defRPr sz="2400">
                <a:ln>
                  <a:noFill/>
                </a:ln>
                <a:solidFill>
                  <a:srgbClr val="000090"/>
                </a:solidFill>
              </a:defRPr>
            </a:lvl2pPr>
            <a:lvl3pPr indent="-347472">
              <a:spcBef>
                <a:spcPts val="38"/>
              </a:spcBef>
              <a:spcAft>
                <a:spcPts val="1200"/>
              </a:spcAft>
              <a:buClr>
                <a:schemeClr val="accent2"/>
              </a:buClr>
              <a:buSzPct val="90000"/>
              <a:buFont typeface="Wingdings" charset="2"/>
              <a:buChar char="u"/>
              <a:defRPr sz="2400">
                <a:ln>
                  <a:noFill/>
                </a:ln>
                <a:solidFill>
                  <a:srgbClr val="000090"/>
                </a:solidFill>
              </a:defRPr>
            </a:lvl3pPr>
            <a:lvl4pPr>
              <a:spcAft>
                <a:spcPts val="1200"/>
              </a:spcAft>
              <a:buClr>
                <a:schemeClr val="accent2"/>
              </a:buClr>
              <a:buSzPct val="125000"/>
              <a:buFont typeface="Lucida Grande"/>
              <a:buChar char="●"/>
              <a:defRPr sz="2400">
                <a:ln>
                  <a:noFill/>
                </a:ln>
                <a:solidFill>
                  <a:srgbClr val="000090"/>
                </a:solidFill>
              </a:defRPr>
            </a:lvl4pPr>
            <a:lvl5pPr>
              <a:spcAft>
                <a:spcPts val="1200"/>
              </a:spcAft>
              <a:buClr>
                <a:schemeClr val="accent2"/>
              </a:buClr>
              <a:defRPr sz="2400">
                <a:ln>
                  <a:noFill/>
                </a:ln>
                <a:solidFill>
                  <a:srgbClr val="0000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38151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2.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63.xml"/><Relationship Id="rId117" Type="http://schemas.openxmlformats.org/officeDocument/2006/relationships/theme" Target="../theme/theme4.xml"/><Relationship Id="rId21" Type="http://schemas.openxmlformats.org/officeDocument/2006/relationships/slideLayout" Target="../slideLayouts/slideLayout58.xml"/><Relationship Id="rId42" Type="http://schemas.openxmlformats.org/officeDocument/2006/relationships/slideLayout" Target="../slideLayouts/slideLayout79.xml"/><Relationship Id="rId47" Type="http://schemas.openxmlformats.org/officeDocument/2006/relationships/slideLayout" Target="../slideLayouts/slideLayout84.xml"/><Relationship Id="rId63" Type="http://schemas.openxmlformats.org/officeDocument/2006/relationships/slideLayout" Target="../slideLayouts/slideLayout100.xml"/><Relationship Id="rId68" Type="http://schemas.openxmlformats.org/officeDocument/2006/relationships/slideLayout" Target="../slideLayouts/slideLayout105.xml"/><Relationship Id="rId84" Type="http://schemas.openxmlformats.org/officeDocument/2006/relationships/slideLayout" Target="../slideLayouts/slideLayout121.xml"/><Relationship Id="rId89" Type="http://schemas.openxmlformats.org/officeDocument/2006/relationships/slideLayout" Target="../slideLayouts/slideLayout126.xml"/><Relationship Id="rId112" Type="http://schemas.openxmlformats.org/officeDocument/2006/relationships/slideLayout" Target="../slideLayouts/slideLayout149.xml"/><Relationship Id="rId16" Type="http://schemas.openxmlformats.org/officeDocument/2006/relationships/slideLayout" Target="../slideLayouts/slideLayout53.xml"/><Relationship Id="rId107" Type="http://schemas.openxmlformats.org/officeDocument/2006/relationships/slideLayout" Target="../slideLayouts/slideLayout144.xml"/><Relationship Id="rId11" Type="http://schemas.openxmlformats.org/officeDocument/2006/relationships/slideLayout" Target="../slideLayouts/slideLayout48.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53" Type="http://schemas.openxmlformats.org/officeDocument/2006/relationships/slideLayout" Target="../slideLayouts/slideLayout90.xml"/><Relationship Id="rId58" Type="http://schemas.openxmlformats.org/officeDocument/2006/relationships/slideLayout" Target="../slideLayouts/slideLayout95.xml"/><Relationship Id="rId74" Type="http://schemas.openxmlformats.org/officeDocument/2006/relationships/slideLayout" Target="../slideLayouts/slideLayout111.xml"/><Relationship Id="rId79" Type="http://schemas.openxmlformats.org/officeDocument/2006/relationships/slideLayout" Target="../slideLayouts/slideLayout116.xml"/><Relationship Id="rId102" Type="http://schemas.openxmlformats.org/officeDocument/2006/relationships/slideLayout" Target="../slideLayouts/slideLayout139.xml"/><Relationship Id="rId5" Type="http://schemas.openxmlformats.org/officeDocument/2006/relationships/slideLayout" Target="../slideLayouts/slideLayout42.xml"/><Relationship Id="rId90" Type="http://schemas.openxmlformats.org/officeDocument/2006/relationships/slideLayout" Target="../slideLayouts/slideLayout127.xml"/><Relationship Id="rId95" Type="http://schemas.openxmlformats.org/officeDocument/2006/relationships/slideLayout" Target="../slideLayouts/slideLayout132.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43" Type="http://schemas.openxmlformats.org/officeDocument/2006/relationships/slideLayout" Target="../slideLayouts/slideLayout80.xml"/><Relationship Id="rId48" Type="http://schemas.openxmlformats.org/officeDocument/2006/relationships/slideLayout" Target="../slideLayouts/slideLayout85.xml"/><Relationship Id="rId64" Type="http://schemas.openxmlformats.org/officeDocument/2006/relationships/slideLayout" Target="../slideLayouts/slideLayout101.xml"/><Relationship Id="rId69" Type="http://schemas.openxmlformats.org/officeDocument/2006/relationships/slideLayout" Target="../slideLayouts/slideLayout106.xml"/><Relationship Id="rId113" Type="http://schemas.openxmlformats.org/officeDocument/2006/relationships/slideLayout" Target="../slideLayouts/slideLayout150.xml"/><Relationship Id="rId80" Type="http://schemas.openxmlformats.org/officeDocument/2006/relationships/slideLayout" Target="../slideLayouts/slideLayout117.xml"/><Relationship Id="rId85" Type="http://schemas.openxmlformats.org/officeDocument/2006/relationships/slideLayout" Target="../slideLayouts/slideLayout122.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33" Type="http://schemas.openxmlformats.org/officeDocument/2006/relationships/slideLayout" Target="../slideLayouts/slideLayout70.xml"/><Relationship Id="rId38" Type="http://schemas.openxmlformats.org/officeDocument/2006/relationships/slideLayout" Target="../slideLayouts/slideLayout75.xml"/><Relationship Id="rId59" Type="http://schemas.openxmlformats.org/officeDocument/2006/relationships/slideLayout" Target="../slideLayouts/slideLayout96.xml"/><Relationship Id="rId103" Type="http://schemas.openxmlformats.org/officeDocument/2006/relationships/slideLayout" Target="../slideLayouts/slideLayout140.xml"/><Relationship Id="rId108" Type="http://schemas.openxmlformats.org/officeDocument/2006/relationships/slideLayout" Target="../slideLayouts/slideLayout145.xml"/><Relationship Id="rId54" Type="http://schemas.openxmlformats.org/officeDocument/2006/relationships/slideLayout" Target="../slideLayouts/slideLayout91.xml"/><Relationship Id="rId70" Type="http://schemas.openxmlformats.org/officeDocument/2006/relationships/slideLayout" Target="../slideLayouts/slideLayout107.xml"/><Relationship Id="rId75" Type="http://schemas.openxmlformats.org/officeDocument/2006/relationships/slideLayout" Target="../slideLayouts/slideLayout112.xml"/><Relationship Id="rId91" Type="http://schemas.openxmlformats.org/officeDocument/2006/relationships/slideLayout" Target="../slideLayouts/slideLayout128.xml"/><Relationship Id="rId96" Type="http://schemas.openxmlformats.org/officeDocument/2006/relationships/slideLayout" Target="../slideLayouts/slideLayout13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49" Type="http://schemas.openxmlformats.org/officeDocument/2006/relationships/slideLayout" Target="../slideLayouts/slideLayout86.xml"/><Relationship Id="rId114" Type="http://schemas.openxmlformats.org/officeDocument/2006/relationships/slideLayout" Target="../slideLayouts/slideLayout151.xml"/><Relationship Id="rId10" Type="http://schemas.openxmlformats.org/officeDocument/2006/relationships/slideLayout" Target="../slideLayouts/slideLayout47.xml"/><Relationship Id="rId31" Type="http://schemas.openxmlformats.org/officeDocument/2006/relationships/slideLayout" Target="../slideLayouts/slideLayout68.xml"/><Relationship Id="rId44" Type="http://schemas.openxmlformats.org/officeDocument/2006/relationships/slideLayout" Target="../slideLayouts/slideLayout81.xml"/><Relationship Id="rId52" Type="http://schemas.openxmlformats.org/officeDocument/2006/relationships/slideLayout" Target="../slideLayouts/slideLayout89.xml"/><Relationship Id="rId60" Type="http://schemas.openxmlformats.org/officeDocument/2006/relationships/slideLayout" Target="../slideLayouts/slideLayout97.xml"/><Relationship Id="rId65" Type="http://schemas.openxmlformats.org/officeDocument/2006/relationships/slideLayout" Target="../slideLayouts/slideLayout102.xml"/><Relationship Id="rId73" Type="http://schemas.openxmlformats.org/officeDocument/2006/relationships/slideLayout" Target="../slideLayouts/slideLayout110.xml"/><Relationship Id="rId78" Type="http://schemas.openxmlformats.org/officeDocument/2006/relationships/slideLayout" Target="../slideLayouts/slideLayout115.xml"/><Relationship Id="rId81" Type="http://schemas.openxmlformats.org/officeDocument/2006/relationships/slideLayout" Target="../slideLayouts/slideLayout118.xml"/><Relationship Id="rId86" Type="http://schemas.openxmlformats.org/officeDocument/2006/relationships/slideLayout" Target="../slideLayouts/slideLayout123.xml"/><Relationship Id="rId94" Type="http://schemas.openxmlformats.org/officeDocument/2006/relationships/slideLayout" Target="../slideLayouts/slideLayout131.xml"/><Relationship Id="rId99" Type="http://schemas.openxmlformats.org/officeDocument/2006/relationships/slideLayout" Target="../slideLayouts/slideLayout136.xml"/><Relationship Id="rId101" Type="http://schemas.openxmlformats.org/officeDocument/2006/relationships/slideLayout" Target="../slideLayouts/slideLayout13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9" Type="http://schemas.openxmlformats.org/officeDocument/2006/relationships/slideLayout" Target="../slideLayouts/slideLayout76.xml"/><Relationship Id="rId109" Type="http://schemas.openxmlformats.org/officeDocument/2006/relationships/slideLayout" Target="../slideLayouts/slideLayout146.xml"/><Relationship Id="rId34" Type="http://schemas.openxmlformats.org/officeDocument/2006/relationships/slideLayout" Target="../slideLayouts/slideLayout71.xml"/><Relationship Id="rId50" Type="http://schemas.openxmlformats.org/officeDocument/2006/relationships/slideLayout" Target="../slideLayouts/slideLayout87.xml"/><Relationship Id="rId55" Type="http://schemas.openxmlformats.org/officeDocument/2006/relationships/slideLayout" Target="../slideLayouts/slideLayout92.xml"/><Relationship Id="rId76" Type="http://schemas.openxmlformats.org/officeDocument/2006/relationships/slideLayout" Target="../slideLayouts/slideLayout113.xml"/><Relationship Id="rId97" Type="http://schemas.openxmlformats.org/officeDocument/2006/relationships/slideLayout" Target="../slideLayouts/slideLayout134.xml"/><Relationship Id="rId104" Type="http://schemas.openxmlformats.org/officeDocument/2006/relationships/slideLayout" Target="../slideLayouts/slideLayout141.xml"/><Relationship Id="rId7" Type="http://schemas.openxmlformats.org/officeDocument/2006/relationships/slideLayout" Target="../slideLayouts/slideLayout44.xml"/><Relationship Id="rId71" Type="http://schemas.openxmlformats.org/officeDocument/2006/relationships/slideLayout" Target="../slideLayouts/slideLayout108.xml"/><Relationship Id="rId92" Type="http://schemas.openxmlformats.org/officeDocument/2006/relationships/slideLayout" Target="../slideLayouts/slideLayout129.xml"/><Relationship Id="rId2" Type="http://schemas.openxmlformats.org/officeDocument/2006/relationships/slideLayout" Target="../slideLayouts/slideLayout39.xml"/><Relationship Id="rId29" Type="http://schemas.openxmlformats.org/officeDocument/2006/relationships/slideLayout" Target="../slideLayouts/slideLayout66.xml"/><Relationship Id="rId24" Type="http://schemas.openxmlformats.org/officeDocument/2006/relationships/slideLayout" Target="../slideLayouts/slideLayout61.xml"/><Relationship Id="rId40" Type="http://schemas.openxmlformats.org/officeDocument/2006/relationships/slideLayout" Target="../slideLayouts/slideLayout77.xml"/><Relationship Id="rId45" Type="http://schemas.openxmlformats.org/officeDocument/2006/relationships/slideLayout" Target="../slideLayouts/slideLayout82.xml"/><Relationship Id="rId66" Type="http://schemas.openxmlformats.org/officeDocument/2006/relationships/slideLayout" Target="../slideLayouts/slideLayout103.xml"/><Relationship Id="rId87" Type="http://schemas.openxmlformats.org/officeDocument/2006/relationships/slideLayout" Target="../slideLayouts/slideLayout124.xml"/><Relationship Id="rId110" Type="http://schemas.openxmlformats.org/officeDocument/2006/relationships/slideLayout" Target="../slideLayouts/slideLayout147.xml"/><Relationship Id="rId115" Type="http://schemas.openxmlformats.org/officeDocument/2006/relationships/slideLayout" Target="../slideLayouts/slideLayout152.xml"/><Relationship Id="rId61" Type="http://schemas.openxmlformats.org/officeDocument/2006/relationships/slideLayout" Target="../slideLayouts/slideLayout98.xml"/><Relationship Id="rId82" Type="http://schemas.openxmlformats.org/officeDocument/2006/relationships/slideLayout" Target="../slideLayouts/slideLayout119.xml"/><Relationship Id="rId19" Type="http://schemas.openxmlformats.org/officeDocument/2006/relationships/slideLayout" Target="../slideLayouts/slideLayout56.xml"/><Relationship Id="rId14" Type="http://schemas.openxmlformats.org/officeDocument/2006/relationships/slideLayout" Target="../slideLayouts/slideLayout51.xml"/><Relationship Id="rId30" Type="http://schemas.openxmlformats.org/officeDocument/2006/relationships/slideLayout" Target="../slideLayouts/slideLayout67.xml"/><Relationship Id="rId35" Type="http://schemas.openxmlformats.org/officeDocument/2006/relationships/slideLayout" Target="../slideLayouts/slideLayout72.xml"/><Relationship Id="rId56" Type="http://schemas.openxmlformats.org/officeDocument/2006/relationships/slideLayout" Target="../slideLayouts/slideLayout93.xml"/><Relationship Id="rId77" Type="http://schemas.openxmlformats.org/officeDocument/2006/relationships/slideLayout" Target="../slideLayouts/slideLayout114.xml"/><Relationship Id="rId100" Type="http://schemas.openxmlformats.org/officeDocument/2006/relationships/slideLayout" Target="../slideLayouts/slideLayout137.xml"/><Relationship Id="rId105" Type="http://schemas.openxmlformats.org/officeDocument/2006/relationships/slideLayout" Target="../slideLayouts/slideLayout142.xml"/><Relationship Id="rId8" Type="http://schemas.openxmlformats.org/officeDocument/2006/relationships/slideLayout" Target="../slideLayouts/slideLayout45.xml"/><Relationship Id="rId51" Type="http://schemas.openxmlformats.org/officeDocument/2006/relationships/slideLayout" Target="../slideLayouts/slideLayout88.xml"/><Relationship Id="rId72" Type="http://schemas.openxmlformats.org/officeDocument/2006/relationships/slideLayout" Target="../slideLayouts/slideLayout109.xml"/><Relationship Id="rId93" Type="http://schemas.openxmlformats.org/officeDocument/2006/relationships/slideLayout" Target="../slideLayouts/slideLayout130.xml"/><Relationship Id="rId98" Type="http://schemas.openxmlformats.org/officeDocument/2006/relationships/slideLayout" Target="../slideLayouts/slideLayout135.xml"/><Relationship Id="rId3" Type="http://schemas.openxmlformats.org/officeDocument/2006/relationships/slideLayout" Target="../slideLayouts/slideLayout40.xml"/><Relationship Id="rId25" Type="http://schemas.openxmlformats.org/officeDocument/2006/relationships/slideLayout" Target="../slideLayouts/slideLayout62.xml"/><Relationship Id="rId46" Type="http://schemas.openxmlformats.org/officeDocument/2006/relationships/slideLayout" Target="../slideLayouts/slideLayout83.xml"/><Relationship Id="rId67" Type="http://schemas.openxmlformats.org/officeDocument/2006/relationships/slideLayout" Target="../slideLayouts/slideLayout104.xml"/><Relationship Id="rId116" Type="http://schemas.openxmlformats.org/officeDocument/2006/relationships/slideLayout" Target="../slideLayouts/slideLayout153.xml"/><Relationship Id="rId20" Type="http://schemas.openxmlformats.org/officeDocument/2006/relationships/slideLayout" Target="../slideLayouts/slideLayout57.xml"/><Relationship Id="rId41" Type="http://schemas.openxmlformats.org/officeDocument/2006/relationships/slideLayout" Target="../slideLayouts/slideLayout78.xml"/><Relationship Id="rId62" Type="http://schemas.openxmlformats.org/officeDocument/2006/relationships/slideLayout" Target="../slideLayouts/slideLayout99.xml"/><Relationship Id="rId83" Type="http://schemas.openxmlformats.org/officeDocument/2006/relationships/slideLayout" Target="../slideLayouts/slideLayout120.xml"/><Relationship Id="rId88" Type="http://schemas.openxmlformats.org/officeDocument/2006/relationships/slideLayout" Target="../slideLayouts/slideLayout125.xml"/><Relationship Id="rId111" Type="http://schemas.openxmlformats.org/officeDocument/2006/relationships/slideLayout" Target="../slideLayouts/slideLayout148.xml"/><Relationship Id="rId15" Type="http://schemas.openxmlformats.org/officeDocument/2006/relationships/slideLayout" Target="../slideLayouts/slideLayout52.xml"/><Relationship Id="rId36" Type="http://schemas.openxmlformats.org/officeDocument/2006/relationships/slideLayout" Target="../slideLayouts/slideLayout73.xml"/><Relationship Id="rId57" Type="http://schemas.openxmlformats.org/officeDocument/2006/relationships/slideLayout" Target="../slideLayouts/slideLayout94.xml"/><Relationship Id="rId106" Type="http://schemas.openxmlformats.org/officeDocument/2006/relationships/slideLayout" Target="../slideLayouts/slideLayout1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44E11E-E4E6-425E-82BC-27F1BAA46429}" type="datetime1">
              <a:rPr lang="en-US" smtClean="0"/>
              <a:t>4/23/2014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6931AB-64CC-41FA-AE19-E8758C0B0C69}" type="slidenum">
              <a:rPr lang="en-US" smtClean="0"/>
              <a:t>‹#›</a:t>
            </a:fld>
            <a:endParaRPr lang="en-US"/>
          </a:p>
        </p:txBody>
      </p:sp>
    </p:spTree>
    <p:extLst>
      <p:ext uri="{BB962C8B-B14F-4D97-AF65-F5344CB8AC3E}">
        <p14:creationId xmlns:p14="http://schemas.microsoft.com/office/powerpoint/2010/main" val="734444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277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ea typeface="+mn-ea"/>
                <a:cs typeface="+mn-cs"/>
              </a:defRPr>
            </a:lvl1pPr>
          </a:lstStyle>
          <a:p>
            <a:fld id="{BE6FBA37-548B-4868-9A51-0478886885D4}" type="datetime1">
              <a:rPr lang="en-US" smtClean="0">
                <a:solidFill>
                  <a:prstClr val="black"/>
                </a:solidFill>
              </a:rPr>
              <a:t>4/23/2014</a:t>
            </a:fld>
            <a:endParaRPr lang="en-US">
              <a:solidFill>
                <a:prstClr val="black"/>
              </a:solidFill>
            </a:endParaRPr>
          </a:p>
        </p:txBody>
      </p:sp>
      <p:sp>
        <p:nvSpPr>
          <p:cNvPr id="327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ea typeface="+mn-ea"/>
                <a:cs typeface="+mn-cs"/>
              </a:defRPr>
            </a:lvl1pPr>
          </a:lstStyle>
          <a:p>
            <a:endParaRPr lang="en-US">
              <a:solidFill>
                <a:prstClr val="black"/>
              </a:solidFill>
            </a:endParaRPr>
          </a:p>
        </p:txBody>
      </p:sp>
      <p:sp>
        <p:nvSpPr>
          <p:cNvPr id="3277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 charset="0"/>
              </a:defRPr>
            </a:lvl1pPr>
          </a:lstStyle>
          <a:p>
            <a:fld id="{706A3C8D-B6A2-4B36-867F-400868F2E4C1}" type="slidenum">
              <a:rPr lang="en-US" smtClean="0">
                <a:solidFill>
                  <a:prstClr val="black"/>
                </a:solidFill>
              </a:rPr>
              <a:pPr/>
              <a:t>‹#›</a:t>
            </a:fld>
            <a:endParaRPr lang="en-US">
              <a:solidFill>
                <a:prstClr val="black"/>
              </a:solidFill>
            </a:endParaRPr>
          </a:p>
        </p:txBody>
      </p:sp>
      <p:sp>
        <p:nvSpPr>
          <p:cNvPr id="3277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a:solidFill>
                <a:prstClr val="black"/>
              </a:solidFill>
            </a:endParaRPr>
          </a:p>
        </p:txBody>
      </p:sp>
      <p:sp>
        <p:nvSpPr>
          <p:cNvPr id="3277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a:solidFill>
                <a:prstClr val="black"/>
              </a:solidFill>
            </a:endParaRPr>
          </a:p>
        </p:txBody>
      </p:sp>
    </p:spTree>
    <p:extLst>
      <p:ext uri="{BB962C8B-B14F-4D97-AF65-F5344CB8AC3E}">
        <p14:creationId xmlns:p14="http://schemas.microsoft.com/office/powerpoint/2010/main" val="27035276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iming>
    <p:tnLst>
      <p:par>
        <p:cTn id="1" dur="indefinite" restart="never" nodeType="tmRoot"/>
      </p:par>
    </p:tnLst>
  </p:timing>
  <p:hf hdr="0" ftr="0" dt="0"/>
  <p:txStyles>
    <p:titleStyle>
      <a:lvl1pPr algn="l" rtl="0" eaLnBrk="1" fontAlgn="base" hangingPunct="1">
        <a:spcBef>
          <a:spcPct val="0"/>
        </a:spcBef>
        <a:spcAft>
          <a:spcPct val="0"/>
        </a:spcAft>
        <a:defRPr sz="4200" b="1">
          <a:solidFill>
            <a:schemeClr val="tx2"/>
          </a:solidFill>
          <a:latin typeface="Garamond"/>
          <a:ea typeface="ＭＳ Ｐゴシック" charset="-128"/>
          <a:cs typeface="Garamond"/>
        </a:defRPr>
      </a:lvl1pPr>
      <a:lvl2pPr algn="l" rtl="0" eaLnBrk="1" fontAlgn="base" hangingPunct="1">
        <a:spcBef>
          <a:spcPct val="0"/>
        </a:spcBef>
        <a:spcAft>
          <a:spcPct val="0"/>
        </a:spcAft>
        <a:defRPr sz="4200">
          <a:solidFill>
            <a:schemeClr val="tx2"/>
          </a:solidFill>
          <a:latin typeface="Garamond" pitchFamily="18" charset="0"/>
          <a:ea typeface="ＭＳ Ｐゴシック" charset="-128"/>
          <a:cs typeface="ＭＳ Ｐゴシック" charset="-128"/>
        </a:defRPr>
      </a:lvl2pPr>
      <a:lvl3pPr algn="l" rtl="0" eaLnBrk="1" fontAlgn="base" hangingPunct="1">
        <a:spcBef>
          <a:spcPct val="0"/>
        </a:spcBef>
        <a:spcAft>
          <a:spcPct val="0"/>
        </a:spcAft>
        <a:defRPr sz="4200">
          <a:solidFill>
            <a:schemeClr val="tx2"/>
          </a:solidFill>
          <a:latin typeface="Garamond" pitchFamily="18" charset="0"/>
          <a:ea typeface="ＭＳ Ｐゴシック" charset="-128"/>
          <a:cs typeface="ＭＳ Ｐゴシック" charset="-128"/>
        </a:defRPr>
      </a:lvl3pPr>
      <a:lvl4pPr algn="l" rtl="0" eaLnBrk="1" fontAlgn="base" hangingPunct="1">
        <a:spcBef>
          <a:spcPct val="0"/>
        </a:spcBef>
        <a:spcAft>
          <a:spcPct val="0"/>
        </a:spcAft>
        <a:defRPr sz="4200">
          <a:solidFill>
            <a:schemeClr val="tx2"/>
          </a:solidFill>
          <a:latin typeface="Garamond" pitchFamily="18" charset="0"/>
          <a:ea typeface="ＭＳ Ｐゴシック" charset="-128"/>
          <a:cs typeface="ＭＳ Ｐゴシック" charset="-128"/>
        </a:defRPr>
      </a:lvl4pPr>
      <a:lvl5pPr algn="l" rtl="0" eaLnBrk="1" fontAlgn="base" hangingPunct="1">
        <a:spcBef>
          <a:spcPct val="0"/>
        </a:spcBef>
        <a:spcAft>
          <a:spcPct val="0"/>
        </a:spcAft>
        <a:defRPr sz="4200">
          <a:solidFill>
            <a:schemeClr val="tx2"/>
          </a:solidFill>
          <a:latin typeface="Garamond" pitchFamily="18" charset="0"/>
          <a:ea typeface="ＭＳ Ｐゴシック" charset="-128"/>
          <a:cs typeface="ＭＳ Ｐゴシック" charset="-128"/>
        </a:defRPr>
      </a:lvl5pPr>
      <a:lvl6pPr marL="457200" algn="l" rtl="0" eaLnBrk="1" fontAlgn="base" hangingPunct="1">
        <a:spcBef>
          <a:spcPct val="0"/>
        </a:spcBef>
        <a:spcAft>
          <a:spcPct val="0"/>
        </a:spcAft>
        <a:defRPr sz="4200">
          <a:solidFill>
            <a:schemeClr val="tx2"/>
          </a:solidFill>
          <a:latin typeface="Garamond" pitchFamily="18" charset="0"/>
        </a:defRPr>
      </a:lvl6pPr>
      <a:lvl7pPr marL="914400" algn="l" rtl="0" eaLnBrk="1" fontAlgn="base" hangingPunct="1">
        <a:spcBef>
          <a:spcPct val="0"/>
        </a:spcBef>
        <a:spcAft>
          <a:spcPct val="0"/>
        </a:spcAft>
        <a:defRPr sz="4200">
          <a:solidFill>
            <a:schemeClr val="tx2"/>
          </a:solidFill>
          <a:latin typeface="Garamond" pitchFamily="18" charset="0"/>
        </a:defRPr>
      </a:lvl7pPr>
      <a:lvl8pPr marL="1371600" algn="l" rtl="0" eaLnBrk="1" fontAlgn="base" hangingPunct="1">
        <a:spcBef>
          <a:spcPct val="0"/>
        </a:spcBef>
        <a:spcAft>
          <a:spcPct val="0"/>
        </a:spcAft>
        <a:defRPr sz="4200">
          <a:solidFill>
            <a:schemeClr val="tx2"/>
          </a:solidFill>
          <a:latin typeface="Garamond" pitchFamily="18" charset="0"/>
        </a:defRPr>
      </a:lvl8pPr>
      <a:lvl9pPr marL="1828800" algn="l" rtl="0" eaLnBrk="1" fontAlgn="base" hangingPunct="1">
        <a:spcBef>
          <a:spcPct val="0"/>
        </a:spcBef>
        <a:spcAft>
          <a:spcPct val="0"/>
        </a:spcAft>
        <a:defRPr sz="42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rgbClr val="009999"/>
        </a:buClr>
        <a:buSzPct val="65000"/>
        <a:buFont typeface="Wingdings" pitchFamily="1" charset="2"/>
        <a:buChar char="n"/>
        <a:defRPr sz="3000">
          <a:solidFill>
            <a:schemeClr val="tx1"/>
          </a:solidFill>
          <a:latin typeface="Book Antiqua"/>
          <a:ea typeface="ＭＳ Ｐゴシック" charset="-128"/>
          <a:cs typeface="Book Antiqua"/>
        </a:defRPr>
      </a:lvl1pPr>
      <a:lvl2pPr marL="669925" indent="-325438" algn="l" rtl="0" eaLnBrk="1" fontAlgn="base" hangingPunct="1">
        <a:spcBef>
          <a:spcPct val="20000"/>
        </a:spcBef>
        <a:spcAft>
          <a:spcPct val="0"/>
        </a:spcAft>
        <a:buSzPct val="60000"/>
        <a:buFont typeface="Wingdings" pitchFamily="1" charset="2"/>
        <a:buChar char="q"/>
        <a:defRPr sz="2600">
          <a:solidFill>
            <a:schemeClr val="tx1"/>
          </a:solidFill>
          <a:latin typeface="Book Antiqua"/>
          <a:ea typeface="ＭＳ Ｐゴシック" charset="-128"/>
          <a:cs typeface="Book Antiqua"/>
        </a:defRPr>
      </a:lvl2pPr>
      <a:lvl3pPr marL="1022350" indent="-350838" algn="l" rtl="0" eaLnBrk="1" fontAlgn="base" hangingPunct="1">
        <a:spcBef>
          <a:spcPct val="20000"/>
        </a:spcBef>
        <a:spcAft>
          <a:spcPct val="0"/>
        </a:spcAft>
        <a:buClr>
          <a:srgbClr val="009999"/>
        </a:buClr>
        <a:buSzPct val="65000"/>
        <a:buFont typeface="Wingdings" pitchFamily="1" charset="2"/>
        <a:buChar char="n"/>
        <a:defRPr sz="2200">
          <a:solidFill>
            <a:schemeClr val="tx1"/>
          </a:solidFill>
          <a:latin typeface="Book Antiqua"/>
          <a:ea typeface="ＭＳ Ｐゴシック" charset="-128"/>
          <a:cs typeface="Book Antiqua"/>
        </a:defRPr>
      </a:lvl3pPr>
      <a:lvl4pPr marL="1339850" indent="-315913" algn="l" rtl="0" eaLnBrk="1" fontAlgn="base" hangingPunct="1">
        <a:spcBef>
          <a:spcPct val="20000"/>
        </a:spcBef>
        <a:spcAft>
          <a:spcPct val="0"/>
        </a:spcAft>
        <a:buSzPct val="70000"/>
        <a:buFont typeface="Wingdings" pitchFamily="1" charset="2"/>
        <a:buChar char="q"/>
        <a:defRPr sz="2000">
          <a:solidFill>
            <a:schemeClr val="tx1"/>
          </a:solidFill>
          <a:latin typeface="Book Antiqua"/>
          <a:ea typeface="ＭＳ Ｐゴシック" charset="-128"/>
          <a:cs typeface="Book Antiqua"/>
        </a:defRPr>
      </a:lvl4pPr>
      <a:lvl5pPr marL="1681163" indent="-339725" algn="l" rtl="0" eaLnBrk="1" fontAlgn="base" hangingPunct="1">
        <a:spcBef>
          <a:spcPct val="20000"/>
        </a:spcBef>
        <a:spcAft>
          <a:spcPct val="0"/>
        </a:spcAft>
        <a:buSzPct val="75000"/>
        <a:buFont typeface="Wingdings" pitchFamily="1" charset="2"/>
        <a:buChar char="§"/>
        <a:defRPr sz="2000">
          <a:solidFill>
            <a:schemeClr val="tx1"/>
          </a:solidFill>
          <a:latin typeface="Book Antiqua"/>
          <a:ea typeface="ＭＳ Ｐゴシック" charset="-128"/>
          <a:cs typeface="Book Antiqua"/>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1" descr="MGH_2Col_Logo_RGB.jp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389657" y="5888038"/>
            <a:ext cx="3270249" cy="90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0" y="5865239"/>
            <a:ext cx="9144000" cy="0"/>
          </a:xfrm>
          <a:prstGeom prst="line">
            <a:avLst/>
          </a:prstGeom>
          <a:ln w="19050">
            <a:solidFill>
              <a:srgbClr val="92D050"/>
            </a:solidFill>
          </a:ln>
        </p:spPr>
        <p:style>
          <a:lnRef idx="2">
            <a:schemeClr val="accent1"/>
          </a:lnRef>
          <a:fillRef idx="0">
            <a:schemeClr val="accent1"/>
          </a:fillRef>
          <a:effectRef idx="1">
            <a:schemeClr val="accent1"/>
          </a:effectRef>
          <a:fontRef idx="minor">
            <a:schemeClr val="tx1"/>
          </a:fontRef>
        </p:style>
      </p:cxnSp>
      <p:sp>
        <p:nvSpPr>
          <p:cNvPr id="9" name="TextBox 6"/>
          <p:cNvSpPr txBox="1">
            <a:spLocks noChangeArrowheads="1"/>
          </p:cNvSpPr>
          <p:nvPr userDrawn="1"/>
        </p:nvSpPr>
        <p:spPr bwMode="auto">
          <a:xfrm>
            <a:off x="609599" y="5956767"/>
            <a:ext cx="224516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3600" dirty="0" smtClean="0">
                <a:solidFill>
                  <a:srgbClr val="266F9F"/>
                </a:solidFill>
                <a:latin typeface="Times New Roman" pitchFamily="18" charset="0"/>
                <a:cs typeface="Times New Roman" pitchFamily="18" charset="0"/>
              </a:rPr>
              <a:t>A new day.</a:t>
            </a:r>
          </a:p>
          <a:p>
            <a:pPr eaLnBrk="1" hangingPunct="1">
              <a:defRPr/>
            </a:pPr>
            <a:endParaRPr lang="en-US" dirty="0" smtClean="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258385697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263107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 id="2147483719" r:id="rId31"/>
    <p:sldLayoutId id="2147483720" r:id="rId32"/>
    <p:sldLayoutId id="2147483721" r:id="rId33"/>
    <p:sldLayoutId id="2147483722" r:id="rId34"/>
    <p:sldLayoutId id="2147483723" r:id="rId35"/>
    <p:sldLayoutId id="2147483724" r:id="rId36"/>
    <p:sldLayoutId id="2147483725" r:id="rId37"/>
    <p:sldLayoutId id="2147483726" r:id="rId38"/>
    <p:sldLayoutId id="2147483727" r:id="rId39"/>
    <p:sldLayoutId id="2147483728" r:id="rId40"/>
    <p:sldLayoutId id="2147483729" r:id="rId41"/>
    <p:sldLayoutId id="2147483730" r:id="rId42"/>
    <p:sldLayoutId id="2147483731" r:id="rId43"/>
    <p:sldLayoutId id="2147483732" r:id="rId44"/>
    <p:sldLayoutId id="2147483733" r:id="rId45"/>
    <p:sldLayoutId id="2147483734" r:id="rId46"/>
    <p:sldLayoutId id="2147483735" r:id="rId47"/>
    <p:sldLayoutId id="2147483736" r:id="rId48"/>
    <p:sldLayoutId id="2147483737" r:id="rId49"/>
    <p:sldLayoutId id="2147483738" r:id="rId50"/>
    <p:sldLayoutId id="2147483739" r:id="rId51"/>
    <p:sldLayoutId id="2147483740" r:id="rId52"/>
    <p:sldLayoutId id="2147483741" r:id="rId53"/>
    <p:sldLayoutId id="2147483742" r:id="rId54"/>
    <p:sldLayoutId id="2147483743" r:id="rId55"/>
    <p:sldLayoutId id="2147483744" r:id="rId56"/>
    <p:sldLayoutId id="2147483745" r:id="rId57"/>
    <p:sldLayoutId id="2147483746" r:id="rId58"/>
    <p:sldLayoutId id="2147483747" r:id="rId59"/>
    <p:sldLayoutId id="2147483748" r:id="rId60"/>
    <p:sldLayoutId id="2147483749" r:id="rId61"/>
    <p:sldLayoutId id="2147483750" r:id="rId62"/>
    <p:sldLayoutId id="2147483751" r:id="rId63"/>
    <p:sldLayoutId id="2147483752" r:id="rId64"/>
    <p:sldLayoutId id="2147483753" r:id="rId65"/>
    <p:sldLayoutId id="2147483754" r:id="rId66"/>
    <p:sldLayoutId id="2147483755" r:id="rId67"/>
    <p:sldLayoutId id="2147483756" r:id="rId68"/>
    <p:sldLayoutId id="2147483757" r:id="rId69"/>
    <p:sldLayoutId id="2147483758" r:id="rId70"/>
    <p:sldLayoutId id="2147483759" r:id="rId71"/>
    <p:sldLayoutId id="2147483760" r:id="rId72"/>
    <p:sldLayoutId id="2147483761" r:id="rId73"/>
    <p:sldLayoutId id="2147483762" r:id="rId74"/>
    <p:sldLayoutId id="2147483763" r:id="rId75"/>
    <p:sldLayoutId id="2147483764" r:id="rId76"/>
    <p:sldLayoutId id="2147483765" r:id="rId77"/>
    <p:sldLayoutId id="2147483766" r:id="rId78"/>
    <p:sldLayoutId id="2147483767" r:id="rId79"/>
    <p:sldLayoutId id="2147483768" r:id="rId80"/>
    <p:sldLayoutId id="2147483769" r:id="rId81"/>
    <p:sldLayoutId id="2147483770" r:id="rId82"/>
    <p:sldLayoutId id="2147483771" r:id="rId83"/>
    <p:sldLayoutId id="2147483772" r:id="rId84"/>
    <p:sldLayoutId id="2147483773" r:id="rId85"/>
    <p:sldLayoutId id="2147483774" r:id="rId86"/>
    <p:sldLayoutId id="2147483775" r:id="rId87"/>
    <p:sldLayoutId id="2147483776" r:id="rId88"/>
    <p:sldLayoutId id="2147483777" r:id="rId89"/>
    <p:sldLayoutId id="2147483778" r:id="rId90"/>
    <p:sldLayoutId id="2147483779" r:id="rId91"/>
    <p:sldLayoutId id="2147483780" r:id="rId92"/>
    <p:sldLayoutId id="2147483781" r:id="rId93"/>
    <p:sldLayoutId id="2147483782" r:id="rId94"/>
    <p:sldLayoutId id="2147483783" r:id="rId95"/>
    <p:sldLayoutId id="2147483784" r:id="rId96"/>
    <p:sldLayoutId id="2147483785" r:id="rId97"/>
    <p:sldLayoutId id="2147483786" r:id="rId98"/>
    <p:sldLayoutId id="2147483787" r:id="rId99"/>
    <p:sldLayoutId id="2147483788" r:id="rId100"/>
    <p:sldLayoutId id="2147483789" r:id="rId101"/>
    <p:sldLayoutId id="2147483790" r:id="rId102"/>
    <p:sldLayoutId id="2147483791" r:id="rId103"/>
    <p:sldLayoutId id="2147483792" r:id="rId104"/>
    <p:sldLayoutId id="2147483793" r:id="rId105"/>
    <p:sldLayoutId id="2147483794" r:id="rId106"/>
    <p:sldLayoutId id="2147483795" r:id="rId107"/>
    <p:sldLayoutId id="2147483796" r:id="rId108"/>
    <p:sldLayoutId id="2147483797" r:id="rId109"/>
    <p:sldLayoutId id="2147483798" r:id="rId110"/>
    <p:sldLayoutId id="2147483799" r:id="rId111"/>
    <p:sldLayoutId id="2147483800" r:id="rId112"/>
    <p:sldLayoutId id="2147483801" r:id="rId113"/>
    <p:sldLayoutId id="2147483802" r:id="rId114"/>
    <p:sldLayoutId id="2147483803" r:id="rId115"/>
    <p:sldLayoutId id="2147483804" r:id="rId116"/>
  </p:sldLayoutIdLst>
  <p:hf hdr="0" ftr="0" dt="0"/>
  <p:txStyles>
    <p:titleStyle>
      <a:lvl1pPr algn="l" defTabSz="457200" rtl="0" eaLnBrk="0" fontAlgn="base" hangingPunct="0">
        <a:lnSpc>
          <a:spcPct val="85000"/>
        </a:lnSpc>
        <a:spcBef>
          <a:spcPct val="0"/>
        </a:spcBef>
        <a:spcAft>
          <a:spcPct val="0"/>
        </a:spcAft>
        <a:defRPr sz="3600" kern="1200">
          <a:solidFill>
            <a:srgbClr val="400080"/>
          </a:solidFill>
          <a:latin typeface="+mj-lt"/>
          <a:ea typeface="ＭＳ Ｐゴシック" charset="-128"/>
          <a:cs typeface="ＭＳ Ｐゴシック" charset="-128"/>
        </a:defRPr>
      </a:lvl1pPr>
      <a:lvl2pPr algn="l" defTabSz="457200" rtl="0" eaLnBrk="0" fontAlgn="base" hangingPunct="0">
        <a:lnSpc>
          <a:spcPct val="85000"/>
        </a:lnSpc>
        <a:spcBef>
          <a:spcPct val="0"/>
        </a:spcBef>
        <a:spcAft>
          <a:spcPct val="0"/>
        </a:spcAft>
        <a:defRPr sz="3600">
          <a:solidFill>
            <a:srgbClr val="400080"/>
          </a:solidFill>
          <a:latin typeface="Arial" pitchFamily="80" charset="0"/>
          <a:ea typeface="ＭＳ Ｐゴシック" charset="-128"/>
          <a:cs typeface="ＭＳ Ｐゴシック" charset="-128"/>
        </a:defRPr>
      </a:lvl2pPr>
      <a:lvl3pPr algn="l" defTabSz="457200" rtl="0" eaLnBrk="0" fontAlgn="base" hangingPunct="0">
        <a:lnSpc>
          <a:spcPct val="85000"/>
        </a:lnSpc>
        <a:spcBef>
          <a:spcPct val="0"/>
        </a:spcBef>
        <a:spcAft>
          <a:spcPct val="0"/>
        </a:spcAft>
        <a:defRPr sz="3600">
          <a:solidFill>
            <a:srgbClr val="400080"/>
          </a:solidFill>
          <a:latin typeface="Arial" pitchFamily="80" charset="0"/>
          <a:ea typeface="ＭＳ Ｐゴシック" charset="-128"/>
          <a:cs typeface="ＭＳ Ｐゴシック" charset="-128"/>
        </a:defRPr>
      </a:lvl3pPr>
      <a:lvl4pPr algn="l" defTabSz="457200" rtl="0" eaLnBrk="0" fontAlgn="base" hangingPunct="0">
        <a:lnSpc>
          <a:spcPct val="85000"/>
        </a:lnSpc>
        <a:spcBef>
          <a:spcPct val="0"/>
        </a:spcBef>
        <a:spcAft>
          <a:spcPct val="0"/>
        </a:spcAft>
        <a:defRPr sz="3600">
          <a:solidFill>
            <a:srgbClr val="400080"/>
          </a:solidFill>
          <a:latin typeface="Arial" pitchFamily="80" charset="0"/>
          <a:ea typeface="ＭＳ Ｐゴシック" charset="-128"/>
          <a:cs typeface="ＭＳ Ｐゴシック" charset="-128"/>
        </a:defRPr>
      </a:lvl4pPr>
      <a:lvl5pPr algn="l" defTabSz="457200" rtl="0" eaLnBrk="0" fontAlgn="base" hangingPunct="0">
        <a:lnSpc>
          <a:spcPct val="85000"/>
        </a:lnSpc>
        <a:spcBef>
          <a:spcPct val="0"/>
        </a:spcBef>
        <a:spcAft>
          <a:spcPct val="0"/>
        </a:spcAft>
        <a:defRPr sz="3600">
          <a:solidFill>
            <a:srgbClr val="400080"/>
          </a:solidFill>
          <a:latin typeface="Arial" pitchFamily="80"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lnSpc>
          <a:spcPct val="85000"/>
        </a:lnSpc>
        <a:spcBef>
          <a:spcPct val="20000"/>
        </a:spcBef>
        <a:spcAft>
          <a:spcPct val="0"/>
        </a:spcAft>
        <a:buClr>
          <a:schemeClr val="accent2"/>
        </a:buClr>
        <a:buSzPct val="90000"/>
        <a:buFont typeface="Lucida Grande" charset="0"/>
        <a:buChar char="▼"/>
        <a:defRPr lang="en-US" sz="2400" kern="1200" dirty="0">
          <a:solidFill>
            <a:srgbClr val="000090"/>
          </a:solidFill>
          <a:latin typeface="+mn-lt"/>
          <a:ea typeface="ＭＳ Ｐゴシック" charset="-128"/>
          <a:cs typeface="ＭＳ Ｐゴシック" charset="-128"/>
        </a:defRPr>
      </a:lvl1pPr>
      <a:lvl2pPr marL="742950" indent="-285750" algn="l" defTabSz="457200" rtl="0" eaLnBrk="0" fontAlgn="base" hangingPunct="0">
        <a:lnSpc>
          <a:spcPct val="85000"/>
        </a:lnSpc>
        <a:spcBef>
          <a:spcPct val="20000"/>
        </a:spcBef>
        <a:spcAft>
          <a:spcPct val="0"/>
        </a:spcAft>
        <a:buClr>
          <a:schemeClr val="accent2"/>
        </a:buClr>
        <a:buSzPct val="90000"/>
        <a:buFont typeface="Wingdings" charset="0"/>
        <a:buChar char="◼"/>
        <a:defRPr sz="2400" kern="1200">
          <a:solidFill>
            <a:srgbClr val="000090"/>
          </a:solidFill>
          <a:latin typeface="+mn-lt"/>
          <a:ea typeface="ＭＳ Ｐゴシック" charset="-128"/>
          <a:cs typeface="+mn-cs"/>
        </a:defRPr>
      </a:lvl2pPr>
      <a:lvl3pPr marL="1143000" indent="-228600" algn="l" defTabSz="457200" rtl="0" eaLnBrk="0" fontAlgn="base" hangingPunct="0">
        <a:lnSpc>
          <a:spcPct val="85000"/>
        </a:lnSpc>
        <a:spcBef>
          <a:spcPct val="20000"/>
        </a:spcBef>
        <a:spcAft>
          <a:spcPct val="0"/>
        </a:spcAft>
        <a:buClr>
          <a:schemeClr val="accent2"/>
        </a:buClr>
        <a:buSzPct val="90000"/>
        <a:buFont typeface="Wingdings" charset="0"/>
        <a:buChar char="u"/>
        <a:defRPr sz="2400" kern="1200">
          <a:solidFill>
            <a:srgbClr val="000090"/>
          </a:solidFill>
          <a:latin typeface="+mn-lt"/>
          <a:ea typeface="ＭＳ Ｐゴシック" charset="0"/>
          <a:cs typeface="Geneva" pitchFamily="80" charset="-128"/>
        </a:defRPr>
      </a:lvl3pPr>
      <a:lvl4pPr marL="1600200" indent="-228600" algn="l" defTabSz="457200" rtl="0" eaLnBrk="0" fontAlgn="base" hangingPunct="0">
        <a:lnSpc>
          <a:spcPct val="85000"/>
        </a:lnSpc>
        <a:spcBef>
          <a:spcPct val="20000"/>
        </a:spcBef>
        <a:spcAft>
          <a:spcPct val="0"/>
        </a:spcAft>
        <a:buClr>
          <a:schemeClr val="accent2"/>
        </a:buClr>
        <a:buSzPct val="115000"/>
        <a:buFont typeface="Lucida Grande" charset="0"/>
        <a:buChar char="●"/>
        <a:defRPr sz="2400" kern="1200">
          <a:solidFill>
            <a:srgbClr val="000090"/>
          </a:solidFill>
          <a:latin typeface="+mn-lt"/>
          <a:ea typeface="Geneva" pitchFamily="80" charset="-128"/>
          <a:cs typeface="Geneva" charset="0"/>
        </a:defRPr>
      </a:lvl4pPr>
      <a:lvl5pPr marL="2057400" indent="-228600" algn="l" defTabSz="457200" rtl="0" eaLnBrk="0" fontAlgn="base" hangingPunct="0">
        <a:lnSpc>
          <a:spcPct val="85000"/>
        </a:lnSpc>
        <a:spcBef>
          <a:spcPct val="20000"/>
        </a:spcBef>
        <a:spcAft>
          <a:spcPct val="0"/>
        </a:spcAft>
        <a:buClr>
          <a:schemeClr val="accent2"/>
        </a:buClr>
        <a:buSzPct val="75000"/>
        <a:buFont typeface="Wingdings" charset="0"/>
        <a:buChar char=""/>
        <a:defRPr sz="2400" kern="1200">
          <a:solidFill>
            <a:srgbClr val="000090"/>
          </a:solidFill>
          <a:latin typeface="+mn-lt"/>
          <a:ea typeface="ＭＳ Ｐゴシック" charset="-128"/>
          <a:cs typeface="ＭＳ Ｐゴシック"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9.xml"/><Relationship Id="rId5" Type="http://schemas.openxmlformats.org/officeDocument/2006/relationships/image" Target="../media/image15.jpg"/><Relationship Id="rId4" Type="http://schemas.openxmlformats.org/officeDocument/2006/relationships/image" Target="../media/image14.jpg"/></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0.xm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43.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4.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3.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4.xml"/><Relationship Id="rId1" Type="http://schemas.openxmlformats.org/officeDocument/2006/relationships/vmlDrawing" Target="../drawings/vmlDrawing1.vml"/><Relationship Id="rId5" Type="http://schemas.openxmlformats.org/officeDocument/2006/relationships/image" Target="../media/image25.emf"/><Relationship Id="rId4" Type="http://schemas.openxmlformats.org/officeDocument/2006/relationships/oleObject" Target="../embeddings/Microsoft_Word_97_-_2003_Document1.doc"/></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43.xml"/><Relationship Id="rId4" Type="http://schemas.openxmlformats.org/officeDocument/2006/relationships/image" Target="../media/image27.jpeg"/></Relationships>
</file>

<file path=ppt/slides/_rels/slide5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43.xml"/></Relationships>
</file>

<file path=ppt/slides/_rels/slide5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image1.png"/>
          <p:cNvPicPr>
            <a:picLocks noChangeAspect="1"/>
          </p:cNvPicPr>
          <p:nvPr/>
        </p:nvPicPr>
        <p:blipFill>
          <a:blip r:embed="rId3"/>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4" name="Rectangle 2"/>
          <p:cNvSpPr>
            <a:spLocks noGrp="1" noChangeArrowheads="1"/>
          </p:cNvSpPr>
          <p:nvPr>
            <p:ph type="title"/>
          </p:nvPr>
        </p:nvSpPr>
        <p:spPr>
          <a:xfrm>
            <a:off x="227707" y="1562695"/>
            <a:ext cx="8687470" cy="1041425"/>
          </a:xfrm>
          <a:extLst>
            <a:ext uri="{91240B29-F687-4F45-9708-019B960494DF}">
              <a14:hiddenLine xmlns:a14="http://schemas.microsoft.com/office/drawing/2010/main" w="12700">
                <a:solidFill>
                  <a:srgbClr val="000000"/>
                </a:solidFill>
                <a:round/>
                <a:headEnd/>
                <a:tailEnd/>
              </a14:hiddenLine>
            </a:ext>
          </a:extLst>
        </p:spPr>
        <p:txBody>
          <a:bodyPr lIns="26768" tIns="26768" rIns="26768" bIns="26768" anchor="t"/>
          <a:lstStyle/>
          <a:p>
            <a:pPr defTabSz="456183">
              <a:defRPr/>
            </a:pPr>
            <a:r>
              <a:rPr lang="en-US" sz="5500" dirty="0">
                <a:solidFill>
                  <a:srgbClr val="D46300"/>
                </a:solidFill>
                <a:latin typeface="Arial" charset="0"/>
                <a:cs typeface="Arial" charset="0"/>
                <a:sym typeface="Arial" charset="0"/>
              </a:rPr>
              <a:t>Aligning Forces for Quality</a:t>
            </a:r>
            <a:endParaRPr lang="en-US" dirty="0" smtClean="0">
              <a:ea typeface="+mj-ea"/>
            </a:endParaRPr>
          </a:p>
        </p:txBody>
      </p:sp>
      <p:sp>
        <p:nvSpPr>
          <p:cNvPr id="3075" name="Rectangle 3"/>
          <p:cNvSpPr>
            <a:spLocks noGrp="1" noChangeArrowheads="1"/>
          </p:cNvSpPr>
          <p:nvPr>
            <p:ph type="body" idx="1"/>
          </p:nvPr>
        </p:nvSpPr>
        <p:spPr>
          <a:xfrm>
            <a:off x="71437" y="2605236"/>
            <a:ext cx="9072563" cy="1968996"/>
          </a:xfrm>
          <a:extLst>
            <a:ext uri="{91240B29-F687-4F45-9708-019B960494DF}">
              <a14:hiddenLine xmlns:a14="http://schemas.microsoft.com/office/drawing/2010/main" w="12700">
                <a:solidFill>
                  <a:srgbClr val="000000"/>
                </a:solidFill>
                <a:round/>
                <a:headEnd/>
                <a:tailEnd/>
              </a14:hiddenLine>
            </a:ext>
          </a:extLst>
        </p:spPr>
        <p:txBody>
          <a:bodyPr lIns="26768" tIns="26768" rIns="26768" bIns="26768" anchor="t"/>
          <a:lstStyle/>
          <a:p>
            <a:pPr marL="0" indent="0" algn="ctr" defTabSz="442805">
              <a:lnSpc>
                <a:spcPts val="2883"/>
              </a:lnSpc>
              <a:spcBef>
                <a:spcPts val="773"/>
              </a:spcBef>
              <a:buClr>
                <a:srgbClr val="FFFFFF"/>
              </a:buClr>
              <a:buNone/>
              <a:defRPr/>
            </a:pPr>
            <a:r>
              <a:rPr lang="en-US" sz="3000" dirty="0" smtClean="0">
                <a:solidFill>
                  <a:srgbClr val="FFFFFF"/>
                </a:solidFill>
                <a:latin typeface="Arial" charset="0"/>
                <a:cs typeface="Arial" charset="0"/>
                <a:sym typeface="Arial" charset="0"/>
              </a:rPr>
              <a:t>Leveraging Patient and Family Advisors to Interpret and Act On Patient Experience Survey Results</a:t>
            </a:r>
          </a:p>
          <a:p>
            <a:pPr marL="547648" indent="-547648" algn="ctr" defTabSz="442805">
              <a:lnSpc>
                <a:spcPts val="2883"/>
              </a:lnSpc>
              <a:spcBef>
                <a:spcPts val="773"/>
              </a:spcBef>
              <a:buClr>
                <a:srgbClr val="FFFFFF"/>
              </a:buClr>
              <a:defRPr/>
            </a:pPr>
            <a:endParaRPr lang="en-US" sz="3000" dirty="0" smtClean="0">
              <a:solidFill>
                <a:srgbClr val="FFFFFF"/>
              </a:solidFill>
              <a:latin typeface="Arial" charset="0"/>
              <a:cs typeface="Arial" charset="0"/>
              <a:sym typeface="Arial" charset="0"/>
            </a:endParaRPr>
          </a:p>
          <a:p>
            <a:pPr marL="0" indent="0" algn="ctr" defTabSz="442805">
              <a:lnSpc>
                <a:spcPts val="2883"/>
              </a:lnSpc>
              <a:spcBef>
                <a:spcPts val="773"/>
              </a:spcBef>
              <a:buClr>
                <a:srgbClr val="FFFFFF"/>
              </a:buClr>
              <a:buNone/>
              <a:defRPr/>
            </a:pPr>
            <a:r>
              <a:rPr lang="en-US" sz="3000" dirty="0" smtClean="0">
                <a:solidFill>
                  <a:srgbClr val="FFFFFF"/>
                </a:solidFill>
                <a:latin typeface="Arial" charset="0"/>
                <a:cs typeface="Arial" charset="0"/>
                <a:sym typeface="Arial" charset="0"/>
              </a:rPr>
              <a:t>April 24, </a:t>
            </a:r>
            <a:r>
              <a:rPr lang="en-US" sz="3000" dirty="0">
                <a:solidFill>
                  <a:srgbClr val="FFFFFF"/>
                </a:solidFill>
                <a:latin typeface="Arial" charset="0"/>
                <a:cs typeface="Arial" charset="0"/>
                <a:sym typeface="Arial" charset="0"/>
              </a:rPr>
              <a:t>2014</a:t>
            </a:r>
          </a:p>
        </p:txBody>
      </p:sp>
      <p:sp>
        <p:nvSpPr>
          <p:cNvPr id="2" name="Slide Number Placeholder 1"/>
          <p:cNvSpPr>
            <a:spLocks noGrp="1"/>
          </p:cNvSpPr>
          <p:nvPr>
            <p:ph type="sldNum" sz="quarter" idx="12"/>
          </p:nvPr>
        </p:nvSpPr>
        <p:spPr/>
        <p:txBody>
          <a:bodyPr/>
          <a:lstStyle/>
          <a:p>
            <a:fld id="{246931AB-64CC-41FA-AE19-E8758C0B0C69}" type="slidenum">
              <a:rPr lang="en-US" smtClean="0"/>
              <a:t>1</a:t>
            </a:fld>
            <a:endParaRPr lang="en-US"/>
          </a:p>
        </p:txBody>
      </p:sp>
    </p:spTree>
    <p:extLst>
      <p:ext uri="{BB962C8B-B14F-4D97-AF65-F5344CB8AC3E}">
        <p14:creationId xmlns:p14="http://schemas.microsoft.com/office/powerpoint/2010/main" val="19533800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28600"/>
            <a:ext cx="7721600" cy="876300"/>
          </a:xfrm>
        </p:spPr>
        <p:txBody>
          <a:bodyPr/>
          <a:lstStyle/>
          <a:p>
            <a:r>
              <a:rPr lang="en-US">
                <a:ea typeface="ＭＳ Ｐゴシック" pitchFamily="1" charset="-128"/>
                <a:cs typeface="ＭＳ Ｐゴシック" pitchFamily="1" charset="-128"/>
              </a:rPr>
              <a:t>CAHPS Program</a:t>
            </a:r>
          </a:p>
        </p:txBody>
      </p:sp>
      <p:sp>
        <p:nvSpPr>
          <p:cNvPr id="26627" name="Rectangle 3"/>
          <p:cNvSpPr>
            <a:spLocks noGrp="1" noChangeArrowheads="1"/>
          </p:cNvSpPr>
          <p:nvPr>
            <p:ph type="body" idx="1"/>
          </p:nvPr>
        </p:nvSpPr>
        <p:spPr>
          <a:xfrm>
            <a:off x="381000" y="1143000"/>
            <a:ext cx="8382000" cy="5105400"/>
          </a:xfrm>
        </p:spPr>
        <p:txBody>
          <a:bodyPr/>
          <a:lstStyle/>
          <a:p>
            <a:r>
              <a:rPr lang="en-US">
                <a:latin typeface="Book Antiqua" pitchFamily="1" charset="0"/>
                <a:ea typeface="ＭＳ Ｐゴシック" pitchFamily="1" charset="-128"/>
              </a:rPr>
              <a:t>CAHPS = Consumer Assessment of Healthcare Providers and Systems</a:t>
            </a:r>
          </a:p>
          <a:p>
            <a:pPr>
              <a:buFontTx/>
              <a:buNone/>
            </a:pPr>
            <a:endParaRPr lang="en-US" sz="1200">
              <a:latin typeface="Book Antiqua" pitchFamily="1" charset="0"/>
              <a:ea typeface="ＭＳ Ｐゴシック" pitchFamily="1" charset="-128"/>
            </a:endParaRPr>
          </a:p>
          <a:p>
            <a:r>
              <a:rPr lang="en-US">
                <a:latin typeface="Book Antiqua" pitchFamily="1" charset="0"/>
                <a:ea typeface="ＭＳ Ｐゴシック" pitchFamily="1" charset="-128"/>
              </a:rPr>
              <a:t>Most widely used survey tools for assessing the patient’s experience with care</a:t>
            </a:r>
          </a:p>
          <a:p>
            <a:pPr>
              <a:buFontTx/>
              <a:buNone/>
            </a:pPr>
            <a:endParaRPr lang="en-US" sz="1200">
              <a:latin typeface="Book Antiqua" pitchFamily="1" charset="0"/>
              <a:ea typeface="ＭＳ Ｐゴシック" pitchFamily="1" charset="-128"/>
            </a:endParaRPr>
          </a:p>
          <a:p>
            <a:r>
              <a:rPr lang="en-US">
                <a:latin typeface="Book Antiqua" pitchFamily="1" charset="0"/>
                <a:ea typeface="ＭＳ Ｐゴシック" pitchFamily="1" charset="-128"/>
              </a:rPr>
              <a:t>Endorsed by National Quality Forum </a:t>
            </a:r>
          </a:p>
          <a:p>
            <a:pPr>
              <a:buFontTx/>
              <a:buNone/>
            </a:pPr>
            <a:endParaRPr lang="en-US" sz="1200">
              <a:latin typeface="Book Antiqua" pitchFamily="1" charset="0"/>
              <a:ea typeface="ＭＳ Ｐゴシック" pitchFamily="1" charset="-128"/>
            </a:endParaRPr>
          </a:p>
          <a:p>
            <a:r>
              <a:rPr lang="en-US">
                <a:latin typeface="Book Antiqua" pitchFamily="1" charset="0"/>
                <a:ea typeface="ＭＳ Ｐゴシック" pitchFamily="1" charset="-128"/>
              </a:rPr>
              <a:t>Initiated and funded by AHRQ since 1995</a:t>
            </a:r>
          </a:p>
          <a:p>
            <a:pPr>
              <a:buFontTx/>
              <a:buNone/>
            </a:pPr>
            <a:endParaRPr lang="en-US" sz="1200">
              <a:latin typeface="Book Antiqua" pitchFamily="1" charset="0"/>
              <a:ea typeface="ＭＳ Ｐゴシック" pitchFamily="1" charset="-128"/>
            </a:endParaRPr>
          </a:p>
          <a:p>
            <a:r>
              <a:rPr lang="en-US">
                <a:latin typeface="Book Antiqua" pitchFamily="1" charset="0"/>
                <a:ea typeface="ＭＳ Ｐゴシック" pitchFamily="1" charset="-128"/>
              </a:rPr>
              <a:t>Consortium members include:  AHRQ, CMS, RAND, Yale/Harvard, and Westat</a:t>
            </a:r>
          </a:p>
        </p:txBody>
      </p:sp>
      <p:sp>
        <p:nvSpPr>
          <p:cNvPr id="26628" name="Slide Number Placeholder 3"/>
          <p:cNvSpPr>
            <a:spLocks noGrp="1"/>
          </p:cNvSpPr>
          <p:nvPr>
            <p:ph type="sldNum" sz="quarter" idx="12"/>
          </p:nvPr>
        </p:nvSpPr>
        <p:spPr>
          <a:xfrm>
            <a:off x="6553200" y="6248400"/>
            <a:ext cx="2133600" cy="457200"/>
          </a:xfrm>
          <a:noFill/>
        </p:spPr>
        <p:txBody>
          <a:bodyPr/>
          <a:lstStyle/>
          <a:p>
            <a:fld id="{6CCF31A9-8338-604C-A81D-5DC5CF5E23A3}" type="slidenum">
              <a:rPr lang="en-US">
                <a:solidFill>
                  <a:prstClr val="black"/>
                </a:solidFill>
                <a:ea typeface="ＭＳ Ｐゴシック" pitchFamily="1" charset="-128"/>
                <a:cs typeface="ＭＳ Ｐゴシック" pitchFamily="1" charset="-128"/>
              </a:rPr>
              <a:pPr/>
              <a:t>10</a:t>
            </a:fld>
            <a:endParaRPr lang="en-US" dirty="0">
              <a:solidFill>
                <a:prstClr val="black"/>
              </a:solidFill>
              <a:ea typeface="ＭＳ Ｐゴシック" pitchFamily="1" charset="-128"/>
              <a:cs typeface="ＭＳ Ｐゴシック" pitchFamily="1" charset="-128"/>
            </a:endParaRPr>
          </a:p>
        </p:txBody>
      </p:sp>
    </p:spTree>
    <p:extLst>
      <p:ext uri="{BB962C8B-B14F-4D97-AF65-F5344CB8AC3E}">
        <p14:creationId xmlns:p14="http://schemas.microsoft.com/office/powerpoint/2010/main" val="9845701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ea typeface="ＭＳ Ｐゴシック" pitchFamily="1" charset="-128"/>
                <a:cs typeface="ＭＳ Ｐゴシック" pitchFamily="1" charset="-128"/>
              </a:rPr>
              <a:t>CAHPS Family of Surveys</a:t>
            </a:r>
          </a:p>
        </p:txBody>
      </p:sp>
      <p:sp>
        <p:nvSpPr>
          <p:cNvPr id="28675" name="Content Placeholder 2"/>
          <p:cNvSpPr>
            <a:spLocks noGrp="1"/>
          </p:cNvSpPr>
          <p:nvPr>
            <p:ph idx="1"/>
          </p:nvPr>
        </p:nvSpPr>
        <p:spPr>
          <a:xfrm>
            <a:off x="381000" y="914400"/>
            <a:ext cx="8229600" cy="4683125"/>
          </a:xfrm>
        </p:spPr>
        <p:txBody>
          <a:bodyPr/>
          <a:lstStyle/>
          <a:p>
            <a:r>
              <a:rPr lang="en-US" dirty="0">
                <a:latin typeface="Book Antiqua" pitchFamily="1" charset="0"/>
                <a:ea typeface="ＭＳ Ｐゴシック" pitchFamily="1" charset="-128"/>
              </a:rPr>
              <a:t>Ambulatory Care Surveys</a:t>
            </a:r>
          </a:p>
          <a:p>
            <a:pPr lvl="1"/>
            <a:r>
              <a:rPr lang="en-US" b="1" i="1" dirty="0">
                <a:latin typeface="Book Antiqua" pitchFamily="1" charset="0"/>
                <a:ea typeface="ＭＳ Ｐゴシック" pitchFamily="1" charset="-128"/>
              </a:rPr>
              <a:t>CAHPS Clinician &amp; Group Survey (CG-CAHPS)</a:t>
            </a:r>
          </a:p>
          <a:p>
            <a:pPr lvl="1"/>
            <a:r>
              <a:rPr lang="en-US" sz="2400" dirty="0">
                <a:latin typeface="Book Antiqua" pitchFamily="1" charset="0"/>
                <a:ea typeface="ＭＳ Ｐゴシック" pitchFamily="1" charset="-128"/>
              </a:rPr>
              <a:t>CAHPS Health Plan Survey</a:t>
            </a:r>
          </a:p>
          <a:p>
            <a:pPr lvl="1"/>
            <a:r>
              <a:rPr lang="en-US" sz="2400" dirty="0">
                <a:latin typeface="Book Antiqua" pitchFamily="1" charset="0"/>
                <a:ea typeface="ＭＳ Ｐゴシック" pitchFamily="1" charset="-128"/>
              </a:rPr>
              <a:t>CAHPS Surgical Care Survey</a:t>
            </a:r>
          </a:p>
          <a:p>
            <a:pPr lvl="1"/>
            <a:r>
              <a:rPr lang="en-US" sz="2400" dirty="0">
                <a:latin typeface="Book Antiqua" pitchFamily="1" charset="0"/>
                <a:ea typeface="ＭＳ Ｐゴシック" pitchFamily="1" charset="-128"/>
              </a:rPr>
              <a:t>CAHPS Home Health Care </a:t>
            </a:r>
            <a:r>
              <a:rPr lang="en-US" sz="2400" dirty="0" smtClean="0">
                <a:latin typeface="Book Antiqua" pitchFamily="1" charset="0"/>
                <a:ea typeface="ＭＳ Ｐゴシック" pitchFamily="1" charset="-128"/>
              </a:rPr>
              <a:t>Survey</a:t>
            </a:r>
          </a:p>
          <a:p>
            <a:pPr lvl="1"/>
            <a:r>
              <a:rPr lang="en-US" sz="2400" dirty="0" smtClean="0">
                <a:latin typeface="Book Antiqua" pitchFamily="1" charset="0"/>
                <a:ea typeface="ＭＳ Ｐゴシック" pitchFamily="1" charset="-128"/>
              </a:rPr>
              <a:t>CAHPS Dental Plan Survey</a:t>
            </a:r>
          </a:p>
          <a:p>
            <a:pPr lvl="1"/>
            <a:r>
              <a:rPr lang="en-US" sz="2400" dirty="0" smtClean="0">
                <a:latin typeface="Book Antiqua" pitchFamily="1" charset="0"/>
                <a:ea typeface="ＭＳ Ｐゴシック" pitchFamily="1" charset="-128"/>
              </a:rPr>
              <a:t>ECHO (behavioral health)</a:t>
            </a:r>
            <a:endParaRPr lang="en-US" sz="2400" dirty="0">
              <a:latin typeface="Book Antiqua" pitchFamily="1" charset="0"/>
              <a:ea typeface="ＭＳ Ｐゴシック" pitchFamily="1" charset="-128"/>
            </a:endParaRPr>
          </a:p>
          <a:p>
            <a:r>
              <a:rPr lang="en-US" dirty="0">
                <a:latin typeface="Book Antiqua" pitchFamily="1" charset="0"/>
                <a:ea typeface="ＭＳ Ｐゴシック" pitchFamily="1" charset="-128"/>
              </a:rPr>
              <a:t>Facility Surveys</a:t>
            </a:r>
          </a:p>
          <a:p>
            <a:pPr lvl="1"/>
            <a:r>
              <a:rPr lang="en-US" sz="2400" dirty="0">
                <a:latin typeface="Book Antiqua" pitchFamily="1" charset="0"/>
                <a:ea typeface="ＭＳ Ｐゴシック" pitchFamily="1" charset="-128"/>
              </a:rPr>
              <a:t>CAHPS Hospital Survey (</a:t>
            </a:r>
            <a:r>
              <a:rPr lang="en-US" sz="2400" dirty="0" smtClean="0">
                <a:latin typeface="Book Antiqua" pitchFamily="1" charset="0"/>
                <a:ea typeface="ＭＳ Ｐゴシック" pitchFamily="1" charset="-128"/>
              </a:rPr>
              <a:t>HCAHPS</a:t>
            </a:r>
            <a:r>
              <a:rPr lang="en-US" sz="2400" dirty="0">
                <a:latin typeface="Book Antiqua" pitchFamily="1" charset="0"/>
                <a:ea typeface="ＭＳ Ｐゴシック" pitchFamily="1" charset="-128"/>
              </a:rPr>
              <a:t>)</a:t>
            </a:r>
          </a:p>
          <a:p>
            <a:pPr lvl="1"/>
            <a:r>
              <a:rPr lang="en-US" sz="2400" dirty="0">
                <a:latin typeface="Book Antiqua" pitchFamily="1" charset="0"/>
                <a:ea typeface="ＭＳ Ｐゴシック" pitchFamily="1" charset="-128"/>
              </a:rPr>
              <a:t>CAHPS In-Center Hemodialysis Survey</a:t>
            </a:r>
          </a:p>
          <a:p>
            <a:pPr lvl="1"/>
            <a:r>
              <a:rPr lang="en-US" sz="2400" dirty="0">
                <a:latin typeface="Book Antiqua" pitchFamily="1" charset="0"/>
                <a:ea typeface="ＭＳ Ｐゴシック" pitchFamily="1" charset="-128"/>
              </a:rPr>
              <a:t>CAHPS Nursing Home Survey</a:t>
            </a:r>
          </a:p>
        </p:txBody>
      </p:sp>
      <p:sp>
        <p:nvSpPr>
          <p:cNvPr id="28676" name="Slide Number Placeholder 3"/>
          <p:cNvSpPr>
            <a:spLocks noGrp="1"/>
          </p:cNvSpPr>
          <p:nvPr>
            <p:ph type="sldNum" sz="quarter" idx="12"/>
          </p:nvPr>
        </p:nvSpPr>
        <p:spPr>
          <a:noFill/>
        </p:spPr>
        <p:txBody>
          <a:bodyPr/>
          <a:lstStyle/>
          <a:p>
            <a:fld id="{6294AEAE-F960-C34D-AD00-635616D6BDEC}" type="slidenum">
              <a:rPr lang="en-US">
                <a:solidFill>
                  <a:prstClr val="black"/>
                </a:solidFill>
                <a:ea typeface="ＭＳ Ｐゴシック" pitchFamily="1" charset="-128"/>
                <a:cs typeface="ＭＳ Ｐゴシック" pitchFamily="1" charset="-128"/>
              </a:rPr>
              <a:pPr/>
              <a:t>11</a:t>
            </a:fld>
            <a:endParaRPr lang="en-US" dirty="0">
              <a:solidFill>
                <a:prstClr val="black"/>
              </a:solidFill>
              <a:ea typeface="ＭＳ Ｐゴシック" pitchFamily="1" charset="-128"/>
              <a:cs typeface="ＭＳ Ｐゴシック" pitchFamily="1" charset="-128"/>
            </a:endParaRPr>
          </a:p>
        </p:txBody>
      </p:sp>
    </p:spTree>
    <p:extLst>
      <p:ext uri="{BB962C8B-B14F-4D97-AF65-F5344CB8AC3E}">
        <p14:creationId xmlns:p14="http://schemas.microsoft.com/office/powerpoint/2010/main" val="35637280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ea typeface="ＭＳ Ｐゴシック" pitchFamily="1" charset="-128"/>
                <a:cs typeface="ＭＳ Ｐゴシック" pitchFamily="1" charset="-128"/>
              </a:rPr>
              <a:t>Core CAHPS Design Principles</a:t>
            </a:r>
          </a:p>
        </p:txBody>
      </p:sp>
      <p:sp>
        <p:nvSpPr>
          <p:cNvPr id="30723" name="Rectangle 3"/>
          <p:cNvSpPr>
            <a:spLocks noGrp="1" noChangeArrowheads="1"/>
          </p:cNvSpPr>
          <p:nvPr>
            <p:ph type="body" idx="1"/>
          </p:nvPr>
        </p:nvSpPr>
        <p:spPr>
          <a:xfrm>
            <a:off x="304800" y="1219200"/>
            <a:ext cx="8382000" cy="4289425"/>
          </a:xfrm>
        </p:spPr>
        <p:txBody>
          <a:bodyPr/>
          <a:lstStyle/>
          <a:p>
            <a:pPr>
              <a:lnSpc>
                <a:spcPct val="90000"/>
              </a:lnSpc>
            </a:pPr>
            <a:r>
              <a:rPr lang="en-US">
                <a:latin typeface="Book Antiqua" pitchFamily="1" charset="0"/>
                <a:ea typeface="ＭＳ Ｐゴシック" pitchFamily="1" charset="-128"/>
              </a:rPr>
              <a:t>Focus on topics for which </a:t>
            </a:r>
            <a:r>
              <a:rPr lang="en-US">
                <a:solidFill>
                  <a:schemeClr val="accent2"/>
                </a:solidFill>
                <a:latin typeface="Book Antiqua" pitchFamily="1" charset="0"/>
                <a:ea typeface="ＭＳ Ｐゴシック" pitchFamily="1" charset="-128"/>
              </a:rPr>
              <a:t>consumers are the best or only source </a:t>
            </a:r>
            <a:r>
              <a:rPr lang="en-US">
                <a:latin typeface="Book Antiqua" pitchFamily="1" charset="0"/>
                <a:ea typeface="ＭＳ Ｐゴシック" pitchFamily="1" charset="-128"/>
              </a:rPr>
              <a:t>of information</a:t>
            </a:r>
          </a:p>
          <a:p>
            <a:pPr>
              <a:lnSpc>
                <a:spcPct val="90000"/>
              </a:lnSpc>
            </a:pPr>
            <a:endParaRPr lang="en-US" sz="1200">
              <a:latin typeface="Book Antiqua" pitchFamily="1" charset="0"/>
              <a:ea typeface="ＭＳ Ｐゴシック" pitchFamily="1" charset="-128"/>
            </a:endParaRPr>
          </a:p>
          <a:p>
            <a:pPr>
              <a:lnSpc>
                <a:spcPct val="90000"/>
              </a:lnSpc>
            </a:pPr>
            <a:r>
              <a:rPr lang="en-US">
                <a:latin typeface="Book Antiqua" pitchFamily="1" charset="0"/>
                <a:ea typeface="ＭＳ Ｐゴシック" pitchFamily="1" charset="-128"/>
              </a:rPr>
              <a:t>Include </a:t>
            </a:r>
            <a:r>
              <a:rPr lang="en-US">
                <a:solidFill>
                  <a:schemeClr val="accent2"/>
                </a:solidFill>
                <a:latin typeface="Book Antiqua" pitchFamily="1" charset="0"/>
                <a:ea typeface="ＭＳ Ｐゴシック" pitchFamily="1" charset="-128"/>
              </a:rPr>
              <a:t>patient reports and ratings</a:t>
            </a:r>
            <a:r>
              <a:rPr lang="en-US">
                <a:latin typeface="Book Antiqua" pitchFamily="1" charset="0"/>
                <a:ea typeface="ＭＳ Ｐゴシック" pitchFamily="1" charset="-128"/>
              </a:rPr>
              <a:t> of experiences – not “satisfaction”</a:t>
            </a:r>
          </a:p>
          <a:p>
            <a:pPr>
              <a:lnSpc>
                <a:spcPct val="90000"/>
              </a:lnSpc>
            </a:pPr>
            <a:endParaRPr lang="en-US" sz="1200">
              <a:latin typeface="Book Antiqua" pitchFamily="1" charset="0"/>
              <a:ea typeface="ＭＳ Ｐゴシック" pitchFamily="1" charset="-128"/>
            </a:endParaRPr>
          </a:p>
          <a:p>
            <a:pPr>
              <a:lnSpc>
                <a:spcPct val="90000"/>
              </a:lnSpc>
            </a:pPr>
            <a:r>
              <a:rPr lang="en-US">
                <a:latin typeface="Book Antiqua" pitchFamily="1" charset="0"/>
                <a:ea typeface="ＭＳ Ｐゴシック" pitchFamily="1" charset="-128"/>
              </a:rPr>
              <a:t>Base question items and survey protocols on </a:t>
            </a:r>
            <a:r>
              <a:rPr lang="en-US">
                <a:solidFill>
                  <a:schemeClr val="accent2"/>
                </a:solidFill>
                <a:latin typeface="Book Antiqua" pitchFamily="1" charset="0"/>
                <a:ea typeface="ＭＳ Ｐゴシック" pitchFamily="1" charset="-128"/>
              </a:rPr>
              <a:t>rigorous scientific development and testing</a:t>
            </a:r>
            <a:r>
              <a:rPr lang="en-US">
                <a:latin typeface="Book Antiqua" pitchFamily="1" charset="0"/>
                <a:ea typeface="ＭＳ Ｐゴシック" pitchFamily="1" charset="-128"/>
              </a:rPr>
              <a:t>, as well as extensive stakeholder input</a:t>
            </a:r>
          </a:p>
          <a:p>
            <a:pPr>
              <a:lnSpc>
                <a:spcPct val="90000"/>
              </a:lnSpc>
            </a:pPr>
            <a:endParaRPr lang="en-US" sz="1200">
              <a:latin typeface="Book Antiqua" pitchFamily="1" charset="0"/>
              <a:ea typeface="ＭＳ Ｐゴシック" pitchFamily="1" charset="-128"/>
            </a:endParaRPr>
          </a:p>
          <a:p>
            <a:pPr>
              <a:lnSpc>
                <a:spcPct val="90000"/>
              </a:lnSpc>
            </a:pPr>
            <a:r>
              <a:rPr lang="en-US">
                <a:latin typeface="Book Antiqua" pitchFamily="1" charset="0"/>
                <a:ea typeface="ＭＳ Ｐゴシック" pitchFamily="1" charset="-128"/>
              </a:rPr>
              <a:t>All surveys and services are in the </a:t>
            </a:r>
            <a:r>
              <a:rPr lang="en-US">
                <a:solidFill>
                  <a:schemeClr val="accent2"/>
                </a:solidFill>
                <a:latin typeface="Book Antiqua" pitchFamily="1" charset="0"/>
                <a:ea typeface="ＭＳ Ｐゴシック" pitchFamily="1" charset="-128"/>
              </a:rPr>
              <a:t>public domain</a:t>
            </a:r>
          </a:p>
        </p:txBody>
      </p:sp>
      <p:sp>
        <p:nvSpPr>
          <p:cNvPr id="30724" name="Slide Number Placeholder 3"/>
          <p:cNvSpPr>
            <a:spLocks noGrp="1"/>
          </p:cNvSpPr>
          <p:nvPr>
            <p:ph type="sldNum" sz="quarter" idx="12"/>
          </p:nvPr>
        </p:nvSpPr>
        <p:spPr>
          <a:xfrm>
            <a:off x="457200" y="6243638"/>
            <a:ext cx="8305800" cy="457200"/>
          </a:xfrm>
          <a:noFill/>
        </p:spPr>
        <p:txBody>
          <a:bodyPr/>
          <a:lstStyle/>
          <a:p>
            <a:fld id="{6D6F257B-A978-0C47-8812-FB50DB137D51}" type="slidenum">
              <a:rPr lang="en-US">
                <a:solidFill>
                  <a:prstClr val="black"/>
                </a:solidFill>
                <a:ea typeface="ＭＳ Ｐゴシック" pitchFamily="1" charset="-128"/>
                <a:cs typeface="ＭＳ Ｐゴシック" pitchFamily="1" charset="-128"/>
              </a:rPr>
              <a:pPr/>
              <a:t>12</a:t>
            </a:fld>
            <a:endParaRPr lang="en-US">
              <a:solidFill>
                <a:prstClr val="black"/>
              </a:solidFill>
              <a:ea typeface="ＭＳ Ｐゴシック" pitchFamily="1" charset="-128"/>
              <a:cs typeface="ＭＳ Ｐゴシック" pitchFamily="1" charset="-128"/>
            </a:endParaRPr>
          </a:p>
        </p:txBody>
      </p:sp>
    </p:spTree>
    <p:extLst>
      <p:ext uri="{BB962C8B-B14F-4D97-AF65-F5344CB8AC3E}">
        <p14:creationId xmlns:p14="http://schemas.microsoft.com/office/powerpoint/2010/main" val="3292136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1"/>
          </p:nvPr>
        </p:nvSpPr>
        <p:spPr>
          <a:xfrm>
            <a:off x="381000" y="1219200"/>
            <a:ext cx="8077200" cy="5148263"/>
          </a:xfrm>
        </p:spPr>
        <p:txBody>
          <a:bodyPr/>
          <a:lstStyle/>
          <a:p>
            <a:pPr eaLnBrk="1" hangingPunct="1">
              <a:spcBef>
                <a:spcPts val="1200"/>
              </a:spcBef>
            </a:pPr>
            <a:r>
              <a:rPr lang="en-US">
                <a:latin typeface="Book Antiqua" pitchFamily="1" charset="0"/>
                <a:ea typeface="ＭＳ Ｐゴシック" pitchFamily="1" charset="-128"/>
              </a:rPr>
              <a:t>Multiple versions to meet user needs</a:t>
            </a:r>
          </a:p>
          <a:p>
            <a:pPr lvl="1" eaLnBrk="1" hangingPunct="1">
              <a:spcBef>
                <a:spcPts val="1200"/>
              </a:spcBef>
            </a:pPr>
            <a:r>
              <a:rPr lang="en-US">
                <a:latin typeface="Book Antiqua" pitchFamily="1" charset="0"/>
                <a:ea typeface="ＭＳ Ｐゴシック" pitchFamily="1" charset="-128"/>
              </a:rPr>
              <a:t>Visit version</a:t>
            </a:r>
          </a:p>
          <a:p>
            <a:pPr lvl="1" eaLnBrk="1" hangingPunct="1">
              <a:spcBef>
                <a:spcPts val="1200"/>
              </a:spcBef>
            </a:pPr>
            <a:r>
              <a:rPr lang="en-US">
                <a:latin typeface="Book Antiqua" pitchFamily="1" charset="0"/>
                <a:ea typeface="ＭＳ Ｐゴシック" pitchFamily="1" charset="-128"/>
              </a:rPr>
              <a:t>12-month version</a:t>
            </a:r>
          </a:p>
          <a:p>
            <a:pPr lvl="1" eaLnBrk="1" hangingPunct="1">
              <a:spcBef>
                <a:spcPts val="1200"/>
              </a:spcBef>
            </a:pPr>
            <a:r>
              <a:rPr lang="en-US">
                <a:latin typeface="Book Antiqua" pitchFamily="1" charset="0"/>
                <a:ea typeface="ＭＳ Ｐゴシック" pitchFamily="1" charset="-128"/>
              </a:rPr>
              <a:t>Patient-centered medical home (PCMH) version</a:t>
            </a:r>
          </a:p>
          <a:p>
            <a:pPr lvl="1" eaLnBrk="1" hangingPunct="1">
              <a:spcBef>
                <a:spcPts val="1200"/>
              </a:spcBef>
            </a:pPr>
            <a:r>
              <a:rPr lang="en-US">
                <a:latin typeface="Book Antiqua" pitchFamily="1" charset="0"/>
                <a:ea typeface="ＭＳ Ｐゴシック" pitchFamily="1" charset="-128"/>
              </a:rPr>
              <a:t>Adult and child versions</a:t>
            </a:r>
          </a:p>
          <a:p>
            <a:pPr eaLnBrk="1" hangingPunct="1">
              <a:spcBef>
                <a:spcPts val="1200"/>
              </a:spcBef>
            </a:pPr>
            <a:r>
              <a:rPr lang="en-US">
                <a:latin typeface="Book Antiqua" pitchFamily="1" charset="0"/>
                <a:ea typeface="ＭＳ Ｐゴシック" pitchFamily="1" charset="-128"/>
              </a:rPr>
              <a:t>Core questions are the same across versions</a:t>
            </a:r>
          </a:p>
          <a:p>
            <a:pPr eaLnBrk="1" hangingPunct="1">
              <a:spcBef>
                <a:spcPts val="1200"/>
              </a:spcBef>
            </a:pPr>
            <a:r>
              <a:rPr lang="en-US">
                <a:latin typeface="Book Antiqua" pitchFamily="1" charset="0"/>
                <a:ea typeface="ＭＳ Ｐゴシック" pitchFamily="1" charset="-128"/>
              </a:rPr>
              <a:t>Supplemental questions can be added for specific topics</a:t>
            </a:r>
          </a:p>
          <a:p>
            <a:pPr eaLnBrk="1" hangingPunct="1">
              <a:spcBef>
                <a:spcPts val="1200"/>
              </a:spcBef>
            </a:pPr>
            <a:endParaRPr lang="en-US">
              <a:latin typeface="Book Antiqua" pitchFamily="1" charset="0"/>
              <a:ea typeface="ＭＳ Ｐゴシック" pitchFamily="1" charset="-128"/>
            </a:endParaRPr>
          </a:p>
        </p:txBody>
      </p:sp>
      <p:sp>
        <p:nvSpPr>
          <p:cNvPr id="32771" name="Slide Number Placeholder 2"/>
          <p:cNvSpPr>
            <a:spLocks noGrp="1"/>
          </p:cNvSpPr>
          <p:nvPr>
            <p:ph type="sldNum" sz="quarter" idx="12"/>
          </p:nvPr>
        </p:nvSpPr>
        <p:spPr>
          <a:noFill/>
        </p:spPr>
        <p:txBody>
          <a:bodyPr/>
          <a:lstStyle/>
          <a:p>
            <a:fld id="{EFCB5B45-AC37-C34D-BFC4-63CDD79B99D8}" type="slidenum">
              <a:rPr lang="en-US">
                <a:solidFill>
                  <a:prstClr val="black"/>
                </a:solidFill>
                <a:ea typeface="ＭＳ Ｐゴシック" pitchFamily="1" charset="-128"/>
                <a:cs typeface="ＭＳ Ｐゴシック" pitchFamily="1" charset="-128"/>
              </a:rPr>
              <a:pPr/>
              <a:t>13</a:t>
            </a:fld>
            <a:endParaRPr lang="en-US">
              <a:solidFill>
                <a:prstClr val="black"/>
              </a:solidFill>
              <a:ea typeface="ＭＳ Ｐゴシック" pitchFamily="1" charset="-128"/>
              <a:cs typeface="ＭＳ Ｐゴシック" pitchFamily="1" charset="-128"/>
            </a:endParaRPr>
          </a:p>
        </p:txBody>
      </p:sp>
      <p:sp>
        <p:nvSpPr>
          <p:cNvPr id="32772" name="Title 3"/>
          <p:cNvSpPr>
            <a:spLocks noGrp="1"/>
          </p:cNvSpPr>
          <p:nvPr>
            <p:ph type="title"/>
          </p:nvPr>
        </p:nvSpPr>
        <p:spPr/>
        <p:txBody>
          <a:bodyPr/>
          <a:lstStyle/>
          <a:p>
            <a:pPr eaLnBrk="1" hangingPunct="1"/>
            <a:r>
              <a:rPr lang="en-US">
                <a:ea typeface="ＭＳ Ｐゴシック" pitchFamily="1" charset="-128"/>
                <a:cs typeface="ＭＳ Ｐゴシック" pitchFamily="1" charset="-128"/>
              </a:rPr>
              <a:t>CAHPS Clinician &amp; Group Survey</a:t>
            </a:r>
          </a:p>
        </p:txBody>
      </p:sp>
    </p:spTree>
    <p:extLst>
      <p:ext uri="{BB962C8B-B14F-4D97-AF65-F5344CB8AC3E}">
        <p14:creationId xmlns:p14="http://schemas.microsoft.com/office/powerpoint/2010/main" val="243816991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title"/>
          </p:nvPr>
        </p:nvSpPr>
        <p:spPr bwMode="auto">
          <a:xfrm>
            <a:off x="381000" y="217714"/>
            <a:ext cx="8396288" cy="12142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CG-CAHPS Core Survey Composites</a:t>
            </a:r>
            <a:endParaRPr lang="en-US" dirty="0">
              <a:latin typeface="Arial" charset="0"/>
              <a:ea typeface="ＭＳ Ｐゴシック" charset="0"/>
              <a:cs typeface="ＭＳ Ｐゴシック" charset="0"/>
            </a:endParaRPr>
          </a:p>
        </p:txBody>
      </p:sp>
      <p:sp>
        <p:nvSpPr>
          <p:cNvPr id="5123" name="Text Box 7"/>
          <p:cNvSpPr txBox="1">
            <a:spLocks noChangeArrowheads="1"/>
          </p:cNvSpPr>
          <p:nvPr/>
        </p:nvSpPr>
        <p:spPr bwMode="auto">
          <a:xfrm>
            <a:off x="152400" y="1914525"/>
            <a:ext cx="4343400" cy="3095625"/>
          </a:xfrm>
          <a:prstGeom prst="rect">
            <a:avLst/>
          </a:prstGeom>
          <a:noFill/>
          <a:ln w="9525">
            <a:noFill/>
            <a:miter lim="800000"/>
            <a:headEnd/>
            <a:tailEnd/>
          </a:ln>
        </p:spPr>
        <p:txBody>
          <a:bodyPr>
            <a:spAutoFit/>
          </a:bodyPr>
          <a:lstStyle/>
          <a:p>
            <a:pPr marL="114300" indent="-114300">
              <a:spcAft>
                <a:spcPct val="20000"/>
              </a:spcAft>
              <a:buFont typeface="Arial" pitchFamily="34" charset="0"/>
              <a:buChar char="•"/>
              <a:defRPr/>
            </a:pPr>
            <a:r>
              <a:rPr lang="en-US" sz="1600" dirty="0">
                <a:solidFill>
                  <a:srgbClr val="105FA2"/>
                </a:solidFill>
                <a:latin typeface="Arial" pitchFamily="34" charset="0"/>
                <a:ea typeface="ＭＳ Ｐゴシック" charset="-128"/>
              </a:rPr>
              <a:t>Access: Getting Appointments and Health Care When Needed</a:t>
            </a:r>
          </a:p>
          <a:p>
            <a:pPr marL="274320" lvl="1" indent="-114300">
              <a:buFontTx/>
              <a:buChar char="•"/>
              <a:defRPr/>
            </a:pPr>
            <a:r>
              <a:rPr lang="en-US" sz="1600" dirty="0">
                <a:solidFill>
                  <a:srgbClr val="3F136F"/>
                </a:solidFill>
                <a:latin typeface="Arial" pitchFamily="34" charset="0"/>
                <a:ea typeface="ＭＳ Ｐゴシック" charset="-128"/>
              </a:rPr>
              <a:t>Getting appointments for urgent care</a:t>
            </a:r>
          </a:p>
          <a:p>
            <a:pPr marL="274320" indent="-114300">
              <a:buFontTx/>
              <a:buChar char="•"/>
              <a:defRPr/>
            </a:pPr>
            <a:r>
              <a:rPr lang="en-US" sz="1600" dirty="0">
                <a:solidFill>
                  <a:srgbClr val="3F136F"/>
                </a:solidFill>
                <a:latin typeface="Arial" pitchFamily="34" charset="0"/>
                <a:ea typeface="ＭＳ Ｐゴシック" charset="-128"/>
              </a:rPr>
              <a:t>Getting appointments for routine care </a:t>
            </a:r>
          </a:p>
          <a:p>
            <a:pPr marL="274320" indent="-114300">
              <a:buFontTx/>
              <a:buChar char="•"/>
              <a:defRPr/>
            </a:pPr>
            <a:r>
              <a:rPr lang="en-US" sz="1600" dirty="0">
                <a:solidFill>
                  <a:srgbClr val="3F136F"/>
                </a:solidFill>
                <a:latin typeface="Arial" pitchFamily="34" charset="0"/>
                <a:ea typeface="ＭＳ Ｐゴシック" charset="-128"/>
              </a:rPr>
              <a:t>Getting an answer to a medical question  during regular office hours</a:t>
            </a:r>
          </a:p>
          <a:p>
            <a:pPr marL="274320" indent="-114300">
              <a:buFontTx/>
              <a:buChar char="•"/>
              <a:defRPr/>
            </a:pPr>
            <a:r>
              <a:rPr lang="en-US" sz="1600" dirty="0">
                <a:solidFill>
                  <a:srgbClr val="3F136F"/>
                </a:solidFill>
                <a:latin typeface="Arial" pitchFamily="34" charset="0"/>
                <a:ea typeface="ＭＳ Ｐゴシック" charset="-128"/>
              </a:rPr>
              <a:t>Getting an answer to a medical question after regular office hours</a:t>
            </a:r>
          </a:p>
          <a:p>
            <a:pPr marL="274320" indent="-114300">
              <a:buFontTx/>
              <a:buChar char="•"/>
              <a:defRPr/>
            </a:pPr>
            <a:r>
              <a:rPr lang="en-US" sz="1600" dirty="0">
                <a:solidFill>
                  <a:srgbClr val="3F136F"/>
                </a:solidFill>
                <a:latin typeface="Arial" pitchFamily="34" charset="0"/>
                <a:ea typeface="ＭＳ Ｐゴシック" charset="-128"/>
              </a:rPr>
              <a:t>Wait time for appointment to start</a:t>
            </a:r>
          </a:p>
          <a:p>
            <a:pPr marL="274320" indent="-114300">
              <a:defRPr/>
            </a:pPr>
            <a:endParaRPr lang="en-US" sz="1600" dirty="0">
              <a:solidFill>
                <a:srgbClr val="C0504D"/>
              </a:solidFill>
              <a:latin typeface="Arial" pitchFamily="34" charset="0"/>
              <a:ea typeface="ＭＳ Ｐゴシック" charset="-128"/>
            </a:endParaRPr>
          </a:p>
          <a:p>
            <a:pPr indent="-114300">
              <a:buFont typeface="Arial" pitchFamily="34" charset="0"/>
              <a:buChar char="•"/>
              <a:defRPr/>
            </a:pPr>
            <a:r>
              <a:rPr lang="en-US" sz="1600" dirty="0">
                <a:solidFill>
                  <a:srgbClr val="105FA2"/>
                </a:solidFill>
                <a:latin typeface="Arial" pitchFamily="34" charset="0"/>
                <a:ea typeface="ＭＳ Ｐゴシック" charset="-128"/>
              </a:rPr>
              <a:t>Global Rating of Provider</a:t>
            </a:r>
          </a:p>
          <a:p>
            <a:pPr marL="274320" indent="-114300">
              <a:buFontTx/>
              <a:buChar char="•"/>
              <a:defRPr/>
            </a:pPr>
            <a:r>
              <a:rPr lang="en-US" sz="1600" dirty="0">
                <a:solidFill>
                  <a:srgbClr val="3F136F"/>
                </a:solidFill>
                <a:latin typeface="Arial" pitchFamily="34" charset="0"/>
                <a:ea typeface="ＭＳ Ｐゴシック" charset="-128"/>
              </a:rPr>
              <a:t>0-10 rating </a:t>
            </a:r>
          </a:p>
        </p:txBody>
      </p:sp>
      <p:sp>
        <p:nvSpPr>
          <p:cNvPr id="5124" name="Text Box 8"/>
          <p:cNvSpPr txBox="1">
            <a:spLocks noChangeArrowheads="1"/>
          </p:cNvSpPr>
          <p:nvPr/>
        </p:nvSpPr>
        <p:spPr bwMode="auto">
          <a:xfrm>
            <a:off x="4313238" y="1905000"/>
            <a:ext cx="4768850" cy="3540125"/>
          </a:xfrm>
          <a:prstGeom prst="rect">
            <a:avLst/>
          </a:prstGeom>
          <a:noFill/>
          <a:ln w="9525">
            <a:noFill/>
            <a:miter lim="800000"/>
            <a:headEnd/>
            <a:tailEnd/>
          </a:ln>
        </p:spPr>
        <p:txBody>
          <a:bodyPr>
            <a:spAutoFit/>
          </a:bodyPr>
          <a:lstStyle/>
          <a:p>
            <a:pPr marL="174625" indent="-174625">
              <a:spcAft>
                <a:spcPct val="20000"/>
              </a:spcAft>
              <a:buFont typeface="Arial" pitchFamily="34" charset="0"/>
              <a:buChar char="•"/>
              <a:defRPr/>
            </a:pPr>
            <a:r>
              <a:rPr lang="en-US" sz="1600" dirty="0">
                <a:solidFill>
                  <a:srgbClr val="105FA2"/>
                </a:solidFill>
                <a:latin typeface="Arial" pitchFamily="34" charset="0"/>
                <a:ea typeface="ＭＳ Ｐゴシック" charset="-128"/>
              </a:rPr>
              <a:t>How Well Providers (Doctors) Communicate</a:t>
            </a:r>
          </a:p>
          <a:p>
            <a:pPr marL="274320" indent="-118872">
              <a:buFontTx/>
              <a:buChar char="•"/>
              <a:defRPr/>
            </a:pPr>
            <a:r>
              <a:rPr lang="en-US" sz="1600" dirty="0">
                <a:solidFill>
                  <a:srgbClr val="3F136F"/>
                </a:solidFill>
                <a:latin typeface="Arial" pitchFamily="34" charset="0"/>
                <a:ea typeface="ＭＳ Ｐゴシック" charset="-128"/>
              </a:rPr>
              <a:t>Provider explanations easy to understand</a:t>
            </a:r>
          </a:p>
          <a:p>
            <a:pPr marL="274320" indent="-118872">
              <a:buFontTx/>
              <a:buChar char="•"/>
              <a:defRPr/>
            </a:pPr>
            <a:r>
              <a:rPr lang="en-US" sz="1600" dirty="0">
                <a:solidFill>
                  <a:srgbClr val="3F136F"/>
                </a:solidFill>
                <a:latin typeface="Arial" pitchFamily="34" charset="0"/>
                <a:ea typeface="ＭＳ Ｐゴシック" charset="-128"/>
              </a:rPr>
              <a:t>Provider listens carefully</a:t>
            </a:r>
          </a:p>
          <a:p>
            <a:pPr marL="274320" indent="-118872">
              <a:buFontTx/>
              <a:buChar char="•"/>
              <a:defRPr/>
            </a:pPr>
            <a:r>
              <a:rPr lang="en-US" sz="1600" dirty="0">
                <a:solidFill>
                  <a:srgbClr val="3F136F"/>
                </a:solidFill>
                <a:latin typeface="Arial" pitchFamily="34" charset="0"/>
                <a:ea typeface="ＭＳ Ｐゴシック" charset="-128"/>
              </a:rPr>
              <a:t>Provider gives easy to understand information</a:t>
            </a:r>
          </a:p>
          <a:p>
            <a:pPr marL="274320" indent="-118872">
              <a:buFontTx/>
              <a:buChar char="•"/>
              <a:defRPr/>
            </a:pPr>
            <a:r>
              <a:rPr lang="en-US" sz="1600" dirty="0">
                <a:solidFill>
                  <a:srgbClr val="3F136F"/>
                </a:solidFill>
                <a:latin typeface="Arial" pitchFamily="34" charset="0"/>
                <a:ea typeface="ＭＳ Ｐゴシック" charset="-128"/>
              </a:rPr>
              <a:t>Provider knows important information about medical history</a:t>
            </a:r>
          </a:p>
          <a:p>
            <a:pPr marL="274320" indent="-118872">
              <a:buFontTx/>
              <a:buChar char="•"/>
              <a:defRPr/>
            </a:pPr>
            <a:r>
              <a:rPr lang="en-US" sz="1600" dirty="0">
                <a:solidFill>
                  <a:srgbClr val="3F136F"/>
                </a:solidFill>
                <a:latin typeface="Arial" pitchFamily="34" charset="0"/>
                <a:ea typeface="ＭＳ Ｐゴシック" charset="-128"/>
              </a:rPr>
              <a:t>Provider shows respect for what you have to say</a:t>
            </a:r>
          </a:p>
          <a:p>
            <a:pPr marL="274320" indent="-118872">
              <a:buFontTx/>
              <a:buChar char="•"/>
              <a:defRPr/>
            </a:pPr>
            <a:r>
              <a:rPr lang="en-US" sz="1600" dirty="0">
                <a:solidFill>
                  <a:srgbClr val="3F136F"/>
                </a:solidFill>
                <a:latin typeface="Arial" pitchFamily="34" charset="0"/>
                <a:ea typeface="ＭＳ Ｐゴシック" charset="-128"/>
              </a:rPr>
              <a:t>Provider spends enough time with you</a:t>
            </a:r>
          </a:p>
          <a:p>
            <a:pPr marL="174625" indent="-174625">
              <a:spcBef>
                <a:spcPct val="80000"/>
              </a:spcBef>
              <a:buFont typeface="Arial" pitchFamily="34" charset="0"/>
              <a:buChar char="•"/>
              <a:defRPr/>
            </a:pPr>
            <a:r>
              <a:rPr lang="en-US" sz="1600" dirty="0">
                <a:solidFill>
                  <a:srgbClr val="105FA2"/>
                </a:solidFill>
                <a:latin typeface="Arial" pitchFamily="34" charset="0"/>
                <a:ea typeface="ＭＳ Ｐゴシック" charset="-128"/>
              </a:rPr>
              <a:t>Courteous and Helpful Office Staff</a:t>
            </a:r>
          </a:p>
          <a:p>
            <a:pPr marL="365760" indent="-118872">
              <a:buFontTx/>
              <a:buChar char="•"/>
              <a:defRPr/>
            </a:pPr>
            <a:r>
              <a:rPr lang="en-US" sz="1600" dirty="0">
                <a:solidFill>
                  <a:srgbClr val="3F136F"/>
                </a:solidFill>
                <a:latin typeface="Arial" pitchFamily="34" charset="0"/>
                <a:ea typeface="ＭＳ Ｐゴシック" charset="-128"/>
              </a:rPr>
              <a:t>Clerks and receptionists were helpful</a:t>
            </a:r>
          </a:p>
          <a:p>
            <a:pPr marL="365760" indent="-118872">
              <a:buFontTx/>
              <a:buChar char="•"/>
              <a:defRPr/>
            </a:pPr>
            <a:r>
              <a:rPr lang="en-US" sz="1600" dirty="0">
                <a:solidFill>
                  <a:srgbClr val="3F136F"/>
                </a:solidFill>
                <a:latin typeface="Arial" pitchFamily="34" charset="0"/>
                <a:ea typeface="ＭＳ Ｐゴシック" charset="-128"/>
              </a:rPr>
              <a:t>Clerks and receptionists treat you with courtesy and respect</a:t>
            </a:r>
          </a:p>
        </p:txBody>
      </p:sp>
      <p:sp>
        <p:nvSpPr>
          <p:cNvPr id="12293" name="Slide Number Placeholder 4"/>
          <p:cNvSpPr txBox="1">
            <a:spLocks/>
          </p:cNvSpPr>
          <p:nvPr/>
        </p:nvSpPr>
        <p:spPr bwMode="auto">
          <a:xfrm>
            <a:off x="6553200" y="63881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CE8F9F3F-2453-DF41-A007-F24F8E123CA9}" type="slidenum">
              <a:rPr lang="en-US" sz="1200">
                <a:solidFill>
                  <a:prstClr val="white"/>
                </a:solidFill>
                <a:cs typeface="Arial" charset="0"/>
              </a:rPr>
              <a:pPr algn="r" eaLnBrk="1" hangingPunct="1"/>
              <a:t>14</a:t>
            </a:fld>
            <a:endParaRPr lang="en-US" sz="1200" dirty="0">
              <a:solidFill>
                <a:prstClr val="white"/>
              </a:solidFill>
              <a:cs typeface="Arial" charset="0"/>
            </a:endParaRPr>
          </a:p>
        </p:txBody>
      </p:sp>
      <p:sp>
        <p:nvSpPr>
          <p:cNvPr id="9" name="Slide Number Placeholder 8"/>
          <p:cNvSpPr>
            <a:spLocks noGrp="1"/>
          </p:cNvSpPr>
          <p:nvPr>
            <p:ph type="sldNum" sz="quarter" idx="10"/>
          </p:nvPr>
        </p:nvSpPr>
        <p:spPr/>
        <p:txBody>
          <a:bodyPr/>
          <a:lstStyle/>
          <a:p>
            <a:fld id="{E3E6A81B-495C-DA48-AE49-4E41B6511FA3}" type="slidenum">
              <a:rPr lang="en-US" smtClean="0">
                <a:solidFill>
                  <a:prstClr val="white"/>
                </a:solidFill>
              </a:rPr>
              <a:pPr/>
              <a:t>14</a:t>
            </a:fld>
            <a:endParaRPr lang="en-US" dirty="0">
              <a:solidFill>
                <a:prstClr val="white"/>
              </a:solidFill>
            </a:endParaRPr>
          </a:p>
        </p:txBody>
      </p:sp>
      <p:sp>
        <p:nvSpPr>
          <p:cNvPr id="7" name="Slide Number Placeholder 2"/>
          <p:cNvSpPr>
            <a:spLocks noGrp="1"/>
          </p:cNvSpPr>
          <p:nvPr>
            <p:ph type="sldNum" sz="quarter" idx="12"/>
          </p:nvPr>
        </p:nvSpPr>
        <p:spPr>
          <a:xfrm>
            <a:off x="6553200" y="6243638"/>
            <a:ext cx="2133600" cy="457200"/>
          </a:xfrm>
          <a:noFill/>
        </p:spPr>
        <p:txBody>
          <a:bodyPr/>
          <a:lstStyle/>
          <a:p>
            <a:fld id="{EFCB5B45-AC37-C34D-BFC4-63CDD79B99D8}" type="slidenum">
              <a:rPr lang="en-US">
                <a:solidFill>
                  <a:prstClr val="black"/>
                </a:solidFill>
                <a:ea typeface="ＭＳ Ｐゴシック" pitchFamily="1" charset="-128"/>
                <a:cs typeface="ＭＳ Ｐゴシック" pitchFamily="1" charset="-128"/>
              </a:rPr>
              <a:pPr/>
              <a:t>14</a:t>
            </a:fld>
            <a:endParaRPr lang="en-US">
              <a:solidFill>
                <a:prstClr val="black"/>
              </a:solidFill>
              <a:ea typeface="ＭＳ Ｐゴシック" pitchFamily="1" charset="-128"/>
              <a:cs typeface="ＭＳ Ｐゴシック" pitchFamily="1" charset="-128"/>
            </a:endParaRPr>
          </a:p>
        </p:txBody>
      </p:sp>
    </p:spTree>
    <p:extLst>
      <p:ext uri="{BB962C8B-B14F-4D97-AF65-F5344CB8AC3E}">
        <p14:creationId xmlns:p14="http://schemas.microsoft.com/office/powerpoint/2010/main" val="14564405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5"/>
          <p:cNvSpPr>
            <a:spLocks noGrp="1"/>
          </p:cNvSpPr>
          <p:nvPr>
            <p:ph idx="1"/>
          </p:nvPr>
        </p:nvSpPr>
        <p:spPr>
          <a:xfrm>
            <a:off x="457200" y="1066800"/>
            <a:ext cx="8229600" cy="4953000"/>
          </a:xfrm>
        </p:spPr>
        <p:txBody>
          <a:bodyPr/>
          <a:lstStyle/>
          <a:p>
            <a:r>
              <a:rPr lang="en-US" dirty="0" smtClean="0">
                <a:latin typeface="Book Antiqua" pitchFamily="1" charset="0"/>
                <a:ea typeface="Arial" pitchFamily="1" charset="0"/>
                <a:cs typeface="Arial" pitchFamily="1" charset="0"/>
              </a:rPr>
              <a:t>Aligning Forces for Quality (AF4Q)</a:t>
            </a:r>
          </a:p>
          <a:p>
            <a:r>
              <a:rPr lang="en-US" dirty="0" smtClean="0">
                <a:latin typeface="Book Antiqua" pitchFamily="1" charset="0"/>
                <a:ea typeface="Arial" pitchFamily="1" charset="0"/>
                <a:cs typeface="Arial" pitchFamily="1" charset="0"/>
              </a:rPr>
              <a:t>CMS </a:t>
            </a:r>
            <a:r>
              <a:rPr lang="en-US" dirty="0">
                <a:latin typeface="Book Antiqua" pitchFamily="1" charset="0"/>
                <a:ea typeface="Arial" pitchFamily="1" charset="0"/>
                <a:cs typeface="Arial" pitchFamily="1" charset="0"/>
              </a:rPr>
              <a:t>ACO and PQRS</a:t>
            </a:r>
          </a:p>
          <a:p>
            <a:r>
              <a:rPr lang="en-US" dirty="0" smtClean="0">
                <a:latin typeface="Book Antiqua" pitchFamily="1" charset="0"/>
                <a:ea typeface="Arial" pitchFamily="1" charset="0"/>
                <a:cs typeface="Arial" pitchFamily="1" charset="0"/>
              </a:rPr>
              <a:t>Medicare Physician Compare</a:t>
            </a:r>
          </a:p>
          <a:p>
            <a:r>
              <a:rPr lang="en-US" dirty="0" smtClean="0">
                <a:latin typeface="Book Antiqua" pitchFamily="1" charset="0"/>
                <a:ea typeface="Arial" pitchFamily="1" charset="0"/>
                <a:cs typeface="Arial" pitchFamily="1" charset="0"/>
              </a:rPr>
              <a:t>NQF Measures Application Partnership</a:t>
            </a:r>
          </a:p>
          <a:p>
            <a:pPr lvl="1"/>
            <a:r>
              <a:rPr lang="en-US" dirty="0" smtClean="0">
                <a:latin typeface="Book Antiqua" pitchFamily="1" charset="0"/>
                <a:ea typeface="Arial" pitchFamily="1" charset="0"/>
                <a:cs typeface="Arial" pitchFamily="1" charset="0"/>
              </a:rPr>
              <a:t>Recommends use of CG-CAHPS for all Federal measurement/reporting/payment programs</a:t>
            </a:r>
          </a:p>
          <a:p>
            <a:r>
              <a:rPr lang="en-US" dirty="0" smtClean="0">
                <a:latin typeface="Book Antiqua" pitchFamily="1" charset="0"/>
                <a:ea typeface="Arial" pitchFamily="1" charset="0"/>
                <a:cs typeface="Arial" pitchFamily="1" charset="0"/>
              </a:rPr>
              <a:t>State mandates and initiatives</a:t>
            </a:r>
          </a:p>
          <a:p>
            <a:r>
              <a:rPr lang="en-US" dirty="0">
                <a:latin typeface="Book Antiqua" pitchFamily="1" charset="0"/>
                <a:ea typeface="Arial" pitchFamily="1" charset="0"/>
                <a:cs typeface="Arial" pitchFamily="1" charset="0"/>
              </a:rPr>
              <a:t>Patient-Centered Medical Home initiatives</a:t>
            </a:r>
          </a:p>
          <a:p>
            <a:pPr marL="0" indent="0">
              <a:buNone/>
            </a:pPr>
            <a:endParaRPr lang="en-US" dirty="0" smtClean="0">
              <a:latin typeface="Arial" pitchFamily="1" charset="0"/>
              <a:ea typeface="Arial" pitchFamily="1" charset="0"/>
              <a:cs typeface="Arial" pitchFamily="1" charset="0"/>
            </a:endParaRPr>
          </a:p>
          <a:p>
            <a:endParaRPr lang="en-US" dirty="0" smtClean="0">
              <a:latin typeface="Arial" pitchFamily="1" charset="0"/>
              <a:ea typeface="Arial" pitchFamily="1" charset="0"/>
              <a:cs typeface="Arial" pitchFamily="1" charset="0"/>
            </a:endParaRPr>
          </a:p>
          <a:p>
            <a:endParaRPr lang="en-US" dirty="0" smtClean="0">
              <a:latin typeface="Arial" pitchFamily="1" charset="0"/>
              <a:ea typeface="Arial" pitchFamily="1" charset="0"/>
              <a:cs typeface="Arial" pitchFamily="1" charset="0"/>
            </a:endParaRPr>
          </a:p>
        </p:txBody>
      </p:sp>
      <p:sp>
        <p:nvSpPr>
          <p:cNvPr id="40963" name="Title 3"/>
          <p:cNvSpPr>
            <a:spLocks noGrp="1"/>
          </p:cNvSpPr>
          <p:nvPr>
            <p:ph type="title"/>
          </p:nvPr>
        </p:nvSpPr>
        <p:spPr>
          <a:xfrm>
            <a:off x="457200" y="139700"/>
            <a:ext cx="8078788" cy="1143000"/>
          </a:xfrm>
        </p:spPr>
        <p:txBody>
          <a:bodyPr/>
          <a:lstStyle/>
          <a:p>
            <a:r>
              <a:rPr lang="en-US" dirty="0" smtClean="0">
                <a:ea typeface="ＭＳ Ｐゴシック" pitchFamily="1" charset="-128"/>
                <a:cs typeface="ＭＳ Ｐゴシック" pitchFamily="1" charset="-128"/>
              </a:rPr>
              <a:t>External drivers of CG-CAHPS</a:t>
            </a:r>
          </a:p>
        </p:txBody>
      </p:sp>
      <p:sp>
        <p:nvSpPr>
          <p:cNvPr id="23556" name="Slide Number Placeholder 4"/>
          <p:cNvSpPr>
            <a:spLocks noGrp="1"/>
          </p:cNvSpPr>
          <p:nvPr>
            <p:ph type="sldNum" sz="quarter" idx="12"/>
          </p:nvPr>
        </p:nvSpPr>
        <p:spPr>
          <a:xfrm>
            <a:off x="6553200" y="6248400"/>
            <a:ext cx="2133600" cy="457200"/>
          </a:xfrm>
        </p:spPr>
        <p:txBody>
          <a:bodyPr/>
          <a:lstStyle/>
          <a:p>
            <a:pPr>
              <a:defRPr/>
            </a:pPr>
            <a:fld id="{99ED9A31-56EE-F446-82DA-DFD73FFBDAA2}" type="slidenum">
              <a:rPr lang="en-US" smtClean="0">
                <a:solidFill>
                  <a:prstClr val="black"/>
                </a:solidFill>
                <a:latin typeface="Garamond" panose="02020404030301010803" pitchFamily="18" charset="0"/>
              </a:rPr>
              <a:pPr>
                <a:defRPr/>
              </a:pPr>
              <a:t>15</a:t>
            </a:fld>
            <a:endParaRPr lang="en-US" dirty="0" smtClean="0">
              <a:solidFill>
                <a:prstClr val="black"/>
              </a:solidFill>
              <a:latin typeface="Garamond" panose="02020404030301010803" pitchFamily="18" charset="0"/>
            </a:endParaRPr>
          </a:p>
        </p:txBody>
      </p:sp>
    </p:spTree>
    <p:extLst>
      <p:ext uri="{BB962C8B-B14F-4D97-AF65-F5344CB8AC3E}">
        <p14:creationId xmlns:p14="http://schemas.microsoft.com/office/powerpoint/2010/main" val="38088840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a:t>
            </a:r>
            <a:r>
              <a:rPr lang="en-US" smtClean="0"/>
              <a:t>of CAHPS: </a:t>
            </a:r>
            <a:r>
              <a:rPr lang="en-US" dirty="0" smtClean="0"/>
              <a:t>best practices</a:t>
            </a:r>
            <a:endParaRPr lang="en-US" dirty="0"/>
          </a:p>
        </p:txBody>
      </p:sp>
      <p:sp>
        <p:nvSpPr>
          <p:cNvPr id="3" name="Content Placeholder 2"/>
          <p:cNvSpPr>
            <a:spLocks noGrp="1"/>
          </p:cNvSpPr>
          <p:nvPr>
            <p:ph idx="1"/>
          </p:nvPr>
        </p:nvSpPr>
        <p:spPr>
          <a:xfrm>
            <a:off x="457200" y="1219200"/>
            <a:ext cx="8229600" cy="4911725"/>
          </a:xfrm>
        </p:spPr>
        <p:txBody>
          <a:bodyPr/>
          <a:lstStyle/>
          <a:p>
            <a:r>
              <a:rPr lang="en-US" dirty="0" smtClean="0"/>
              <a:t>Creating a patient-centered practice culture</a:t>
            </a:r>
          </a:p>
          <a:p>
            <a:r>
              <a:rPr lang="en-US" dirty="0" smtClean="0"/>
              <a:t>Ongoing surveying</a:t>
            </a:r>
          </a:p>
          <a:p>
            <a:r>
              <a:rPr lang="en-US" dirty="0" smtClean="0"/>
              <a:t>Continual reporting and feedback to providers and staff</a:t>
            </a:r>
          </a:p>
          <a:p>
            <a:pPr lvl="1"/>
            <a:r>
              <a:rPr lang="en-US" dirty="0" smtClean="0"/>
              <a:t>Engaging all providers and staff</a:t>
            </a:r>
          </a:p>
          <a:p>
            <a:r>
              <a:rPr lang="en-US" dirty="0" smtClean="0"/>
              <a:t>Informing QI efforts</a:t>
            </a:r>
          </a:p>
          <a:p>
            <a:r>
              <a:rPr lang="en-US" dirty="0" smtClean="0"/>
              <a:t>Getting input from patients</a:t>
            </a:r>
          </a:p>
          <a:p>
            <a:pPr lvl="1"/>
            <a:r>
              <a:rPr lang="en-US" dirty="0" smtClean="0"/>
              <a:t>Sharing results with patient advisors/partners</a:t>
            </a:r>
          </a:p>
          <a:p>
            <a:pPr lvl="1"/>
            <a:r>
              <a:rPr lang="en-US" dirty="0" smtClean="0"/>
              <a:t>Integrating patient feedback in QI</a:t>
            </a:r>
            <a:endParaRPr lang="en-US" dirty="0"/>
          </a:p>
        </p:txBody>
      </p:sp>
      <p:sp>
        <p:nvSpPr>
          <p:cNvPr id="4" name="Slide Number Placeholder 3"/>
          <p:cNvSpPr>
            <a:spLocks noGrp="1"/>
          </p:cNvSpPr>
          <p:nvPr>
            <p:ph type="sldNum" sz="quarter" idx="12"/>
          </p:nvPr>
        </p:nvSpPr>
        <p:spPr/>
        <p:txBody>
          <a:bodyPr/>
          <a:lstStyle/>
          <a:p>
            <a:fld id="{706A3C8D-B6A2-4B36-867F-400868F2E4C1}"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94220488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Experience from the trenches</a:t>
            </a:r>
            <a:endParaRPr lang="en-US" dirty="0"/>
          </a:p>
        </p:txBody>
      </p:sp>
      <p:sp>
        <p:nvSpPr>
          <p:cNvPr id="3" name="Content Placeholder 2"/>
          <p:cNvSpPr>
            <a:spLocks noGrp="1"/>
          </p:cNvSpPr>
          <p:nvPr>
            <p:ph idx="1"/>
          </p:nvPr>
        </p:nvSpPr>
        <p:spPr>
          <a:xfrm>
            <a:off x="457200" y="1447800"/>
            <a:ext cx="8229600" cy="4683125"/>
          </a:xfrm>
        </p:spPr>
        <p:txBody>
          <a:bodyPr/>
          <a:lstStyle/>
          <a:p>
            <a:r>
              <a:rPr lang="en-US" dirty="0" smtClean="0"/>
              <a:t>Four Seasons Family Practice</a:t>
            </a:r>
          </a:p>
          <a:p>
            <a:pPr lvl="1"/>
            <a:r>
              <a:rPr lang="en-US" dirty="0" smtClean="0"/>
              <a:t>Located in central Maine</a:t>
            </a:r>
          </a:p>
          <a:p>
            <a:pPr lvl="1"/>
            <a:r>
              <a:rPr lang="en-US" dirty="0" err="1" smtClean="0"/>
              <a:t>MaineGeneral</a:t>
            </a:r>
            <a:r>
              <a:rPr lang="en-US" dirty="0" smtClean="0"/>
              <a:t> Medical Center</a:t>
            </a:r>
          </a:p>
          <a:p>
            <a:r>
              <a:rPr lang="en-US" dirty="0" smtClean="0"/>
              <a:t>Speakers:</a:t>
            </a:r>
          </a:p>
          <a:p>
            <a:pPr lvl="1"/>
            <a:r>
              <a:rPr lang="en-US" dirty="0" smtClean="0"/>
              <a:t>Stephanie Calkins, MD; Director of Clinical Medicine</a:t>
            </a:r>
          </a:p>
          <a:p>
            <a:pPr lvl="1"/>
            <a:r>
              <a:rPr lang="en-US" dirty="0" smtClean="0"/>
              <a:t>Jodi Heath, Administrative Coordinator</a:t>
            </a:r>
          </a:p>
          <a:p>
            <a:pPr lvl="1"/>
            <a:r>
              <a:rPr lang="en-US" dirty="0" smtClean="0"/>
              <a:t>Bill Millis, Patient Advisory Council member</a:t>
            </a:r>
          </a:p>
          <a:p>
            <a:pPr lvl="1"/>
            <a:r>
              <a:rPr lang="en-US" dirty="0" smtClean="0"/>
              <a:t>Dan </a:t>
            </a:r>
            <a:r>
              <a:rPr lang="en-US" dirty="0" err="1" smtClean="0"/>
              <a:t>Spofford</a:t>
            </a:r>
            <a:r>
              <a:rPr lang="en-US" dirty="0" smtClean="0"/>
              <a:t>, Patient Experience Specialist</a:t>
            </a:r>
            <a:endParaRPr lang="en-US" dirty="0"/>
          </a:p>
        </p:txBody>
      </p:sp>
      <p:sp>
        <p:nvSpPr>
          <p:cNvPr id="4" name="Slide Number Placeholder 3"/>
          <p:cNvSpPr>
            <a:spLocks noGrp="1"/>
          </p:cNvSpPr>
          <p:nvPr>
            <p:ph type="sldNum" sz="quarter" idx="12"/>
          </p:nvPr>
        </p:nvSpPr>
        <p:spPr/>
        <p:txBody>
          <a:bodyPr/>
          <a:lstStyle/>
          <a:p>
            <a:fld id="{706A3C8D-B6A2-4B36-867F-400868F2E4C1}"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9909019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1904999"/>
          </a:xfrm>
        </p:spPr>
        <p:txBody>
          <a:bodyPr/>
          <a:lstStyle/>
          <a:p>
            <a:r>
              <a:rPr lang="en-US" dirty="0" smtClean="0">
                <a:solidFill>
                  <a:srgbClr val="266F9F"/>
                </a:solidFill>
              </a:rPr>
              <a:t>Patient Experience at Four Seasons Family Practice</a:t>
            </a:r>
            <a:endParaRPr lang="en-US" dirty="0">
              <a:solidFill>
                <a:srgbClr val="266F9F"/>
              </a:solidFill>
            </a:endParaRPr>
          </a:p>
        </p:txBody>
      </p:sp>
      <p:sp>
        <p:nvSpPr>
          <p:cNvPr id="3" name="Subtitle 2"/>
          <p:cNvSpPr>
            <a:spLocks noGrp="1"/>
          </p:cNvSpPr>
          <p:nvPr>
            <p:ph type="subTitle" idx="1"/>
          </p:nvPr>
        </p:nvSpPr>
        <p:spPr>
          <a:xfrm>
            <a:off x="1371600" y="2819400"/>
            <a:ext cx="6400800" cy="1752600"/>
          </a:xfrm>
        </p:spPr>
        <p:txBody>
          <a:bodyPr/>
          <a:lstStyle/>
          <a:p>
            <a:r>
              <a:rPr lang="en-US" dirty="0" smtClean="0"/>
              <a:t>A practice of Maine Dartmouth Family Practice Residency, </a:t>
            </a:r>
          </a:p>
          <a:p>
            <a:r>
              <a:rPr lang="en-US" dirty="0" smtClean="0"/>
              <a:t>and </a:t>
            </a:r>
            <a:r>
              <a:rPr lang="en-US" dirty="0" err="1" smtClean="0"/>
              <a:t>MaineGeneral</a:t>
            </a:r>
            <a:r>
              <a:rPr lang="en-US" dirty="0" smtClean="0"/>
              <a:t> Medical Center</a:t>
            </a:r>
          </a:p>
          <a:p>
            <a:endParaRPr lang="en-US" dirty="0"/>
          </a:p>
          <a:p>
            <a:r>
              <a:rPr lang="en-US" dirty="0" smtClean="0"/>
              <a:t>April 24, 2014</a:t>
            </a:r>
            <a:endParaRPr lang="en-US" dirty="0"/>
          </a:p>
        </p:txBody>
      </p:sp>
      <p:sp>
        <p:nvSpPr>
          <p:cNvPr id="4" name="Slide Number Placeholder 3"/>
          <p:cNvSpPr>
            <a:spLocks noGrp="1"/>
          </p:cNvSpPr>
          <p:nvPr>
            <p:ph type="sldNum" sz="quarter" idx="12"/>
          </p:nvPr>
        </p:nvSpPr>
        <p:spPr/>
        <p:txBody>
          <a:bodyPr/>
          <a:lstStyle/>
          <a:p>
            <a:pPr algn="r"/>
            <a:fld id="{0980E98D-9D5B-406B-A71C-929C12D6FD60}" type="slidenum">
              <a:rPr lang="en-US" sz="1200" smtClean="0">
                <a:solidFill>
                  <a:prstClr val="black"/>
                </a:solidFill>
                <a:latin typeface="Garamond" panose="02020404030301010803" pitchFamily="18" charset="0"/>
              </a:rPr>
              <a:pPr algn="r"/>
              <a:t>18</a:t>
            </a:fld>
            <a:endParaRPr lang="en-US" sz="12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24049175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1330" y="389528"/>
            <a:ext cx="8287870" cy="646331"/>
          </a:xfrm>
          <a:prstGeom prst="rect">
            <a:avLst/>
          </a:prstGeom>
          <a:noFill/>
        </p:spPr>
        <p:txBody>
          <a:bodyPr wrap="square" rtlCol="0">
            <a:spAutoFit/>
          </a:bodyPr>
          <a:lstStyle/>
          <a:p>
            <a:r>
              <a:rPr lang="en-US" sz="3600" dirty="0">
                <a:solidFill>
                  <a:srgbClr val="266F9F"/>
                </a:solidFill>
              </a:rPr>
              <a:t>Who We Are</a:t>
            </a:r>
          </a:p>
        </p:txBody>
      </p:sp>
      <p:sp>
        <p:nvSpPr>
          <p:cNvPr id="5" name="TextBox 4"/>
          <p:cNvSpPr txBox="1"/>
          <p:nvPr/>
        </p:nvSpPr>
        <p:spPr>
          <a:xfrm>
            <a:off x="152400" y="914400"/>
            <a:ext cx="8839200" cy="4832092"/>
          </a:xfrm>
          <a:prstGeom prst="rect">
            <a:avLst/>
          </a:prstGeom>
          <a:noFill/>
        </p:spPr>
        <p:txBody>
          <a:bodyPr wrap="square" rtlCol="0">
            <a:spAutoFit/>
          </a:bodyPr>
          <a:lstStyle/>
          <a:p>
            <a:pPr marL="457200" indent="-457200">
              <a:buClr>
                <a:srgbClr val="266F9F"/>
              </a:buClr>
              <a:buFont typeface="Wingdings" pitchFamily="2" charset="2"/>
              <a:buChar char="§"/>
            </a:pPr>
            <a:r>
              <a:rPr lang="en-US" sz="2800" dirty="0">
                <a:solidFill>
                  <a:prstClr val="black"/>
                </a:solidFill>
                <a:latin typeface="Times New Roman" pitchFamily="18" charset="0"/>
                <a:cs typeface="Times New Roman" pitchFamily="18" charset="0"/>
              </a:rPr>
              <a:t>Four Seasons Family Practice</a:t>
            </a:r>
          </a:p>
          <a:p>
            <a:pPr marL="914400" lvl="1" indent="-457200">
              <a:buClr>
                <a:srgbClr val="266F9F"/>
              </a:buClr>
              <a:buFont typeface="Wingdings" pitchFamily="2" charset="2"/>
              <a:buChar char="§"/>
            </a:pPr>
            <a:r>
              <a:rPr lang="en-US" sz="2800" dirty="0">
                <a:solidFill>
                  <a:prstClr val="black"/>
                </a:solidFill>
                <a:latin typeface="Times New Roman" pitchFamily="18" charset="0"/>
                <a:cs typeface="Times New Roman" pitchFamily="18" charset="0"/>
              </a:rPr>
              <a:t>Located in central Maine</a:t>
            </a:r>
          </a:p>
          <a:p>
            <a:pPr marL="914400" lvl="1" indent="-457200">
              <a:buClr>
                <a:srgbClr val="266F9F"/>
              </a:buClr>
              <a:buFont typeface="Wingdings" pitchFamily="2" charset="2"/>
              <a:buChar char="§"/>
            </a:pPr>
            <a:r>
              <a:rPr lang="en-US" sz="2800" dirty="0">
                <a:solidFill>
                  <a:prstClr val="black"/>
                </a:solidFill>
                <a:latin typeface="Times New Roman" pitchFamily="18" charset="0"/>
                <a:cs typeface="Times New Roman" pitchFamily="18" charset="0"/>
              </a:rPr>
              <a:t>4 doctors, 1 PA, 1 NP</a:t>
            </a:r>
          </a:p>
          <a:p>
            <a:pPr marL="914400" lvl="1" indent="-457200">
              <a:buClr>
                <a:srgbClr val="266F9F"/>
              </a:buClr>
              <a:buFont typeface="Wingdings" pitchFamily="2" charset="2"/>
              <a:buChar char="§"/>
            </a:pPr>
            <a:r>
              <a:rPr lang="en-US" sz="2800" dirty="0">
                <a:solidFill>
                  <a:prstClr val="black"/>
                </a:solidFill>
                <a:latin typeface="Times New Roman" pitchFamily="18" charset="0"/>
                <a:cs typeface="Times New Roman" pitchFamily="18" charset="0"/>
              </a:rPr>
              <a:t>A practice of </a:t>
            </a:r>
            <a:r>
              <a:rPr lang="en-US" sz="2800" dirty="0" err="1">
                <a:solidFill>
                  <a:prstClr val="black"/>
                </a:solidFill>
                <a:latin typeface="Times New Roman" pitchFamily="18" charset="0"/>
                <a:cs typeface="Times New Roman" pitchFamily="18" charset="0"/>
              </a:rPr>
              <a:t>MaineDartmouth</a:t>
            </a:r>
            <a:r>
              <a:rPr lang="en-US" sz="2800" dirty="0">
                <a:solidFill>
                  <a:prstClr val="black"/>
                </a:solidFill>
                <a:latin typeface="Times New Roman" pitchFamily="18" charset="0"/>
                <a:cs typeface="Times New Roman" pitchFamily="18" charset="0"/>
              </a:rPr>
              <a:t> Family Practice Residency, with affiliation with Dartmouth Medical School</a:t>
            </a:r>
          </a:p>
          <a:p>
            <a:pPr marL="457200" indent="-457200">
              <a:buClr>
                <a:srgbClr val="266F9F"/>
              </a:buClr>
              <a:buFont typeface="Wingdings" pitchFamily="2" charset="2"/>
              <a:buChar char="§"/>
            </a:pPr>
            <a:r>
              <a:rPr lang="en-US" sz="2800" dirty="0" err="1">
                <a:solidFill>
                  <a:prstClr val="black"/>
                </a:solidFill>
                <a:latin typeface="Times New Roman" pitchFamily="18" charset="0"/>
                <a:cs typeface="Times New Roman" pitchFamily="18" charset="0"/>
              </a:rPr>
              <a:t>MaineGeneral</a:t>
            </a:r>
            <a:r>
              <a:rPr lang="en-US" sz="2800" dirty="0">
                <a:solidFill>
                  <a:prstClr val="black"/>
                </a:solidFill>
                <a:latin typeface="Times New Roman" pitchFamily="18" charset="0"/>
                <a:cs typeface="Times New Roman" pitchFamily="18" charset="0"/>
              </a:rPr>
              <a:t> Medical Center (192 Beds)</a:t>
            </a:r>
          </a:p>
          <a:p>
            <a:pPr marL="914400" lvl="1" indent="-457200">
              <a:buClr>
                <a:srgbClr val="266F9F"/>
              </a:buClr>
              <a:buFont typeface="Wingdings" pitchFamily="2" charset="2"/>
              <a:buChar char="§"/>
            </a:pPr>
            <a:r>
              <a:rPr lang="en-US" sz="2800" dirty="0">
                <a:solidFill>
                  <a:prstClr val="black"/>
                </a:solidFill>
                <a:latin typeface="Times New Roman" pitchFamily="18" charset="0"/>
                <a:cs typeface="Times New Roman" pitchFamily="18" charset="0"/>
              </a:rPr>
              <a:t>~ 4000 Employees</a:t>
            </a:r>
          </a:p>
          <a:p>
            <a:pPr marL="914400" lvl="1" indent="-457200">
              <a:buClr>
                <a:srgbClr val="266F9F"/>
              </a:buClr>
              <a:buFont typeface="Wingdings" pitchFamily="2" charset="2"/>
              <a:buChar char="§"/>
            </a:pPr>
            <a:r>
              <a:rPr lang="en-US" sz="2800" i="1" dirty="0" err="1">
                <a:solidFill>
                  <a:prstClr val="black"/>
                </a:solidFill>
                <a:latin typeface="Times New Roman" pitchFamily="18" charset="0"/>
                <a:cs typeface="Times New Roman" pitchFamily="18" charset="0"/>
              </a:rPr>
              <a:t>MaineGeneral</a:t>
            </a:r>
            <a:r>
              <a:rPr lang="en-US" sz="2800" i="1" dirty="0">
                <a:solidFill>
                  <a:prstClr val="black"/>
                </a:solidFill>
                <a:latin typeface="Times New Roman" pitchFamily="18" charset="0"/>
                <a:cs typeface="Times New Roman" pitchFamily="18" charset="0"/>
              </a:rPr>
              <a:t> Health’s mission is to enhance, </a:t>
            </a:r>
          </a:p>
          <a:p>
            <a:pPr lvl="1">
              <a:buClr>
                <a:srgbClr val="266F9F"/>
              </a:buClr>
            </a:pPr>
            <a:r>
              <a:rPr lang="en-US" sz="2800" i="1" dirty="0">
                <a:solidFill>
                  <a:prstClr val="black"/>
                </a:solidFill>
                <a:latin typeface="Times New Roman" pitchFamily="18" charset="0"/>
                <a:cs typeface="Times New Roman" pitchFamily="18" charset="0"/>
              </a:rPr>
              <a:t>	every day, the health of the people in the greater</a:t>
            </a:r>
          </a:p>
          <a:p>
            <a:pPr lvl="1">
              <a:buClr>
                <a:srgbClr val="266F9F"/>
              </a:buClr>
            </a:pPr>
            <a:r>
              <a:rPr lang="en-US" sz="2800" i="1" dirty="0">
                <a:solidFill>
                  <a:prstClr val="black"/>
                </a:solidFill>
                <a:latin typeface="Times New Roman" pitchFamily="18" charset="0"/>
                <a:cs typeface="Times New Roman" pitchFamily="18" charset="0"/>
              </a:rPr>
              <a:t>	Kennebec Valley</a:t>
            </a:r>
            <a:r>
              <a:rPr lang="en-US" sz="2800" dirty="0">
                <a:solidFill>
                  <a:prstClr val="black"/>
                </a:solidFill>
                <a:latin typeface="Times New Roman" pitchFamily="18" charset="0"/>
                <a:cs typeface="Times New Roman" pitchFamily="18" charset="0"/>
              </a:rPr>
              <a: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3101" y="152401"/>
            <a:ext cx="2540000" cy="1905000"/>
          </a:xfrm>
          <a:prstGeom prst="rect">
            <a:avLst/>
          </a:prstGeom>
        </p:spPr>
      </p:pic>
      <p:sp>
        <p:nvSpPr>
          <p:cNvPr id="3" name="Slide Number Placeholder 2"/>
          <p:cNvSpPr>
            <a:spLocks noGrp="1"/>
          </p:cNvSpPr>
          <p:nvPr>
            <p:ph type="sldNum" sz="quarter" idx="12"/>
          </p:nvPr>
        </p:nvSpPr>
        <p:spPr/>
        <p:txBody>
          <a:bodyPr/>
          <a:lstStyle/>
          <a:p>
            <a:pPr algn="r"/>
            <a:fld id="{0980E98D-9D5B-406B-A71C-929C12D6FD60}" type="slidenum">
              <a:rPr lang="en-US" sz="1200" smtClean="0">
                <a:solidFill>
                  <a:prstClr val="black"/>
                </a:solidFill>
                <a:latin typeface="Garamond" panose="02020404030301010803" pitchFamily="18" charset="0"/>
              </a:rPr>
              <a:pPr algn="r"/>
              <a:t>19</a:t>
            </a:fld>
            <a:endParaRPr lang="en-US" sz="12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131928568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09600" y="1295400"/>
            <a:ext cx="8153400" cy="1981200"/>
          </a:xfrm>
        </p:spPr>
        <p:txBody>
          <a:bodyPr/>
          <a:lstStyle/>
          <a:p>
            <a:pPr eaLnBrk="1" hangingPunct="1">
              <a:lnSpc>
                <a:spcPct val="130000"/>
              </a:lnSpc>
            </a:pPr>
            <a:r>
              <a:rPr lang="en-US" sz="4200" b="1" dirty="0" smtClean="0">
                <a:latin typeface="Book Antiqua" pitchFamily="1" charset="0"/>
                <a:ea typeface="ＭＳ Ｐゴシック" pitchFamily="1" charset="-128"/>
                <a:cs typeface="ＭＳ Ｐゴシック" pitchFamily="1" charset="-128"/>
              </a:rPr>
              <a:t>Capturing Patient Experience of Care</a:t>
            </a:r>
            <a:endParaRPr lang="en-US" sz="4200" b="1" baseline="30000" dirty="0" smtClean="0">
              <a:latin typeface="Book Antiqua" pitchFamily="1" charset="0"/>
              <a:ea typeface="ＭＳ Ｐゴシック" pitchFamily="1" charset="-128"/>
              <a:cs typeface="ＭＳ Ｐゴシック" pitchFamily="1" charset="-128"/>
            </a:endParaRPr>
          </a:p>
        </p:txBody>
      </p:sp>
      <p:sp>
        <p:nvSpPr>
          <p:cNvPr id="18435" name="Rectangle 3"/>
          <p:cNvSpPr>
            <a:spLocks noGrp="1" noChangeArrowheads="1"/>
          </p:cNvSpPr>
          <p:nvPr>
            <p:ph type="subTitle" idx="1"/>
          </p:nvPr>
        </p:nvSpPr>
        <p:spPr>
          <a:xfrm>
            <a:off x="671513" y="4114800"/>
            <a:ext cx="7772400" cy="2057400"/>
          </a:xfrm>
        </p:spPr>
        <p:txBody>
          <a:bodyPr/>
          <a:lstStyle/>
          <a:p>
            <a:pPr algn="ctr" eaLnBrk="1" hangingPunct="1">
              <a:buFont typeface="Wingdings" pitchFamily="1" charset="2"/>
              <a:buNone/>
            </a:pPr>
            <a:r>
              <a:rPr lang="en-US" sz="2400" dirty="0" smtClean="0">
                <a:solidFill>
                  <a:schemeClr val="tx2"/>
                </a:solidFill>
                <a:latin typeface="Book Antiqua" pitchFamily="1" charset="0"/>
                <a:ea typeface="ＭＳ Ｐゴシック" pitchFamily="1" charset="-128"/>
              </a:rPr>
              <a:t>Carla Zema, PhD</a:t>
            </a:r>
          </a:p>
          <a:p>
            <a:pPr algn="ctr" eaLnBrk="1" hangingPunct="1">
              <a:buFont typeface="Wingdings" pitchFamily="1" charset="2"/>
              <a:buNone/>
            </a:pPr>
            <a:r>
              <a:rPr lang="en-US" sz="2400" dirty="0" smtClean="0">
                <a:solidFill>
                  <a:schemeClr val="tx2"/>
                </a:solidFill>
                <a:latin typeface="Book Antiqua" pitchFamily="1" charset="0"/>
                <a:ea typeface="ＭＳ Ｐゴシック" pitchFamily="1" charset="-128"/>
              </a:rPr>
              <a:t>Dale </a:t>
            </a:r>
            <a:r>
              <a:rPr lang="en-US" sz="2400" dirty="0" err="1" smtClean="0">
                <a:solidFill>
                  <a:schemeClr val="tx2"/>
                </a:solidFill>
                <a:latin typeface="Book Antiqua" pitchFamily="1" charset="0"/>
                <a:ea typeface="ＭＳ Ｐゴシック" pitchFamily="1" charset="-128"/>
              </a:rPr>
              <a:t>Shaller</a:t>
            </a:r>
            <a:r>
              <a:rPr lang="en-US" sz="2400" dirty="0" smtClean="0">
                <a:solidFill>
                  <a:schemeClr val="tx2"/>
                </a:solidFill>
                <a:latin typeface="Book Antiqua" pitchFamily="1" charset="0"/>
                <a:ea typeface="ＭＳ Ｐゴシック" pitchFamily="1" charset="-128"/>
              </a:rPr>
              <a:t>, MA</a:t>
            </a:r>
          </a:p>
          <a:p>
            <a:pPr algn="ctr" eaLnBrk="1" hangingPunct="1">
              <a:buFont typeface="Wingdings" pitchFamily="1" charset="2"/>
              <a:buNone/>
            </a:pPr>
            <a:endParaRPr lang="en-US" sz="2400" dirty="0" smtClean="0">
              <a:solidFill>
                <a:schemeClr val="tx2"/>
              </a:solidFill>
              <a:latin typeface="Book Antiqua" pitchFamily="1" charset="0"/>
              <a:ea typeface="ＭＳ Ｐゴシック" pitchFamily="1" charset="-128"/>
            </a:endParaRPr>
          </a:p>
          <a:p>
            <a:pPr algn="ctr" eaLnBrk="1" hangingPunct="1">
              <a:buFont typeface="Wingdings" pitchFamily="1" charset="2"/>
              <a:buNone/>
            </a:pPr>
            <a:r>
              <a:rPr lang="en-US" sz="2400" dirty="0" smtClean="0">
                <a:solidFill>
                  <a:schemeClr val="tx2"/>
                </a:solidFill>
                <a:latin typeface="Book Antiqua" pitchFamily="1" charset="0"/>
                <a:ea typeface="ＭＳ Ｐゴシック" pitchFamily="1" charset="-128"/>
              </a:rPr>
              <a:t>April 24, 2014</a:t>
            </a:r>
            <a:endParaRPr lang="en-US" sz="1000" dirty="0">
              <a:solidFill>
                <a:schemeClr val="tx2"/>
              </a:solidFill>
              <a:latin typeface="Book Antiqua" pitchFamily="1" charset="0"/>
              <a:ea typeface="ＭＳ Ｐゴシック" pitchFamily="1" charset="-128"/>
            </a:endParaRPr>
          </a:p>
          <a:p>
            <a:pPr algn="ctr" eaLnBrk="1" hangingPunct="1">
              <a:buFont typeface="Wingdings" pitchFamily="1" charset="2"/>
              <a:buNone/>
            </a:pPr>
            <a:endParaRPr lang="en-US" sz="2400" dirty="0">
              <a:solidFill>
                <a:schemeClr val="tx2"/>
              </a:solidFill>
              <a:latin typeface="Book Antiqua" pitchFamily="1" charset="0"/>
              <a:ea typeface="ＭＳ Ｐゴシック" pitchFamily="1" charset="-128"/>
            </a:endParaRPr>
          </a:p>
          <a:p>
            <a:pPr algn="ctr" eaLnBrk="1" hangingPunct="1">
              <a:buFont typeface="Wingdings" pitchFamily="1" charset="2"/>
              <a:buNone/>
            </a:pPr>
            <a:endParaRPr lang="en-US" sz="2400" dirty="0">
              <a:solidFill>
                <a:schemeClr val="tx2"/>
              </a:solidFill>
              <a:latin typeface="Book Antiqua" pitchFamily="1" charset="0"/>
              <a:ea typeface="ＭＳ Ｐゴシック" pitchFamily="1" charset="-128"/>
            </a:endParaRPr>
          </a:p>
        </p:txBody>
      </p:sp>
      <p:sp>
        <p:nvSpPr>
          <p:cNvPr id="2" name="Slide Number Placeholder 1"/>
          <p:cNvSpPr>
            <a:spLocks noGrp="1"/>
          </p:cNvSpPr>
          <p:nvPr>
            <p:ph type="sldNum" sz="quarter" idx="12"/>
          </p:nvPr>
        </p:nvSpPr>
        <p:spPr/>
        <p:txBody>
          <a:bodyPr/>
          <a:lstStyle/>
          <a:p>
            <a:fld id="{706A3C8D-B6A2-4B36-867F-400868F2E4C1}"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8877977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1330" y="712694"/>
            <a:ext cx="5011270" cy="769441"/>
          </a:xfrm>
          <a:prstGeom prst="rect">
            <a:avLst/>
          </a:prstGeom>
          <a:noFill/>
        </p:spPr>
        <p:txBody>
          <a:bodyPr wrap="square" rtlCol="0">
            <a:spAutoFit/>
          </a:bodyPr>
          <a:lstStyle/>
          <a:p>
            <a:r>
              <a:rPr lang="en-US" sz="4400" dirty="0">
                <a:solidFill>
                  <a:srgbClr val="266F9F"/>
                </a:solidFill>
              </a:rPr>
              <a:t>Who We Are</a:t>
            </a:r>
          </a:p>
        </p:txBody>
      </p:sp>
      <p:sp>
        <p:nvSpPr>
          <p:cNvPr id="5" name="TextBox 4"/>
          <p:cNvSpPr txBox="1"/>
          <p:nvPr/>
        </p:nvSpPr>
        <p:spPr>
          <a:xfrm>
            <a:off x="228600" y="2286000"/>
            <a:ext cx="8915400" cy="3416320"/>
          </a:xfrm>
          <a:prstGeom prst="rect">
            <a:avLst/>
          </a:prstGeom>
          <a:noFill/>
        </p:spPr>
        <p:txBody>
          <a:bodyPr wrap="square" rtlCol="0">
            <a:spAutoFit/>
          </a:bodyPr>
          <a:lstStyle/>
          <a:p>
            <a:r>
              <a:rPr lang="en-US" sz="2400" dirty="0">
                <a:solidFill>
                  <a:prstClr val="black"/>
                </a:solidFill>
                <a:latin typeface="Times New Roman" pitchFamily="18" charset="0"/>
                <a:cs typeface="Times New Roman" pitchFamily="18" charset="0"/>
              </a:rPr>
              <a:t>Participating today:</a:t>
            </a:r>
          </a:p>
          <a:p>
            <a:endParaRPr lang="en-US" sz="2400" dirty="0">
              <a:solidFill>
                <a:prstClr val="black"/>
              </a:solidFill>
              <a:latin typeface="Times New Roman" pitchFamily="18" charset="0"/>
              <a:cs typeface="Times New Roman" pitchFamily="18" charset="0"/>
            </a:endParaRPr>
          </a:p>
          <a:p>
            <a:pPr marL="457200" indent="-457200">
              <a:buClr>
                <a:srgbClr val="266F9F"/>
              </a:buClr>
              <a:buFont typeface="Wingdings" pitchFamily="2" charset="2"/>
              <a:buChar char="§"/>
            </a:pPr>
            <a:r>
              <a:rPr lang="en-US" sz="2400" dirty="0">
                <a:solidFill>
                  <a:prstClr val="black"/>
                </a:solidFill>
                <a:latin typeface="Times New Roman" pitchFamily="18" charset="0"/>
                <a:cs typeface="Times New Roman" pitchFamily="18" charset="0"/>
              </a:rPr>
              <a:t>Stephanie Calkins, MD, Director of Clinical Medicine</a:t>
            </a:r>
          </a:p>
          <a:p>
            <a:pPr marL="457200" indent="-457200">
              <a:buClr>
                <a:srgbClr val="266F9F"/>
              </a:buClr>
              <a:buFont typeface="Wingdings" pitchFamily="2" charset="2"/>
              <a:buChar char="§"/>
            </a:pPr>
            <a:r>
              <a:rPr lang="en-US" sz="2400" dirty="0">
                <a:solidFill>
                  <a:prstClr val="black"/>
                </a:solidFill>
                <a:latin typeface="Times New Roman" pitchFamily="18" charset="0"/>
                <a:cs typeface="Times New Roman" pitchFamily="18" charset="0"/>
              </a:rPr>
              <a:t>Jodi Heath, Administrative Coordinator</a:t>
            </a:r>
          </a:p>
          <a:p>
            <a:pPr marL="457200" indent="-457200">
              <a:buClr>
                <a:srgbClr val="266F9F"/>
              </a:buClr>
              <a:buFont typeface="Wingdings" pitchFamily="2" charset="2"/>
              <a:buChar char="§"/>
            </a:pPr>
            <a:r>
              <a:rPr lang="en-US" sz="2400" dirty="0">
                <a:solidFill>
                  <a:prstClr val="black"/>
                </a:solidFill>
                <a:latin typeface="Times New Roman" pitchFamily="18" charset="0"/>
                <a:cs typeface="Times New Roman" pitchFamily="18" charset="0"/>
              </a:rPr>
              <a:t>Bill Millis, Patient Advisory Council member</a:t>
            </a:r>
          </a:p>
          <a:p>
            <a:pPr marL="457200" indent="-457200">
              <a:buClr>
                <a:srgbClr val="266F9F"/>
              </a:buClr>
              <a:buFont typeface="Wingdings" pitchFamily="2" charset="2"/>
              <a:buChar char="§"/>
            </a:pPr>
            <a:r>
              <a:rPr lang="en-US" sz="2400" dirty="0">
                <a:solidFill>
                  <a:prstClr val="black"/>
                </a:solidFill>
                <a:latin typeface="Times New Roman" pitchFamily="18" charset="0"/>
                <a:cs typeface="Times New Roman" pitchFamily="18" charset="0"/>
              </a:rPr>
              <a:t>Dan Spofford, MPA, RDLD, Patient Experience Specialist</a:t>
            </a:r>
          </a:p>
          <a:p>
            <a:pPr marL="457200" indent="-457200">
              <a:buClr>
                <a:srgbClr val="266F9F"/>
              </a:buClr>
              <a:buFont typeface="Wingdings" pitchFamily="2" charset="2"/>
              <a:buChar char="§"/>
            </a:pPr>
            <a:r>
              <a:rPr lang="en-US" sz="2400" dirty="0">
                <a:solidFill>
                  <a:prstClr val="black"/>
                </a:solidFill>
                <a:latin typeface="Times New Roman" pitchFamily="18" charset="0"/>
                <a:cs typeface="Times New Roman" pitchFamily="18" charset="0"/>
              </a:rPr>
              <a:t>Jayme White, Practice Administrator, FSFP</a:t>
            </a:r>
          </a:p>
          <a:p>
            <a:pPr marL="457200" indent="-457200">
              <a:buClr>
                <a:srgbClr val="266F9F"/>
              </a:buClr>
              <a:buFont typeface="Wingdings" pitchFamily="2" charset="2"/>
              <a:buChar char="§"/>
            </a:pPr>
            <a:r>
              <a:rPr lang="en-US" sz="2400" dirty="0">
                <a:solidFill>
                  <a:prstClr val="black"/>
                </a:solidFill>
                <a:latin typeface="Times New Roman" pitchFamily="18" charset="0"/>
                <a:cs typeface="Times New Roman" pitchFamily="18" charset="0"/>
              </a:rPr>
              <a:t>Nancy Weingarten, Administrative Director, MDFPR</a:t>
            </a:r>
          </a:p>
          <a:p>
            <a:pPr marL="457200" indent="-457200">
              <a:buClr>
                <a:srgbClr val="266F9F"/>
              </a:buClr>
              <a:buFont typeface="Wingdings" pitchFamily="2" charset="2"/>
              <a:buChar char="§"/>
            </a:pPr>
            <a:r>
              <a:rPr lang="en-US" sz="2400" dirty="0">
                <a:solidFill>
                  <a:prstClr val="black"/>
                </a:solidFill>
                <a:latin typeface="Times New Roman" pitchFamily="18" charset="0"/>
                <a:cs typeface="Times New Roman" pitchFamily="18" charset="0"/>
              </a:rPr>
              <a:t>Lisa Simm, Administrative Director, Quality and Safety, MGMC</a:t>
            </a:r>
          </a:p>
        </p:txBody>
      </p:sp>
      <p:pic>
        <p:nvPicPr>
          <p:cNvPr id="6" name="Picture Placeholder 4"/>
          <p:cNvPicPr>
            <a:picLocks noChangeAspect="1"/>
          </p:cNvPicPr>
          <p:nvPr/>
        </p:nvPicPr>
        <p:blipFill>
          <a:blip r:embed="rId2" cstate="print">
            <a:extLst>
              <a:ext uri="{28A0092B-C50C-407E-A947-70E740481C1C}">
                <a14:useLocalDpi xmlns:a14="http://schemas.microsoft.com/office/drawing/2010/main" val="0"/>
              </a:ext>
            </a:extLst>
          </a:blip>
          <a:srcRect l="12500" r="12500"/>
          <a:stretch>
            <a:fillRect/>
          </a:stretch>
        </p:blipFill>
        <p:spPr>
          <a:xfrm rot="5400000">
            <a:off x="5334000" y="76200"/>
            <a:ext cx="2895600" cy="2895600"/>
          </a:xfrm>
          <a:prstGeom prst="ellipse">
            <a:avLst/>
          </a:prstGeom>
        </p:spPr>
      </p:pic>
      <p:sp>
        <p:nvSpPr>
          <p:cNvPr id="2" name="Slide Number Placeholder 1"/>
          <p:cNvSpPr>
            <a:spLocks noGrp="1"/>
          </p:cNvSpPr>
          <p:nvPr>
            <p:ph type="sldNum" sz="quarter" idx="12"/>
          </p:nvPr>
        </p:nvSpPr>
        <p:spPr/>
        <p:txBody>
          <a:bodyPr/>
          <a:lstStyle/>
          <a:p>
            <a:pPr algn="r"/>
            <a:fld id="{0980E98D-9D5B-406B-A71C-929C12D6FD60}" type="slidenum">
              <a:rPr lang="en-US" sz="1200" smtClean="0">
                <a:solidFill>
                  <a:prstClr val="black"/>
                </a:solidFill>
                <a:latin typeface="Garamond" panose="02020404030301010803" pitchFamily="18" charset="0"/>
              </a:rPr>
              <a:pPr algn="r"/>
              <a:t>20</a:t>
            </a:fld>
            <a:endParaRPr lang="en-US" sz="12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24088704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Engage Patients</a:t>
            </a:r>
            <a:endParaRPr lang="en-US" dirty="0"/>
          </a:p>
        </p:txBody>
      </p:sp>
      <p:sp>
        <p:nvSpPr>
          <p:cNvPr id="3" name="Content Placeholder 2"/>
          <p:cNvSpPr>
            <a:spLocks noGrp="1"/>
          </p:cNvSpPr>
          <p:nvPr>
            <p:ph idx="1"/>
          </p:nvPr>
        </p:nvSpPr>
        <p:spPr/>
        <p:txBody>
          <a:bodyPr/>
          <a:lstStyle/>
          <a:p>
            <a:r>
              <a:rPr lang="en-US" dirty="0" smtClean="0"/>
              <a:t>Patient Experience Surveys</a:t>
            </a:r>
          </a:p>
          <a:p>
            <a:r>
              <a:rPr lang="en-US" dirty="0" smtClean="0"/>
              <a:t>Patient Rounding</a:t>
            </a:r>
          </a:p>
          <a:p>
            <a:r>
              <a:rPr lang="en-US" dirty="0" smtClean="0"/>
              <a:t>Patient Advisory Council</a:t>
            </a:r>
          </a:p>
          <a:p>
            <a:r>
              <a:rPr lang="en-US" dirty="0" smtClean="0"/>
              <a:t>Patients as Part of our Practice</a:t>
            </a:r>
            <a:endParaRPr lang="en-US" dirty="0"/>
          </a:p>
        </p:txBody>
      </p:sp>
      <p:sp>
        <p:nvSpPr>
          <p:cNvPr id="4" name="Slide Number Placeholder 3"/>
          <p:cNvSpPr>
            <a:spLocks noGrp="1"/>
          </p:cNvSpPr>
          <p:nvPr>
            <p:ph type="sldNum" sz="quarter" idx="12"/>
          </p:nvPr>
        </p:nvSpPr>
        <p:spPr/>
        <p:txBody>
          <a:bodyPr/>
          <a:lstStyle/>
          <a:p>
            <a:pPr algn="r"/>
            <a:fld id="{0980E98D-9D5B-406B-A71C-929C12D6FD60}" type="slidenum">
              <a:rPr lang="en-US" sz="1200" smtClean="0">
                <a:solidFill>
                  <a:prstClr val="black"/>
                </a:solidFill>
                <a:latin typeface="Garamond" panose="02020404030301010803" pitchFamily="18" charset="0"/>
              </a:rPr>
              <a:pPr algn="r"/>
              <a:t>21</a:t>
            </a:fld>
            <a:endParaRPr lang="en-US" sz="12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5603794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0313" y="228600"/>
            <a:ext cx="4073087" cy="1752600"/>
          </a:xfrm>
          <a:prstGeom prst="rect">
            <a:avLst/>
          </a:prstGeom>
          <a:noFill/>
        </p:spPr>
        <p:txBody>
          <a:bodyPr wrap="square" rtlCol="0">
            <a:spAutoFit/>
          </a:bodyPr>
          <a:lstStyle/>
          <a:p>
            <a:r>
              <a:rPr lang="en-US" sz="3600" dirty="0">
                <a:solidFill>
                  <a:srgbClr val="266F9F"/>
                </a:solidFill>
              </a:rPr>
              <a:t>A Little Bit About Our Patient Advisory Council</a:t>
            </a:r>
          </a:p>
        </p:txBody>
      </p:sp>
      <p:sp>
        <p:nvSpPr>
          <p:cNvPr id="5" name="TextBox 4"/>
          <p:cNvSpPr txBox="1"/>
          <p:nvPr/>
        </p:nvSpPr>
        <p:spPr>
          <a:xfrm>
            <a:off x="216534" y="2286000"/>
            <a:ext cx="8492687" cy="3970318"/>
          </a:xfrm>
          <a:prstGeom prst="rect">
            <a:avLst/>
          </a:prstGeom>
          <a:noFill/>
        </p:spPr>
        <p:txBody>
          <a:bodyPr wrap="square" rtlCol="0">
            <a:spAutoFit/>
          </a:bodyPr>
          <a:lstStyle/>
          <a:p>
            <a:pPr marL="457200" indent="-457200">
              <a:buClr>
                <a:srgbClr val="266F9F"/>
              </a:buClr>
              <a:buFont typeface="Wingdings" pitchFamily="2" charset="2"/>
              <a:buChar char="§"/>
            </a:pPr>
            <a:r>
              <a:rPr lang="en-US" sz="2800" dirty="0">
                <a:solidFill>
                  <a:prstClr val="black"/>
                </a:solidFill>
                <a:latin typeface="Times New Roman" pitchFamily="18" charset="0"/>
                <a:cs typeface="Times New Roman" pitchFamily="18" charset="0"/>
              </a:rPr>
              <a:t>Diverse representation</a:t>
            </a:r>
          </a:p>
          <a:p>
            <a:pPr marL="457200" indent="-457200">
              <a:buClr>
                <a:srgbClr val="266F9F"/>
              </a:buClr>
              <a:buFont typeface="Wingdings" pitchFamily="2" charset="2"/>
              <a:buChar char="§"/>
            </a:pPr>
            <a:r>
              <a:rPr lang="en-US" sz="2800" dirty="0">
                <a:solidFill>
                  <a:prstClr val="black"/>
                </a:solidFill>
                <a:latin typeface="Times New Roman" pitchFamily="18" charset="0"/>
                <a:cs typeface="Times New Roman" pitchFamily="18" charset="0"/>
              </a:rPr>
              <a:t>Meet every other month</a:t>
            </a:r>
          </a:p>
          <a:p>
            <a:pPr marL="457200" indent="-457200">
              <a:buClr>
                <a:srgbClr val="266F9F"/>
              </a:buClr>
              <a:buFont typeface="Wingdings" pitchFamily="2" charset="2"/>
              <a:buChar char="§"/>
            </a:pPr>
            <a:r>
              <a:rPr lang="en-US" sz="2800" dirty="0">
                <a:solidFill>
                  <a:prstClr val="black"/>
                </a:solidFill>
                <a:latin typeface="Times New Roman" pitchFamily="18" charset="0"/>
                <a:cs typeface="Times New Roman" pitchFamily="18" charset="0"/>
              </a:rPr>
              <a:t>Bulletin board in practice</a:t>
            </a:r>
          </a:p>
          <a:p>
            <a:pPr marL="457200" indent="-457200">
              <a:buClr>
                <a:srgbClr val="266F9F"/>
              </a:buClr>
              <a:buFont typeface="Wingdings" pitchFamily="2" charset="2"/>
              <a:buChar char="§"/>
            </a:pPr>
            <a:r>
              <a:rPr lang="en-US" sz="2800" dirty="0">
                <a:solidFill>
                  <a:prstClr val="black"/>
                </a:solidFill>
                <a:latin typeface="Times New Roman" pitchFamily="18" charset="0"/>
                <a:cs typeface="Times New Roman" pitchFamily="18" charset="0"/>
              </a:rPr>
              <a:t>Staff liaison regularly reports on council activities at our monthly staff meetings</a:t>
            </a:r>
          </a:p>
          <a:p>
            <a:pPr marL="457200" indent="-457200">
              <a:buClr>
                <a:srgbClr val="266F9F"/>
              </a:buClr>
              <a:buFont typeface="Wingdings" pitchFamily="2" charset="2"/>
              <a:buChar char="§"/>
            </a:pPr>
            <a:r>
              <a:rPr lang="en-US" sz="2800" dirty="0">
                <a:solidFill>
                  <a:prstClr val="black"/>
                </a:solidFill>
                <a:latin typeface="Times New Roman" pitchFamily="18" charset="0"/>
                <a:cs typeface="Times New Roman" pitchFamily="18" charset="0"/>
              </a:rPr>
              <a:t>When we have more robust website, will post </a:t>
            </a:r>
          </a:p>
          <a:p>
            <a:pPr lvl="1">
              <a:buClr>
                <a:srgbClr val="266F9F"/>
              </a:buClr>
            </a:pPr>
            <a:r>
              <a:rPr lang="en-US" sz="2800" dirty="0">
                <a:solidFill>
                  <a:prstClr val="black"/>
                </a:solidFill>
                <a:latin typeface="Times New Roman" pitchFamily="18" charset="0"/>
                <a:cs typeface="Times New Roman" pitchFamily="18" charset="0"/>
              </a:rPr>
              <a:t>	a section here</a:t>
            </a:r>
          </a:p>
          <a:p>
            <a:pPr lvl="1">
              <a:buClr>
                <a:srgbClr val="266F9F"/>
              </a:buClr>
            </a:pPr>
            <a:endParaRPr lang="en-US" sz="2800" dirty="0">
              <a:solidFill>
                <a:prstClr val="black"/>
              </a:solidFill>
              <a:latin typeface="Times New Roman" pitchFamily="18" charset="0"/>
              <a:cs typeface="Times New Roman" pitchFamily="18" charset="0"/>
            </a:endParaRPr>
          </a:p>
          <a:p>
            <a:pPr marL="914400" lvl="1" indent="-457200">
              <a:buClr>
                <a:srgbClr val="266F9F"/>
              </a:buClr>
              <a:buFont typeface="Arial" pitchFamily="34" charset="0"/>
              <a:buChar char="•"/>
            </a:pPr>
            <a:endParaRPr lang="en-US" sz="2800" dirty="0">
              <a:solidFill>
                <a:prstClr val="black"/>
              </a:solidFill>
              <a:latin typeface="Times New Roman" pitchFamily="18" charset="0"/>
              <a:cs typeface="Times New Roman" pitchFamily="18"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310" t="11285" b="8513"/>
          <a:stretch/>
        </p:blipFill>
        <p:spPr>
          <a:xfrm>
            <a:off x="4462877" y="228600"/>
            <a:ext cx="4606390" cy="2895600"/>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pPr algn="r"/>
            <a:fld id="{0980E98D-9D5B-406B-A71C-929C12D6FD60}" type="slidenum">
              <a:rPr lang="en-US" sz="1200" smtClean="0">
                <a:solidFill>
                  <a:prstClr val="black"/>
                </a:solidFill>
                <a:latin typeface="Garamond" panose="02020404030301010803" pitchFamily="18" charset="0"/>
              </a:rPr>
              <a:pPr algn="r"/>
              <a:t>22</a:t>
            </a:fld>
            <a:endParaRPr lang="en-US" sz="12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26944699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66F9F"/>
                </a:solidFill>
              </a:rPr>
              <a:t>Meeting Agendas: Be Creative!</a:t>
            </a:r>
            <a:endParaRPr lang="en-US" dirty="0">
              <a:solidFill>
                <a:srgbClr val="266F9F"/>
              </a:solidFill>
            </a:endParaRPr>
          </a:p>
        </p:txBody>
      </p:sp>
      <p:sp>
        <p:nvSpPr>
          <p:cNvPr id="3" name="Content Placeholder 2"/>
          <p:cNvSpPr>
            <a:spLocks noGrp="1"/>
          </p:cNvSpPr>
          <p:nvPr>
            <p:ph sz="half" idx="1"/>
          </p:nvPr>
        </p:nvSpPr>
        <p:spPr>
          <a:xfrm>
            <a:off x="381000" y="1143000"/>
            <a:ext cx="4419600" cy="4525963"/>
          </a:xfrm>
        </p:spPr>
        <p:txBody>
          <a:bodyPr/>
          <a:lstStyle/>
          <a:p>
            <a:pPr marL="457200" indent="-457200">
              <a:buClr>
                <a:srgbClr val="266F9F"/>
              </a:buClr>
              <a:buFont typeface="Wingdings" pitchFamily="2" charset="2"/>
              <a:buChar char="§"/>
            </a:pPr>
            <a:r>
              <a:rPr lang="en-US" sz="2200" dirty="0">
                <a:latin typeface="Times New Roman" pitchFamily="18" charset="0"/>
                <a:cs typeface="Times New Roman" pitchFamily="18" charset="0"/>
              </a:rPr>
              <a:t>Medication reconciliation project</a:t>
            </a:r>
          </a:p>
          <a:p>
            <a:pPr marL="457200" indent="-457200">
              <a:buClr>
                <a:srgbClr val="266F9F"/>
              </a:buClr>
              <a:buFont typeface="Wingdings" pitchFamily="2" charset="2"/>
              <a:buChar char="§"/>
            </a:pPr>
            <a:r>
              <a:rPr lang="en-US" sz="2200" dirty="0">
                <a:latin typeface="Times New Roman" pitchFamily="18" charset="0"/>
                <a:cs typeface="Times New Roman" pitchFamily="18" charset="0"/>
              </a:rPr>
              <a:t>No Show policy</a:t>
            </a:r>
          </a:p>
          <a:p>
            <a:pPr marL="457200" indent="-457200">
              <a:buClr>
                <a:srgbClr val="266F9F"/>
              </a:buClr>
              <a:buFont typeface="Wingdings" pitchFamily="2" charset="2"/>
              <a:buChar char="§"/>
            </a:pPr>
            <a:r>
              <a:rPr lang="en-US" sz="2200" dirty="0">
                <a:latin typeface="Times New Roman" pitchFamily="18" charset="0"/>
                <a:cs typeface="Times New Roman" pitchFamily="18" charset="0"/>
              </a:rPr>
              <a:t>Patient experience with </a:t>
            </a:r>
            <a:r>
              <a:rPr lang="en-US" sz="2200" dirty="0" smtClean="0">
                <a:latin typeface="Times New Roman" pitchFamily="18" charset="0"/>
                <a:cs typeface="Times New Roman" pitchFamily="18" charset="0"/>
              </a:rPr>
              <a:t>our </a:t>
            </a:r>
            <a:r>
              <a:rPr lang="en-US" sz="2200" dirty="0">
                <a:latin typeface="Times New Roman" pitchFamily="18" charset="0"/>
                <a:cs typeface="Times New Roman" pitchFamily="18" charset="0"/>
              </a:rPr>
              <a:t>Patient Experience Specialist</a:t>
            </a:r>
          </a:p>
          <a:p>
            <a:pPr marL="457200" indent="-457200">
              <a:buClr>
                <a:srgbClr val="266F9F"/>
              </a:buClr>
              <a:buFont typeface="Wingdings" pitchFamily="2" charset="2"/>
              <a:buChar char="§"/>
            </a:pPr>
            <a:r>
              <a:rPr lang="en-US" sz="2200" dirty="0">
                <a:latin typeface="Times New Roman" pitchFamily="18" charset="0"/>
                <a:cs typeface="Times New Roman" pitchFamily="18" charset="0"/>
              </a:rPr>
              <a:t>Community Care Team</a:t>
            </a:r>
          </a:p>
          <a:p>
            <a:pPr marL="457200" indent="-457200">
              <a:buClr>
                <a:srgbClr val="266F9F"/>
              </a:buClr>
              <a:buFont typeface="Wingdings" pitchFamily="2" charset="2"/>
              <a:buChar char="§"/>
            </a:pPr>
            <a:r>
              <a:rPr lang="en-US" sz="2200" dirty="0">
                <a:latin typeface="Times New Roman" pitchFamily="18" charset="0"/>
                <a:cs typeface="Times New Roman" pitchFamily="18" charset="0"/>
              </a:rPr>
              <a:t>Telephone Tree</a:t>
            </a:r>
          </a:p>
          <a:p>
            <a:pPr marL="457200" indent="-457200">
              <a:buClr>
                <a:srgbClr val="266F9F"/>
              </a:buClr>
              <a:buFont typeface="Wingdings" pitchFamily="2" charset="2"/>
              <a:buChar char="§"/>
            </a:pPr>
            <a:r>
              <a:rPr lang="en-US" sz="2200" dirty="0">
                <a:latin typeface="Times New Roman" pitchFamily="18" charset="0"/>
                <a:cs typeface="Times New Roman" pitchFamily="18" charset="0"/>
              </a:rPr>
              <a:t>Open House</a:t>
            </a:r>
          </a:p>
          <a:p>
            <a:pPr marL="457200" indent="-457200">
              <a:buClr>
                <a:srgbClr val="266F9F"/>
              </a:buClr>
              <a:buFont typeface="Wingdings" pitchFamily="2" charset="2"/>
              <a:buChar char="§"/>
            </a:pPr>
            <a:r>
              <a:rPr lang="en-US" sz="2200" dirty="0">
                <a:latin typeface="Times New Roman" pitchFamily="18" charset="0"/>
                <a:cs typeface="Times New Roman" pitchFamily="18" charset="0"/>
              </a:rPr>
              <a:t>Blue Folder project</a:t>
            </a:r>
          </a:p>
          <a:p>
            <a:pPr marL="457200" indent="-457200">
              <a:buClr>
                <a:srgbClr val="266F9F"/>
              </a:buClr>
              <a:buFont typeface="Wingdings" pitchFamily="2" charset="2"/>
              <a:buChar char="§"/>
            </a:pPr>
            <a:r>
              <a:rPr lang="en-US" sz="2200" dirty="0">
                <a:latin typeface="Times New Roman" pitchFamily="18" charset="0"/>
                <a:cs typeface="Times New Roman" pitchFamily="18" charset="0"/>
              </a:rPr>
              <a:t>Patient Education Room</a:t>
            </a:r>
          </a:p>
          <a:p>
            <a:pPr marL="457200" indent="-457200">
              <a:buClr>
                <a:srgbClr val="266F9F"/>
              </a:buClr>
              <a:buFont typeface="Wingdings" pitchFamily="2" charset="2"/>
              <a:buChar char="§"/>
            </a:pPr>
            <a:r>
              <a:rPr lang="en-US" sz="2200" dirty="0">
                <a:latin typeface="Times New Roman" pitchFamily="18" charset="0"/>
                <a:cs typeface="Times New Roman" pitchFamily="18" charset="0"/>
              </a:rPr>
              <a:t>Resident and Student involvement</a:t>
            </a:r>
          </a:p>
          <a:p>
            <a:endParaRPr lang="en-US" dirty="0"/>
          </a:p>
        </p:txBody>
      </p:sp>
      <p:sp>
        <p:nvSpPr>
          <p:cNvPr id="4" name="Content Placeholder 3"/>
          <p:cNvSpPr>
            <a:spLocks noGrp="1"/>
          </p:cNvSpPr>
          <p:nvPr>
            <p:ph sz="half" idx="2"/>
          </p:nvPr>
        </p:nvSpPr>
        <p:spPr>
          <a:xfrm>
            <a:off x="4800600" y="1143000"/>
            <a:ext cx="4038600" cy="4525963"/>
          </a:xfrm>
        </p:spPr>
        <p:txBody>
          <a:bodyPr/>
          <a:lstStyle/>
          <a:p>
            <a:pPr marL="457200" indent="-457200">
              <a:buClr>
                <a:srgbClr val="266F9F"/>
              </a:buClr>
              <a:buFont typeface="Wingdings" pitchFamily="2" charset="2"/>
              <a:buChar char="§"/>
            </a:pPr>
            <a:r>
              <a:rPr lang="en-US" sz="2200" dirty="0">
                <a:latin typeface="Times New Roman" pitchFamily="18" charset="0"/>
                <a:cs typeface="Times New Roman" pitchFamily="18" charset="0"/>
              </a:rPr>
              <a:t>Introduction to PCMH</a:t>
            </a:r>
          </a:p>
          <a:p>
            <a:pPr marL="457200" indent="-457200">
              <a:buClr>
                <a:srgbClr val="266F9F"/>
              </a:buClr>
              <a:buFont typeface="Wingdings" pitchFamily="2" charset="2"/>
              <a:buChar char="§"/>
            </a:pPr>
            <a:r>
              <a:rPr lang="en-US" sz="2200" dirty="0">
                <a:latin typeface="Times New Roman" pitchFamily="18" charset="0"/>
                <a:cs typeface="Times New Roman" pitchFamily="18" charset="0"/>
              </a:rPr>
              <a:t>Review of PCMH survey results of practice</a:t>
            </a:r>
          </a:p>
          <a:p>
            <a:pPr marL="457200" indent="-457200">
              <a:buClr>
                <a:srgbClr val="266F9F"/>
              </a:buClr>
              <a:buFont typeface="Wingdings" pitchFamily="2" charset="2"/>
              <a:buChar char="§"/>
            </a:pPr>
            <a:r>
              <a:rPr lang="en-US" sz="2200" dirty="0">
                <a:latin typeface="Times New Roman" pitchFamily="18" charset="0"/>
                <a:cs typeface="Times New Roman" pitchFamily="18" charset="0"/>
              </a:rPr>
              <a:t>What is quality work?</a:t>
            </a:r>
          </a:p>
          <a:p>
            <a:pPr marL="457200" indent="-457200">
              <a:buClr>
                <a:srgbClr val="266F9F"/>
              </a:buClr>
              <a:buFont typeface="Wingdings" pitchFamily="2" charset="2"/>
              <a:buChar char="§"/>
            </a:pPr>
            <a:r>
              <a:rPr lang="en-US" sz="2200" dirty="0">
                <a:latin typeface="Times New Roman" pitchFamily="18" charset="0"/>
                <a:cs typeface="Times New Roman" pitchFamily="18" charset="0"/>
              </a:rPr>
              <a:t>IT</a:t>
            </a:r>
          </a:p>
          <a:p>
            <a:pPr marL="457200" indent="-457200">
              <a:buClr>
                <a:srgbClr val="266F9F"/>
              </a:buClr>
              <a:buFont typeface="Wingdings" pitchFamily="2" charset="2"/>
              <a:buChar char="§"/>
            </a:pPr>
            <a:r>
              <a:rPr lang="en-US" sz="2200" dirty="0">
                <a:latin typeface="Times New Roman" pitchFamily="18" charset="0"/>
                <a:cs typeface="Times New Roman" pitchFamily="18" charset="0"/>
              </a:rPr>
              <a:t>Open Access</a:t>
            </a:r>
          </a:p>
          <a:p>
            <a:pPr marL="457200" indent="-457200">
              <a:buClr>
                <a:srgbClr val="266F9F"/>
              </a:buClr>
              <a:buFont typeface="Wingdings" pitchFamily="2" charset="2"/>
              <a:buChar char="§"/>
            </a:pPr>
            <a:r>
              <a:rPr lang="en-US" sz="2200" dirty="0">
                <a:latin typeface="Times New Roman" pitchFamily="18" charset="0"/>
                <a:cs typeface="Times New Roman" pitchFamily="18" charset="0"/>
              </a:rPr>
              <a:t>Group Visits</a:t>
            </a:r>
          </a:p>
          <a:p>
            <a:pPr marL="457200" indent="-457200">
              <a:buClr>
                <a:srgbClr val="266F9F"/>
              </a:buClr>
              <a:buFont typeface="Wingdings" pitchFamily="2" charset="2"/>
              <a:buChar char="§"/>
            </a:pPr>
            <a:r>
              <a:rPr lang="en-US" sz="2200" dirty="0">
                <a:latin typeface="Times New Roman" pitchFamily="18" charset="0"/>
                <a:cs typeface="Times New Roman" pitchFamily="18" charset="0"/>
              </a:rPr>
              <a:t>Personal Wellness Program</a:t>
            </a:r>
          </a:p>
          <a:p>
            <a:pPr marL="457200" indent="-457200">
              <a:buClr>
                <a:srgbClr val="266F9F"/>
              </a:buClr>
              <a:buFont typeface="Wingdings" pitchFamily="2" charset="2"/>
              <a:buChar char="§"/>
            </a:pPr>
            <a:r>
              <a:rPr lang="en-US" sz="2200" dirty="0">
                <a:latin typeface="Times New Roman" pitchFamily="18" charset="0"/>
                <a:cs typeface="Times New Roman" pitchFamily="18" charset="0"/>
              </a:rPr>
              <a:t>Introduction of staff and roles</a:t>
            </a:r>
          </a:p>
          <a:p>
            <a:pPr marL="457200" indent="-457200">
              <a:buClr>
                <a:srgbClr val="266F9F"/>
              </a:buClr>
              <a:buFont typeface="Wingdings" pitchFamily="2" charset="2"/>
              <a:buChar char="§"/>
            </a:pPr>
            <a:r>
              <a:rPr lang="en-US" sz="2200" dirty="0">
                <a:latin typeface="Times New Roman" pitchFamily="18" charset="0"/>
                <a:cs typeface="Times New Roman" pitchFamily="18" charset="0"/>
              </a:rPr>
              <a:t>Setting up charter</a:t>
            </a:r>
          </a:p>
          <a:p>
            <a:pPr lvl="1">
              <a:buClr>
                <a:srgbClr val="266F9F"/>
              </a:buClr>
            </a:pPr>
            <a:endParaRPr lang="en-US" sz="2800" dirty="0">
              <a:latin typeface="Times New Roman" pitchFamily="18" charset="0"/>
              <a:cs typeface="Times New Roman" pitchFamily="18" charset="0"/>
            </a:endParaRPr>
          </a:p>
          <a:p>
            <a:endParaRPr lang="en-US" dirty="0"/>
          </a:p>
        </p:txBody>
      </p:sp>
      <p:sp>
        <p:nvSpPr>
          <p:cNvPr id="5" name="Slide Number Placeholder 4"/>
          <p:cNvSpPr>
            <a:spLocks noGrp="1"/>
          </p:cNvSpPr>
          <p:nvPr>
            <p:ph type="sldNum" sz="quarter" idx="12"/>
          </p:nvPr>
        </p:nvSpPr>
        <p:spPr/>
        <p:txBody>
          <a:bodyPr/>
          <a:lstStyle/>
          <a:p>
            <a:pPr algn="r"/>
            <a:fld id="{0980E98D-9D5B-406B-A71C-929C12D6FD60}" type="slidenum">
              <a:rPr lang="en-US" sz="1200" smtClean="0">
                <a:solidFill>
                  <a:prstClr val="black"/>
                </a:solidFill>
                <a:latin typeface="Garamond" panose="02020404030301010803" pitchFamily="18" charset="0"/>
              </a:rPr>
              <a:pPr algn="r"/>
              <a:t>23</a:t>
            </a:fld>
            <a:endParaRPr lang="en-US" sz="12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12111043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143000"/>
          </a:xfrm>
        </p:spPr>
        <p:txBody>
          <a:bodyPr/>
          <a:lstStyle/>
          <a:p>
            <a:r>
              <a:rPr lang="en-US" dirty="0" smtClean="0">
                <a:solidFill>
                  <a:srgbClr val="266F9F"/>
                </a:solidFill>
              </a:rPr>
              <a:t>Engaging Patients With Survey Results</a:t>
            </a: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smtClean="0"/>
              <a:t>Regular topic in patient advisory council meetings</a:t>
            </a:r>
          </a:p>
          <a:p>
            <a:r>
              <a:rPr lang="en-US" dirty="0" smtClean="0"/>
              <a:t>Source of agenda items for patient advisory council meetings</a:t>
            </a:r>
          </a:p>
          <a:p>
            <a:r>
              <a:rPr lang="en-US" dirty="0" smtClean="0"/>
              <a:t>Patient Experience Specialist as guest at meetings</a:t>
            </a:r>
          </a:p>
          <a:p>
            <a:r>
              <a:rPr lang="en-US" dirty="0" smtClean="0"/>
              <a:t>Public display of results in the practice</a:t>
            </a:r>
          </a:p>
        </p:txBody>
      </p:sp>
      <p:sp>
        <p:nvSpPr>
          <p:cNvPr id="4" name="Slide Number Placeholder 3"/>
          <p:cNvSpPr>
            <a:spLocks noGrp="1"/>
          </p:cNvSpPr>
          <p:nvPr>
            <p:ph type="sldNum" sz="quarter" idx="12"/>
          </p:nvPr>
        </p:nvSpPr>
        <p:spPr/>
        <p:txBody>
          <a:bodyPr/>
          <a:lstStyle/>
          <a:p>
            <a:pPr algn="r"/>
            <a:fld id="{0980E98D-9D5B-406B-A71C-929C12D6FD60}" type="slidenum">
              <a:rPr lang="en-US" sz="1200" smtClean="0">
                <a:solidFill>
                  <a:prstClr val="black"/>
                </a:solidFill>
                <a:latin typeface="Garamond" panose="02020404030301010803" pitchFamily="18" charset="0"/>
              </a:rPr>
              <a:pPr algn="r"/>
              <a:t>24</a:t>
            </a:fld>
            <a:endParaRPr lang="en-US" sz="12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5176276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76200"/>
            <a:ext cx="7620000" cy="571059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lgn="r"/>
            <a:fld id="{0980E98D-9D5B-406B-A71C-929C12D6FD60}" type="slidenum">
              <a:rPr lang="en-US" sz="1200" smtClean="0">
                <a:solidFill>
                  <a:prstClr val="black"/>
                </a:solidFill>
                <a:latin typeface="Garamond" panose="02020404030301010803" pitchFamily="18" charset="0"/>
              </a:rPr>
              <a:pPr algn="r"/>
              <a:t>25</a:t>
            </a:fld>
            <a:endParaRPr lang="en-US" sz="12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21557539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2208" y="304800"/>
            <a:ext cx="8390792" cy="646331"/>
          </a:xfrm>
          <a:prstGeom prst="rect">
            <a:avLst/>
          </a:prstGeom>
          <a:noFill/>
        </p:spPr>
        <p:txBody>
          <a:bodyPr wrap="square" rtlCol="0">
            <a:spAutoFit/>
          </a:bodyPr>
          <a:lstStyle/>
          <a:p>
            <a:pPr algn="ctr"/>
            <a:r>
              <a:rPr lang="en-US" sz="3600" dirty="0">
                <a:solidFill>
                  <a:srgbClr val="266F9F"/>
                </a:solidFill>
              </a:rPr>
              <a:t>Patient Experience Surveys </a:t>
            </a:r>
          </a:p>
        </p:txBody>
      </p:sp>
      <p:sp>
        <p:nvSpPr>
          <p:cNvPr id="5" name="TextBox 4"/>
          <p:cNvSpPr txBox="1"/>
          <p:nvPr/>
        </p:nvSpPr>
        <p:spPr>
          <a:xfrm>
            <a:off x="412122" y="1066800"/>
            <a:ext cx="8427078" cy="5693867"/>
          </a:xfrm>
          <a:prstGeom prst="rect">
            <a:avLst/>
          </a:prstGeom>
          <a:noFill/>
        </p:spPr>
        <p:txBody>
          <a:bodyPr wrap="square" rtlCol="0">
            <a:spAutoFit/>
          </a:bodyPr>
          <a:lstStyle/>
          <a:p>
            <a:pPr marL="457200" indent="-457200">
              <a:buClr>
                <a:srgbClr val="266F9F"/>
              </a:buClr>
              <a:buFont typeface="Wingdings" pitchFamily="2" charset="2"/>
              <a:buChar char="§"/>
            </a:pPr>
            <a:r>
              <a:rPr lang="en-US" sz="2800" dirty="0">
                <a:solidFill>
                  <a:prstClr val="black"/>
                </a:solidFill>
                <a:latin typeface="Times New Roman" pitchFamily="18" charset="0"/>
                <a:cs typeface="Times New Roman" pitchFamily="18" charset="0"/>
              </a:rPr>
              <a:t>35 Practices </a:t>
            </a:r>
          </a:p>
          <a:p>
            <a:pPr marL="914400" lvl="1" indent="-457200">
              <a:buClr>
                <a:srgbClr val="266F9F"/>
              </a:buClr>
              <a:buFont typeface="Wingdings" pitchFamily="2" charset="2"/>
              <a:buChar char="§"/>
            </a:pPr>
            <a:r>
              <a:rPr lang="en-US" sz="2800" dirty="0">
                <a:solidFill>
                  <a:prstClr val="black"/>
                </a:solidFill>
                <a:latin typeface="Times New Roman" pitchFamily="18" charset="0"/>
                <a:cs typeface="Times New Roman" pitchFamily="18" charset="0"/>
              </a:rPr>
              <a:t>8 PCMH-Adult  (CAHPS PCMH Adult survey)</a:t>
            </a:r>
          </a:p>
          <a:p>
            <a:pPr marL="914400" lvl="1" indent="-457200">
              <a:buClr>
                <a:srgbClr val="266F9F"/>
              </a:buClr>
              <a:buFont typeface="Wingdings" pitchFamily="2" charset="2"/>
              <a:buChar char="§"/>
            </a:pPr>
            <a:r>
              <a:rPr lang="en-US" sz="2800" dirty="0">
                <a:solidFill>
                  <a:prstClr val="black"/>
                </a:solidFill>
                <a:latin typeface="Times New Roman" pitchFamily="18" charset="0"/>
                <a:cs typeface="Times New Roman" pitchFamily="18" charset="0"/>
              </a:rPr>
              <a:t>2 PCMH-Pediatric (CAHPS PCMH Child survey)</a:t>
            </a:r>
          </a:p>
          <a:p>
            <a:pPr marL="914400" lvl="1" indent="-457200">
              <a:buClr>
                <a:srgbClr val="266F9F"/>
              </a:buClr>
              <a:buFont typeface="Wingdings" pitchFamily="2" charset="2"/>
              <a:buChar char="§"/>
            </a:pPr>
            <a:r>
              <a:rPr lang="en-US" sz="2800" dirty="0">
                <a:solidFill>
                  <a:prstClr val="black"/>
                </a:solidFill>
                <a:latin typeface="Times New Roman" pitchFamily="18" charset="0"/>
                <a:cs typeface="Times New Roman" pitchFamily="18" charset="0"/>
              </a:rPr>
              <a:t>25 Specialties (CG-CAHPS 12-Month survey;</a:t>
            </a:r>
          </a:p>
          <a:p>
            <a:pPr lvl="2">
              <a:buClr>
                <a:srgbClr val="266F9F"/>
              </a:buClr>
            </a:pPr>
            <a:r>
              <a:rPr lang="en-US" sz="2800" dirty="0">
                <a:solidFill>
                  <a:prstClr val="black"/>
                </a:solidFill>
                <a:latin typeface="Times New Roman" pitchFamily="18" charset="0"/>
                <a:cs typeface="Times New Roman" pitchFamily="18" charset="0"/>
              </a:rPr>
              <a:t>Change to 6-Month survey)</a:t>
            </a:r>
          </a:p>
          <a:p>
            <a:pPr marL="457200" indent="-457200">
              <a:buClr>
                <a:srgbClr val="266F9F"/>
              </a:buClr>
              <a:buFont typeface="Wingdings" pitchFamily="2" charset="2"/>
              <a:buChar char="§"/>
            </a:pPr>
            <a:r>
              <a:rPr lang="en-US" altLang="en-US" sz="2800" dirty="0">
                <a:solidFill>
                  <a:prstClr val="black"/>
                </a:solidFill>
                <a:latin typeface="Times New Roman" pitchFamily="18" charset="0"/>
                <a:cs typeface="Times New Roman" pitchFamily="18" charset="0"/>
              </a:rPr>
              <a:t>Patient Experience Specialist: </a:t>
            </a:r>
          </a:p>
          <a:p>
            <a:pPr marL="914400" lvl="1" indent="-457200">
              <a:buClr>
                <a:srgbClr val="266F9F"/>
              </a:buClr>
              <a:buFont typeface="Wingdings" pitchFamily="2" charset="2"/>
              <a:buChar char="§"/>
            </a:pPr>
            <a:r>
              <a:rPr lang="en-US" altLang="en-US" sz="2800" dirty="0">
                <a:solidFill>
                  <a:prstClr val="black"/>
                </a:solidFill>
                <a:latin typeface="Times New Roman" pitchFamily="18" charset="0"/>
                <a:cs typeface="Times New Roman" pitchFamily="18" charset="0"/>
              </a:rPr>
              <a:t>Survey administration and training, </a:t>
            </a:r>
          </a:p>
          <a:p>
            <a:pPr marL="914400" lvl="1" indent="-457200">
              <a:buClr>
                <a:srgbClr val="266F9F"/>
              </a:buClr>
              <a:buFont typeface="Wingdings" pitchFamily="2" charset="2"/>
              <a:buChar char="§"/>
            </a:pPr>
            <a:r>
              <a:rPr lang="en-US" altLang="en-US" sz="2800" dirty="0">
                <a:solidFill>
                  <a:prstClr val="black"/>
                </a:solidFill>
                <a:latin typeface="Times New Roman" pitchFamily="18" charset="0"/>
                <a:cs typeface="Times New Roman" pitchFamily="18" charset="0"/>
              </a:rPr>
              <a:t>Best practice tools and training, </a:t>
            </a:r>
          </a:p>
          <a:p>
            <a:pPr marL="914400" lvl="1" indent="-457200">
              <a:buClr>
                <a:srgbClr val="266F9F"/>
              </a:buClr>
              <a:buFont typeface="Wingdings" pitchFamily="2" charset="2"/>
              <a:buChar char="§"/>
            </a:pPr>
            <a:r>
              <a:rPr lang="en-US" altLang="en-US" sz="2800" dirty="0">
                <a:solidFill>
                  <a:prstClr val="black"/>
                </a:solidFill>
                <a:latin typeface="Times New Roman" pitchFamily="18" charset="0"/>
                <a:cs typeface="Times New Roman" pitchFamily="18" charset="0"/>
              </a:rPr>
              <a:t>Quarterly synopsis of all results for Quality Specialist, </a:t>
            </a:r>
          </a:p>
          <a:p>
            <a:pPr marL="914400" lvl="1" indent="-457200">
              <a:buClr>
                <a:srgbClr val="266F9F"/>
              </a:buClr>
              <a:buFont typeface="Wingdings" pitchFamily="2" charset="2"/>
              <a:buChar char="§"/>
            </a:pPr>
            <a:r>
              <a:rPr lang="en-US" altLang="en-US" sz="2800" dirty="0">
                <a:solidFill>
                  <a:prstClr val="black"/>
                </a:solidFill>
                <a:latin typeface="Times New Roman" pitchFamily="18" charset="0"/>
                <a:cs typeface="Times New Roman" pitchFamily="18" charset="0"/>
              </a:rPr>
              <a:t>Goal setting</a:t>
            </a:r>
            <a:endParaRPr lang="en-US" sz="2800" dirty="0">
              <a:solidFill>
                <a:prstClr val="black"/>
              </a:solidFill>
              <a:latin typeface="Times New Roman" pitchFamily="18" charset="0"/>
              <a:cs typeface="Times New Roman" pitchFamily="18" charset="0"/>
            </a:endParaRPr>
          </a:p>
          <a:p>
            <a:pPr lvl="1">
              <a:buClr>
                <a:srgbClr val="266F9F"/>
              </a:buClr>
            </a:pPr>
            <a:endParaRPr lang="en-US" sz="2800" dirty="0">
              <a:solidFill>
                <a:prstClr val="black"/>
              </a:solidFill>
              <a:latin typeface="Times New Roman" pitchFamily="18" charset="0"/>
              <a:cs typeface="Times New Roman" pitchFamily="18" charset="0"/>
            </a:endParaRPr>
          </a:p>
          <a:p>
            <a:pPr lvl="1">
              <a:buClr>
                <a:srgbClr val="266F9F"/>
              </a:buClr>
            </a:pPr>
            <a:endParaRPr lang="en-US" sz="2800" dirty="0">
              <a:solidFill>
                <a:prstClr val="black"/>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pPr algn="r"/>
            <a:fld id="{0980E98D-9D5B-406B-A71C-929C12D6FD60}" type="slidenum">
              <a:rPr lang="en-US" sz="1200" smtClean="0">
                <a:solidFill>
                  <a:prstClr val="black"/>
                </a:solidFill>
                <a:latin typeface="Garamond" panose="02020404030301010803" pitchFamily="18" charset="0"/>
              </a:rPr>
              <a:pPr algn="r"/>
              <a:t>26</a:t>
            </a:fld>
            <a:endParaRPr lang="en-US" sz="12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18385958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2208" y="304800"/>
            <a:ext cx="8390792" cy="646331"/>
          </a:xfrm>
          <a:prstGeom prst="rect">
            <a:avLst/>
          </a:prstGeom>
          <a:noFill/>
        </p:spPr>
        <p:txBody>
          <a:bodyPr wrap="square" rtlCol="0">
            <a:spAutoFit/>
          </a:bodyPr>
          <a:lstStyle/>
          <a:p>
            <a:pPr algn="ctr"/>
            <a:r>
              <a:rPr lang="en-US" sz="3600" dirty="0">
                <a:solidFill>
                  <a:srgbClr val="266F9F"/>
                </a:solidFill>
              </a:rPr>
              <a:t>CG-CAHPS Survey Sampling </a:t>
            </a:r>
          </a:p>
        </p:txBody>
      </p:sp>
      <p:sp>
        <p:nvSpPr>
          <p:cNvPr id="5" name="TextBox 4"/>
          <p:cNvSpPr txBox="1"/>
          <p:nvPr/>
        </p:nvSpPr>
        <p:spPr>
          <a:xfrm>
            <a:off x="412123" y="1066800"/>
            <a:ext cx="8427078" cy="3539431"/>
          </a:xfrm>
          <a:prstGeom prst="rect">
            <a:avLst/>
          </a:prstGeom>
          <a:noFill/>
        </p:spPr>
        <p:txBody>
          <a:bodyPr wrap="square" rtlCol="0">
            <a:spAutoFit/>
          </a:bodyPr>
          <a:lstStyle/>
          <a:p>
            <a:pPr marL="457200" indent="-457200">
              <a:buClr>
                <a:srgbClr val="266F9F"/>
              </a:buClr>
              <a:buFont typeface="Wingdings" pitchFamily="2" charset="2"/>
              <a:buChar char="§"/>
            </a:pPr>
            <a:r>
              <a:rPr lang="en-US" sz="2800" dirty="0">
                <a:solidFill>
                  <a:prstClr val="black"/>
                </a:solidFill>
                <a:latin typeface="Times New Roman" pitchFamily="18" charset="0"/>
                <a:cs typeface="Times New Roman" pitchFamily="18" charset="0"/>
              </a:rPr>
              <a:t>145 providers </a:t>
            </a:r>
          </a:p>
          <a:p>
            <a:pPr marL="914400" lvl="1" indent="-457200">
              <a:buClr>
                <a:srgbClr val="266F9F"/>
              </a:buClr>
              <a:buFont typeface="Wingdings" pitchFamily="2" charset="2"/>
              <a:buChar char="§"/>
            </a:pPr>
            <a:r>
              <a:rPr lang="en-US" sz="2800" dirty="0">
                <a:solidFill>
                  <a:prstClr val="black"/>
                </a:solidFill>
                <a:latin typeface="Times New Roman" pitchFamily="18" charset="0"/>
                <a:cs typeface="Times New Roman" pitchFamily="18" charset="0"/>
              </a:rPr>
              <a:t>100 completed surveys per provider per year</a:t>
            </a:r>
          </a:p>
          <a:p>
            <a:pPr marL="914400" lvl="1" indent="-457200">
              <a:buClr>
                <a:srgbClr val="266F9F"/>
              </a:buClr>
              <a:buFont typeface="Wingdings" pitchFamily="2" charset="2"/>
              <a:buChar char="§"/>
            </a:pPr>
            <a:r>
              <a:rPr lang="en-US" sz="2800" dirty="0">
                <a:solidFill>
                  <a:prstClr val="black"/>
                </a:solidFill>
                <a:latin typeface="Times New Roman" pitchFamily="18" charset="0"/>
                <a:cs typeface="Times New Roman" pitchFamily="18" charset="0"/>
              </a:rPr>
              <a:t>Roll-up practice and system levels</a:t>
            </a:r>
          </a:p>
          <a:p>
            <a:pPr marL="457200" indent="-457200">
              <a:buClr>
                <a:srgbClr val="266F9F"/>
              </a:buClr>
              <a:buFont typeface="Wingdings" pitchFamily="2" charset="2"/>
              <a:buChar char="§"/>
            </a:pPr>
            <a:r>
              <a:rPr lang="en-US" sz="2800" dirty="0">
                <a:solidFill>
                  <a:prstClr val="black"/>
                </a:solidFill>
                <a:latin typeface="Times New Roman" pitchFamily="18" charset="0"/>
                <a:cs typeface="Times New Roman" pitchFamily="18" charset="0"/>
              </a:rPr>
              <a:t>Recent changes in AHRQ practice level sampling </a:t>
            </a:r>
          </a:p>
          <a:p>
            <a:pPr marL="914400" lvl="1" indent="-457200">
              <a:buClr>
                <a:srgbClr val="266F9F"/>
              </a:buClr>
              <a:buFont typeface="Wingdings" pitchFamily="2" charset="2"/>
              <a:buChar char="§"/>
            </a:pPr>
            <a:r>
              <a:rPr lang="en-US" sz="2800" dirty="0">
                <a:solidFill>
                  <a:prstClr val="black"/>
                </a:solidFill>
                <a:latin typeface="Times New Roman" pitchFamily="18" charset="0"/>
                <a:cs typeface="Times New Roman" pitchFamily="18" charset="0"/>
              </a:rPr>
              <a:t>Move to 50 completed surveys per provider per year</a:t>
            </a:r>
          </a:p>
          <a:p>
            <a:pPr lvl="1">
              <a:buClr>
                <a:srgbClr val="266F9F"/>
              </a:buClr>
            </a:pPr>
            <a:endParaRPr lang="en-US" sz="2800" dirty="0">
              <a:solidFill>
                <a:prstClr val="black"/>
              </a:solidFill>
              <a:latin typeface="Times New Roman" pitchFamily="18" charset="0"/>
              <a:cs typeface="Times New Roman" pitchFamily="18" charset="0"/>
            </a:endParaRPr>
          </a:p>
          <a:p>
            <a:pPr lvl="1">
              <a:buClr>
                <a:srgbClr val="266F9F"/>
              </a:buClr>
            </a:pPr>
            <a:endParaRPr lang="en-US" sz="2800" dirty="0">
              <a:solidFill>
                <a:prstClr val="black"/>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pPr algn="r"/>
            <a:fld id="{0980E98D-9D5B-406B-A71C-929C12D6FD60}" type="slidenum">
              <a:rPr lang="en-US" sz="1200" smtClean="0">
                <a:solidFill>
                  <a:prstClr val="black"/>
                </a:solidFill>
                <a:latin typeface="Garamond" panose="02020404030301010803" pitchFamily="18" charset="0"/>
              </a:rPr>
              <a:pPr algn="r"/>
              <a:t>27</a:t>
            </a:fld>
            <a:endParaRPr lang="en-US" sz="12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27459990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52400"/>
            <a:ext cx="3662706" cy="646331"/>
          </a:xfrm>
          <a:prstGeom prst="rect">
            <a:avLst/>
          </a:prstGeom>
          <a:noFill/>
        </p:spPr>
        <p:txBody>
          <a:bodyPr wrap="none" rtlCol="0">
            <a:spAutoFit/>
          </a:bodyPr>
          <a:lstStyle/>
          <a:p>
            <a:r>
              <a:rPr lang="en-US" sz="3600" dirty="0">
                <a:solidFill>
                  <a:srgbClr val="266F9F"/>
                </a:solidFill>
              </a:rPr>
              <a:t>CG-CAHPS Surveys</a:t>
            </a:r>
          </a:p>
        </p:txBody>
      </p:sp>
      <p:sp>
        <p:nvSpPr>
          <p:cNvPr id="5" name="TextBox 4"/>
          <p:cNvSpPr txBox="1"/>
          <p:nvPr/>
        </p:nvSpPr>
        <p:spPr>
          <a:xfrm>
            <a:off x="551330" y="685800"/>
            <a:ext cx="8550739" cy="4585871"/>
          </a:xfrm>
          <a:prstGeom prst="rect">
            <a:avLst/>
          </a:prstGeom>
          <a:noFill/>
        </p:spPr>
        <p:txBody>
          <a:bodyPr wrap="none" rtlCol="0">
            <a:spAutoFit/>
          </a:bodyPr>
          <a:lstStyle/>
          <a:p>
            <a:pPr marL="457200" indent="-457200">
              <a:buClr>
                <a:srgbClr val="266F9F"/>
              </a:buClr>
              <a:buFont typeface="Wingdings" pitchFamily="2" charset="2"/>
              <a:buChar char="§"/>
            </a:pPr>
            <a:r>
              <a:rPr lang="en-US" altLang="en-US" sz="2800" dirty="0">
                <a:solidFill>
                  <a:prstClr val="black"/>
                </a:solidFill>
                <a:latin typeface="Times New Roman" pitchFamily="18" charset="0"/>
                <a:cs typeface="Times New Roman" pitchFamily="18" charset="0"/>
              </a:rPr>
              <a:t>Returns for 5 FSFP providers is 330 for 10-1/2 months</a:t>
            </a:r>
          </a:p>
          <a:p>
            <a:pPr marL="457200" indent="-457200">
              <a:buClr>
                <a:srgbClr val="266F9F"/>
              </a:buClr>
              <a:buFont typeface="Wingdings" pitchFamily="2" charset="2"/>
              <a:buChar char="§"/>
            </a:pPr>
            <a:r>
              <a:rPr lang="en-US" altLang="en-US" sz="2800" dirty="0">
                <a:solidFill>
                  <a:prstClr val="black"/>
                </a:solidFill>
                <a:latin typeface="Times New Roman" pitchFamily="18" charset="0"/>
                <a:cs typeface="Times New Roman" pitchFamily="18" charset="0"/>
              </a:rPr>
              <a:t>Results for April 2013 to Feb 2014 </a:t>
            </a:r>
            <a:r>
              <a:rPr lang="en-US" altLang="en-US" sz="2000" dirty="0">
                <a:solidFill>
                  <a:prstClr val="black"/>
                </a:solidFill>
                <a:latin typeface="Times New Roman" pitchFamily="18" charset="0"/>
                <a:cs typeface="Times New Roman" pitchFamily="18" charset="0"/>
              </a:rPr>
              <a:t>(as of Apr 14)</a:t>
            </a:r>
          </a:p>
          <a:p>
            <a:pPr marL="457200" indent="-457200">
              <a:buClr>
                <a:srgbClr val="266F9F"/>
              </a:buClr>
              <a:buFont typeface="Wingdings" pitchFamily="2" charset="2"/>
              <a:buChar char="§"/>
            </a:pPr>
            <a:r>
              <a:rPr lang="en-US" altLang="en-US" sz="2800" dirty="0">
                <a:solidFill>
                  <a:prstClr val="black"/>
                </a:solidFill>
                <a:latin typeface="Times New Roman" pitchFamily="18" charset="0"/>
                <a:cs typeface="Times New Roman" pitchFamily="18" charset="0"/>
              </a:rPr>
              <a:t>Our initial goal is to meet or exceed the 50th percentile</a:t>
            </a:r>
          </a:p>
          <a:p>
            <a:pPr>
              <a:buClr>
                <a:srgbClr val="266F9F"/>
              </a:buClr>
            </a:pPr>
            <a:r>
              <a:rPr lang="en-US" altLang="en-US" sz="2800" dirty="0">
                <a:solidFill>
                  <a:prstClr val="black"/>
                </a:solidFill>
                <a:latin typeface="Times New Roman" pitchFamily="18" charset="0"/>
                <a:cs typeface="Times New Roman" pitchFamily="18" charset="0"/>
              </a:rPr>
              <a:t>      Nationwide</a:t>
            </a:r>
          </a:p>
          <a:p>
            <a:pPr>
              <a:buClr>
                <a:srgbClr val="266F9F"/>
              </a:buClr>
            </a:pPr>
            <a:endParaRPr lang="en-US" altLang="en-US" sz="2800" dirty="0">
              <a:solidFill>
                <a:prstClr val="black"/>
              </a:solidFill>
              <a:latin typeface="Times New Roman" pitchFamily="18" charset="0"/>
              <a:cs typeface="Times New Roman" pitchFamily="18" charset="0"/>
            </a:endParaRPr>
          </a:p>
          <a:p>
            <a:pPr marL="457200" indent="-457200">
              <a:buClr>
                <a:srgbClr val="266F9F"/>
              </a:buClr>
              <a:buFont typeface="Wingdings" pitchFamily="2" charset="2"/>
              <a:buChar char="§"/>
            </a:pPr>
            <a:endParaRPr lang="en-US" altLang="en-US" sz="2000" dirty="0">
              <a:solidFill>
                <a:prstClr val="black"/>
              </a:solidFill>
              <a:latin typeface="Times New Roman" pitchFamily="18" charset="0"/>
              <a:cs typeface="Times New Roman" pitchFamily="18" charset="0"/>
            </a:endParaRPr>
          </a:p>
          <a:p>
            <a:pPr marL="457200" indent="-457200">
              <a:buClr>
                <a:srgbClr val="266F9F"/>
              </a:buClr>
              <a:buFont typeface="Wingdings" pitchFamily="2" charset="2"/>
              <a:buChar char="§"/>
            </a:pPr>
            <a:endParaRPr lang="en-US" altLang="en-US" sz="2000" dirty="0">
              <a:solidFill>
                <a:prstClr val="black"/>
              </a:solidFill>
              <a:latin typeface="Times New Roman" pitchFamily="18" charset="0"/>
              <a:cs typeface="Times New Roman" pitchFamily="18" charset="0"/>
            </a:endParaRPr>
          </a:p>
          <a:p>
            <a:pPr marL="457200" indent="-457200">
              <a:buClr>
                <a:srgbClr val="266F9F"/>
              </a:buClr>
              <a:buFont typeface="Wingdings" pitchFamily="2" charset="2"/>
              <a:buChar char="§"/>
            </a:pPr>
            <a:endParaRPr lang="en-US" altLang="en-US" sz="2800" dirty="0">
              <a:solidFill>
                <a:prstClr val="black"/>
              </a:solidFill>
              <a:latin typeface="Times New Roman" pitchFamily="18" charset="0"/>
              <a:cs typeface="Times New Roman" pitchFamily="18" charset="0"/>
            </a:endParaRPr>
          </a:p>
          <a:p>
            <a:pPr marL="457200" indent="-457200">
              <a:buClr>
                <a:srgbClr val="266F9F"/>
              </a:buClr>
              <a:buFont typeface="Wingdings" pitchFamily="2" charset="2"/>
              <a:buChar char="§"/>
            </a:pPr>
            <a:endParaRPr lang="en-US" altLang="en-US" sz="2800" dirty="0">
              <a:solidFill>
                <a:prstClr val="black"/>
              </a:solidFill>
              <a:latin typeface="Times New Roman" pitchFamily="18" charset="0"/>
              <a:cs typeface="Times New Roman" pitchFamily="18" charset="0"/>
            </a:endParaRPr>
          </a:p>
          <a:p>
            <a:pPr marL="457200" indent="-457200">
              <a:buClr>
                <a:srgbClr val="266F9F"/>
              </a:buClr>
              <a:buFont typeface="Wingdings" pitchFamily="2" charset="2"/>
              <a:buChar char="§"/>
            </a:pPr>
            <a:endParaRPr lang="en-US" sz="2800" dirty="0">
              <a:solidFill>
                <a:prstClr val="black"/>
              </a:solidFill>
              <a:latin typeface="Times New Roman" pitchFamily="18" charset="0"/>
              <a:cs typeface="Times New Roman" pitchFamily="18" charset="0"/>
            </a:endParaRPr>
          </a:p>
          <a:p>
            <a:pPr lvl="1">
              <a:buClr>
                <a:srgbClr val="266F9F"/>
              </a:buClr>
            </a:pPr>
            <a:endParaRPr lang="en-US" sz="2800" dirty="0">
              <a:solidFill>
                <a:prstClr val="black"/>
              </a:solidFill>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222261147"/>
              </p:ext>
            </p:extLst>
          </p:nvPr>
        </p:nvGraphicFramePr>
        <p:xfrm>
          <a:off x="685800" y="2667000"/>
          <a:ext cx="7772400" cy="2298624"/>
        </p:xfrm>
        <a:graphic>
          <a:graphicData uri="http://schemas.openxmlformats.org/drawingml/2006/table">
            <a:tbl>
              <a:tblPr firstRow="1" bandRow="1">
                <a:tableStyleId>{7DF18680-E054-41AD-8BC1-D1AEF772440D}</a:tableStyleId>
              </a:tblPr>
              <a:tblGrid>
                <a:gridCol w="4648200"/>
                <a:gridCol w="1524000"/>
                <a:gridCol w="1600200"/>
              </a:tblGrid>
              <a:tr h="267324">
                <a:tc>
                  <a:txBody>
                    <a:bodyPr/>
                    <a:lstStyle/>
                    <a:p>
                      <a:r>
                        <a:rPr lang="en-US" sz="2400" dirty="0" smtClean="0"/>
                        <a:t>Composite</a:t>
                      </a:r>
                      <a:endParaRPr lang="en-US" sz="2400" dirty="0"/>
                    </a:p>
                  </a:txBody>
                  <a:tcPr/>
                </a:tc>
                <a:tc>
                  <a:txBody>
                    <a:bodyPr/>
                    <a:lstStyle/>
                    <a:p>
                      <a:pPr algn="ctr"/>
                      <a:r>
                        <a:rPr lang="en-US" sz="2400" dirty="0" smtClean="0"/>
                        <a:t>Goal (%)</a:t>
                      </a:r>
                      <a:endParaRPr lang="en-US" sz="2400" dirty="0"/>
                    </a:p>
                  </a:txBody>
                  <a:tcPr/>
                </a:tc>
                <a:tc>
                  <a:txBody>
                    <a:bodyPr/>
                    <a:lstStyle/>
                    <a:p>
                      <a:pPr algn="ctr"/>
                      <a:r>
                        <a:rPr lang="en-US" sz="2400" dirty="0" smtClean="0"/>
                        <a:t>Result (%)</a:t>
                      </a:r>
                      <a:endParaRPr lang="en-US" sz="2400" dirty="0"/>
                    </a:p>
                  </a:txBody>
                  <a:tcPr/>
                </a:tc>
              </a:tr>
              <a:tr h="267324">
                <a:tc>
                  <a:txBody>
                    <a:bodyPr/>
                    <a:lstStyle/>
                    <a:p>
                      <a:r>
                        <a:rPr lang="en-US" sz="2400" dirty="0" smtClean="0"/>
                        <a:t>Provider</a:t>
                      </a:r>
                      <a:r>
                        <a:rPr lang="en-US" sz="2400" baseline="0" dirty="0" smtClean="0"/>
                        <a:t> r</a:t>
                      </a:r>
                      <a:r>
                        <a:rPr lang="en-US" sz="2400" dirty="0" smtClean="0"/>
                        <a:t>ating 9-10</a:t>
                      </a:r>
                      <a:endParaRPr lang="en-US" sz="2400" dirty="0"/>
                    </a:p>
                  </a:txBody>
                  <a:tcPr/>
                </a:tc>
                <a:tc>
                  <a:txBody>
                    <a:bodyPr/>
                    <a:lstStyle/>
                    <a:p>
                      <a:pPr algn="ctr"/>
                      <a:r>
                        <a:rPr lang="en-US" sz="2400" dirty="0" smtClean="0"/>
                        <a:t>81</a:t>
                      </a:r>
                      <a:endParaRPr lang="en-US" sz="2400" dirty="0"/>
                    </a:p>
                  </a:txBody>
                  <a:tcPr/>
                </a:tc>
                <a:tc>
                  <a:txBody>
                    <a:bodyPr/>
                    <a:lstStyle/>
                    <a:p>
                      <a:pPr algn="ctr"/>
                      <a:r>
                        <a:rPr lang="en-US" sz="2400" dirty="0" smtClean="0"/>
                        <a:t>82</a:t>
                      </a:r>
                      <a:endParaRPr lang="en-US" sz="2400" dirty="0"/>
                    </a:p>
                  </a:txBody>
                  <a:tcPr/>
                </a:tc>
              </a:tr>
              <a:tr h="461408">
                <a:tc>
                  <a:txBody>
                    <a:bodyPr/>
                    <a:lstStyle/>
                    <a:p>
                      <a:r>
                        <a:rPr lang="en-US" sz="2400" dirty="0" smtClean="0"/>
                        <a:t>Provider Communication</a:t>
                      </a:r>
                      <a:endParaRPr lang="en-US" sz="2400" dirty="0"/>
                    </a:p>
                  </a:txBody>
                  <a:tcPr/>
                </a:tc>
                <a:tc>
                  <a:txBody>
                    <a:bodyPr/>
                    <a:lstStyle/>
                    <a:p>
                      <a:pPr algn="ctr"/>
                      <a:r>
                        <a:rPr lang="en-US" sz="2400" dirty="0" smtClean="0"/>
                        <a:t>85</a:t>
                      </a:r>
                      <a:endParaRPr lang="en-US" sz="2400" dirty="0"/>
                    </a:p>
                  </a:txBody>
                  <a:tcPr/>
                </a:tc>
                <a:tc>
                  <a:txBody>
                    <a:bodyPr/>
                    <a:lstStyle/>
                    <a:p>
                      <a:pPr algn="ctr"/>
                      <a:r>
                        <a:rPr lang="en-US" sz="2400" dirty="0" smtClean="0"/>
                        <a:t>86</a:t>
                      </a:r>
                      <a:endParaRPr lang="en-US" sz="2400" dirty="0"/>
                    </a:p>
                  </a:txBody>
                  <a:tcPr/>
                </a:tc>
              </a:tr>
              <a:tr h="461408">
                <a:tc>
                  <a:txBody>
                    <a:bodyPr/>
                    <a:lstStyle/>
                    <a:p>
                      <a:r>
                        <a:rPr lang="en-US" sz="2400" dirty="0" smtClean="0"/>
                        <a:t>Access: Timely care and </a:t>
                      </a:r>
                      <a:r>
                        <a:rPr lang="en-US" sz="2400" dirty="0" err="1" smtClean="0"/>
                        <a:t>appts</a:t>
                      </a:r>
                      <a:endParaRPr lang="en-US" sz="2400" dirty="0"/>
                    </a:p>
                  </a:txBody>
                  <a:tcPr/>
                </a:tc>
                <a:tc>
                  <a:txBody>
                    <a:bodyPr/>
                    <a:lstStyle/>
                    <a:p>
                      <a:pPr algn="ctr"/>
                      <a:r>
                        <a:rPr lang="en-US" sz="2400" dirty="0" smtClean="0"/>
                        <a:t>63</a:t>
                      </a:r>
                      <a:endParaRPr lang="en-US" sz="2400" dirty="0"/>
                    </a:p>
                  </a:txBody>
                  <a:tcPr/>
                </a:tc>
                <a:tc>
                  <a:txBody>
                    <a:bodyPr/>
                    <a:lstStyle/>
                    <a:p>
                      <a:pPr algn="ctr"/>
                      <a:r>
                        <a:rPr lang="en-US" sz="2400" dirty="0" smtClean="0"/>
                        <a:t>64</a:t>
                      </a:r>
                    </a:p>
                  </a:txBody>
                  <a:tcPr/>
                </a:tc>
              </a:tr>
              <a:tr h="461408">
                <a:tc>
                  <a:txBody>
                    <a:bodyPr/>
                    <a:lstStyle/>
                    <a:p>
                      <a:r>
                        <a:rPr lang="en-US" sz="2400" dirty="0" smtClean="0"/>
                        <a:t>Office Staff</a:t>
                      </a:r>
                      <a:endParaRPr lang="en-US" sz="2400" dirty="0"/>
                    </a:p>
                  </a:txBody>
                  <a:tcPr/>
                </a:tc>
                <a:tc>
                  <a:txBody>
                    <a:bodyPr/>
                    <a:lstStyle/>
                    <a:p>
                      <a:pPr algn="ctr"/>
                      <a:r>
                        <a:rPr lang="en-US" sz="2400" dirty="0" smtClean="0"/>
                        <a:t>81</a:t>
                      </a:r>
                      <a:endParaRPr lang="en-US" sz="2400" dirty="0"/>
                    </a:p>
                  </a:txBody>
                  <a:tcPr/>
                </a:tc>
                <a:tc>
                  <a:txBody>
                    <a:bodyPr/>
                    <a:lstStyle/>
                    <a:p>
                      <a:pPr algn="ctr"/>
                      <a:r>
                        <a:rPr lang="en-US" sz="2400" dirty="0" smtClean="0"/>
                        <a:t>87</a:t>
                      </a:r>
                      <a:endParaRPr lang="en-US" sz="2400" dirty="0"/>
                    </a:p>
                  </a:txBody>
                  <a:tcPr/>
                </a:tc>
              </a:tr>
            </a:tbl>
          </a:graphicData>
        </a:graphic>
      </p:graphicFrame>
      <p:sp>
        <p:nvSpPr>
          <p:cNvPr id="3" name="Slide Number Placeholder 2"/>
          <p:cNvSpPr>
            <a:spLocks noGrp="1"/>
          </p:cNvSpPr>
          <p:nvPr>
            <p:ph type="sldNum" sz="quarter" idx="12"/>
          </p:nvPr>
        </p:nvSpPr>
        <p:spPr/>
        <p:txBody>
          <a:bodyPr/>
          <a:lstStyle/>
          <a:p>
            <a:pPr algn="r"/>
            <a:fld id="{0980E98D-9D5B-406B-A71C-929C12D6FD60}" type="slidenum">
              <a:rPr lang="en-US" sz="1200" smtClean="0">
                <a:solidFill>
                  <a:prstClr val="black"/>
                </a:solidFill>
                <a:latin typeface="Garamond" panose="02020404030301010803" pitchFamily="18" charset="0"/>
              </a:rPr>
              <a:pPr algn="r"/>
              <a:t>28</a:t>
            </a:fld>
            <a:endParaRPr lang="en-US" sz="12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11844921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52400"/>
            <a:ext cx="6879933" cy="646331"/>
          </a:xfrm>
          <a:prstGeom prst="rect">
            <a:avLst/>
          </a:prstGeom>
          <a:noFill/>
        </p:spPr>
        <p:txBody>
          <a:bodyPr wrap="none" rtlCol="0">
            <a:spAutoFit/>
          </a:bodyPr>
          <a:lstStyle/>
          <a:p>
            <a:r>
              <a:rPr lang="en-US" sz="3600" dirty="0">
                <a:solidFill>
                  <a:srgbClr val="266F9F"/>
                </a:solidFill>
              </a:rPr>
              <a:t>Reporting CG-CAHPS Survey Results</a:t>
            </a:r>
          </a:p>
        </p:txBody>
      </p:sp>
      <p:sp>
        <p:nvSpPr>
          <p:cNvPr id="5" name="TextBox 4"/>
          <p:cNvSpPr txBox="1"/>
          <p:nvPr/>
        </p:nvSpPr>
        <p:spPr>
          <a:xfrm>
            <a:off x="457200" y="1066800"/>
            <a:ext cx="8377614" cy="6309420"/>
          </a:xfrm>
          <a:prstGeom prst="rect">
            <a:avLst/>
          </a:prstGeom>
          <a:noFill/>
        </p:spPr>
        <p:txBody>
          <a:bodyPr wrap="none" rtlCol="0">
            <a:spAutoFit/>
          </a:bodyPr>
          <a:lstStyle/>
          <a:p>
            <a:pPr marL="457200" indent="-457200">
              <a:buClr>
                <a:srgbClr val="266F9F"/>
              </a:buClr>
              <a:buFont typeface="Wingdings" pitchFamily="2" charset="2"/>
              <a:buChar char="§"/>
            </a:pPr>
            <a:r>
              <a:rPr lang="en-US" altLang="en-US" sz="2800" dirty="0">
                <a:solidFill>
                  <a:prstClr val="black"/>
                </a:solidFill>
                <a:latin typeface="Times New Roman" pitchFamily="18" charset="0"/>
                <a:cs typeface="Times New Roman" pitchFamily="18" charset="0"/>
              </a:rPr>
              <a:t>Results are available to medical directors and practice</a:t>
            </a:r>
          </a:p>
          <a:p>
            <a:pPr lvl="1">
              <a:buClr>
                <a:srgbClr val="266F9F"/>
              </a:buClr>
            </a:pPr>
            <a:r>
              <a:rPr lang="en-US" altLang="en-US" sz="2800" dirty="0">
                <a:solidFill>
                  <a:prstClr val="black"/>
                </a:solidFill>
                <a:latin typeface="Times New Roman" pitchFamily="18" charset="0"/>
                <a:cs typeface="Times New Roman" pitchFamily="18" charset="0"/>
              </a:rPr>
              <a:t>Administrators real time through our vendor software</a:t>
            </a:r>
          </a:p>
          <a:p>
            <a:pPr lvl="1">
              <a:buClr>
                <a:srgbClr val="266F9F"/>
              </a:buClr>
            </a:pPr>
            <a:endParaRPr lang="en-US" altLang="en-US" sz="2800" dirty="0">
              <a:solidFill>
                <a:prstClr val="black"/>
              </a:solidFill>
              <a:latin typeface="Times New Roman" pitchFamily="18" charset="0"/>
              <a:cs typeface="Times New Roman" pitchFamily="18" charset="0"/>
            </a:endParaRPr>
          </a:p>
          <a:p>
            <a:pPr marL="457200" indent="-457200">
              <a:buClr>
                <a:srgbClr val="266F9F"/>
              </a:buClr>
              <a:buFont typeface="Wingdings" pitchFamily="2" charset="2"/>
              <a:buChar char="§"/>
            </a:pPr>
            <a:r>
              <a:rPr lang="en-US" altLang="en-US" sz="2800" dirty="0">
                <a:solidFill>
                  <a:prstClr val="black"/>
                </a:solidFill>
                <a:latin typeface="Times New Roman" pitchFamily="18" charset="0"/>
                <a:cs typeface="Times New Roman" pitchFamily="18" charset="0"/>
              </a:rPr>
              <a:t>Results and comments are provided to Administrators</a:t>
            </a:r>
          </a:p>
          <a:p>
            <a:pPr lvl="1">
              <a:buClr>
                <a:srgbClr val="266F9F"/>
              </a:buClr>
            </a:pPr>
            <a:r>
              <a:rPr lang="en-US" altLang="en-US" sz="2800" dirty="0">
                <a:solidFill>
                  <a:prstClr val="black"/>
                </a:solidFill>
                <a:latin typeface="Times New Roman" pitchFamily="18" charset="0"/>
                <a:cs typeface="Times New Roman" pitchFamily="18" charset="0"/>
              </a:rPr>
              <a:t>Monthly</a:t>
            </a:r>
          </a:p>
          <a:p>
            <a:pPr lvl="1">
              <a:buClr>
                <a:srgbClr val="266F9F"/>
              </a:buClr>
            </a:pPr>
            <a:endParaRPr lang="en-US" altLang="en-US" sz="2800" dirty="0">
              <a:solidFill>
                <a:prstClr val="black"/>
              </a:solidFill>
              <a:latin typeface="Times New Roman" pitchFamily="18" charset="0"/>
              <a:cs typeface="Times New Roman" pitchFamily="18" charset="0"/>
            </a:endParaRPr>
          </a:p>
          <a:p>
            <a:pPr marL="457200" indent="-457200">
              <a:buClr>
                <a:srgbClr val="266F9F"/>
              </a:buClr>
              <a:buFont typeface="Wingdings" pitchFamily="2" charset="2"/>
              <a:buChar char="§"/>
            </a:pPr>
            <a:r>
              <a:rPr lang="en-US" altLang="en-US" sz="2800" dirty="0">
                <a:solidFill>
                  <a:prstClr val="black"/>
                </a:solidFill>
                <a:latin typeface="Times New Roman" pitchFamily="18" charset="0"/>
                <a:cs typeface="Times New Roman" pitchFamily="18" charset="0"/>
              </a:rPr>
              <a:t>Results are provided to providers quarterly (changing</a:t>
            </a:r>
          </a:p>
          <a:p>
            <a:pPr lvl="1">
              <a:buClr>
                <a:srgbClr val="266F9F"/>
              </a:buClr>
            </a:pPr>
            <a:r>
              <a:rPr lang="en-US" altLang="en-US" sz="2800" dirty="0">
                <a:solidFill>
                  <a:prstClr val="black"/>
                </a:solidFill>
                <a:latin typeface="Times New Roman" pitchFamily="18" charset="0"/>
                <a:cs typeface="Times New Roman" pitchFamily="18" charset="0"/>
              </a:rPr>
              <a:t>to monthly in July 2014).</a:t>
            </a:r>
          </a:p>
          <a:p>
            <a:pPr>
              <a:buClr>
                <a:srgbClr val="266F9F"/>
              </a:buClr>
            </a:pPr>
            <a:endParaRPr lang="en-US" altLang="en-US" sz="2800" dirty="0">
              <a:solidFill>
                <a:prstClr val="black"/>
              </a:solidFill>
              <a:latin typeface="Times New Roman" pitchFamily="18" charset="0"/>
              <a:cs typeface="Times New Roman" pitchFamily="18" charset="0"/>
            </a:endParaRPr>
          </a:p>
          <a:p>
            <a:pPr marL="457200" indent="-457200">
              <a:buClr>
                <a:srgbClr val="266F9F"/>
              </a:buClr>
              <a:buFont typeface="Wingdings" pitchFamily="2" charset="2"/>
              <a:buChar char="§"/>
            </a:pPr>
            <a:endParaRPr lang="en-US" altLang="en-US" sz="2000" dirty="0">
              <a:solidFill>
                <a:prstClr val="black"/>
              </a:solidFill>
              <a:latin typeface="Times New Roman" pitchFamily="18" charset="0"/>
              <a:cs typeface="Times New Roman" pitchFamily="18" charset="0"/>
            </a:endParaRPr>
          </a:p>
          <a:p>
            <a:pPr marL="457200" indent="-457200">
              <a:buClr>
                <a:srgbClr val="266F9F"/>
              </a:buClr>
              <a:buFont typeface="Wingdings" pitchFamily="2" charset="2"/>
              <a:buChar char="§"/>
            </a:pPr>
            <a:endParaRPr lang="en-US" altLang="en-US" sz="2000" dirty="0">
              <a:solidFill>
                <a:prstClr val="black"/>
              </a:solidFill>
              <a:latin typeface="Times New Roman" pitchFamily="18" charset="0"/>
              <a:cs typeface="Times New Roman" pitchFamily="18" charset="0"/>
            </a:endParaRPr>
          </a:p>
          <a:p>
            <a:pPr marL="457200" indent="-457200">
              <a:buClr>
                <a:srgbClr val="266F9F"/>
              </a:buClr>
              <a:buFont typeface="Wingdings" pitchFamily="2" charset="2"/>
              <a:buChar char="§"/>
            </a:pPr>
            <a:endParaRPr lang="en-US" altLang="en-US" sz="2800" dirty="0">
              <a:solidFill>
                <a:prstClr val="black"/>
              </a:solidFill>
              <a:latin typeface="Times New Roman" pitchFamily="18" charset="0"/>
              <a:cs typeface="Times New Roman" pitchFamily="18" charset="0"/>
            </a:endParaRPr>
          </a:p>
          <a:p>
            <a:pPr marL="457200" indent="-457200">
              <a:buClr>
                <a:srgbClr val="266F9F"/>
              </a:buClr>
              <a:buFont typeface="Wingdings" pitchFamily="2" charset="2"/>
              <a:buChar char="§"/>
            </a:pPr>
            <a:endParaRPr lang="en-US" altLang="en-US" sz="2800" dirty="0">
              <a:solidFill>
                <a:prstClr val="black"/>
              </a:solidFill>
              <a:latin typeface="Times New Roman" pitchFamily="18" charset="0"/>
              <a:cs typeface="Times New Roman" pitchFamily="18" charset="0"/>
            </a:endParaRPr>
          </a:p>
          <a:p>
            <a:pPr marL="457200" indent="-457200">
              <a:buClr>
                <a:srgbClr val="266F9F"/>
              </a:buClr>
              <a:buFont typeface="Wingdings" pitchFamily="2" charset="2"/>
              <a:buChar char="§"/>
            </a:pPr>
            <a:endParaRPr lang="en-US" sz="2800" dirty="0">
              <a:solidFill>
                <a:prstClr val="black"/>
              </a:solidFill>
              <a:latin typeface="Times New Roman" pitchFamily="18" charset="0"/>
              <a:cs typeface="Times New Roman" pitchFamily="18" charset="0"/>
            </a:endParaRPr>
          </a:p>
          <a:p>
            <a:pPr lvl="1">
              <a:buClr>
                <a:srgbClr val="266F9F"/>
              </a:buClr>
            </a:pPr>
            <a:endParaRPr lang="en-US" sz="2800" dirty="0">
              <a:solidFill>
                <a:prstClr val="black"/>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pPr algn="r"/>
            <a:fld id="{0980E98D-9D5B-406B-A71C-929C12D6FD60}" type="slidenum">
              <a:rPr lang="en-US" sz="1200" smtClean="0">
                <a:solidFill>
                  <a:prstClr val="black"/>
                </a:solidFill>
                <a:latin typeface="Garamond" panose="02020404030301010803" pitchFamily="18" charset="0"/>
              </a:rPr>
              <a:pPr algn="r"/>
              <a:t>29</a:t>
            </a:fld>
            <a:endParaRPr lang="en-US" sz="12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9447876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7813"/>
            <a:ext cx="8458200" cy="1139825"/>
          </a:xfrm>
        </p:spPr>
        <p:txBody>
          <a:bodyPr/>
          <a:lstStyle/>
          <a:p>
            <a:r>
              <a:rPr lang="en-US" dirty="0" smtClean="0"/>
              <a:t>Capturing Patient Experience</a:t>
            </a:r>
            <a:endParaRPr lang="en-US" dirty="0" smtClean="0">
              <a:ea typeface="ＭＳ Ｐゴシック" pitchFamily="1" charset="-128"/>
              <a:cs typeface="ＭＳ Ｐゴシック" pitchFamily="1" charset="-128"/>
            </a:endParaRPr>
          </a:p>
        </p:txBody>
      </p:sp>
      <p:sp>
        <p:nvSpPr>
          <p:cNvPr id="20483" name="Content Placeholder 2"/>
          <p:cNvSpPr>
            <a:spLocks noGrp="1"/>
          </p:cNvSpPr>
          <p:nvPr>
            <p:ph idx="1"/>
          </p:nvPr>
        </p:nvSpPr>
        <p:spPr>
          <a:xfrm>
            <a:off x="457200" y="1295400"/>
            <a:ext cx="8229600" cy="4530725"/>
          </a:xfrm>
        </p:spPr>
        <p:txBody>
          <a:bodyPr/>
          <a:lstStyle/>
          <a:p>
            <a:r>
              <a:rPr lang="en-US" dirty="0" smtClean="0">
                <a:latin typeface="Book Antiqua" pitchFamily="1" charset="0"/>
                <a:ea typeface="ＭＳ Ｐゴシック" pitchFamily="1" charset="-128"/>
              </a:rPr>
              <a:t>Why does patient experience matter?</a:t>
            </a:r>
          </a:p>
          <a:p>
            <a:r>
              <a:rPr lang="en-US" dirty="0" smtClean="0">
                <a:latin typeface="Book Antiqua" pitchFamily="1" charset="0"/>
                <a:ea typeface="ＭＳ Ｐゴシック" pitchFamily="1" charset="-128"/>
              </a:rPr>
              <a:t>Ways of measuring patient experience</a:t>
            </a:r>
          </a:p>
          <a:p>
            <a:r>
              <a:rPr lang="en-US" dirty="0" smtClean="0">
                <a:latin typeface="Book Antiqua" pitchFamily="1" charset="0"/>
                <a:ea typeface="ＭＳ Ｐゴシック" pitchFamily="1" charset="-128"/>
              </a:rPr>
              <a:t>Overview of CAHPS</a:t>
            </a:r>
          </a:p>
          <a:p>
            <a:r>
              <a:rPr lang="en-US" dirty="0" smtClean="0">
                <a:latin typeface="Book Antiqua" pitchFamily="1" charset="0"/>
                <a:ea typeface="ＭＳ Ｐゴシック" pitchFamily="1" charset="-128"/>
              </a:rPr>
              <a:t>Intersection of patient experience surveying and patient advisors</a:t>
            </a:r>
          </a:p>
          <a:p>
            <a:endParaRPr lang="en-US" dirty="0" smtClean="0">
              <a:latin typeface="Book Antiqua" pitchFamily="1" charset="0"/>
              <a:ea typeface="ＭＳ Ｐゴシック" pitchFamily="1" charset="-128"/>
            </a:endParaRPr>
          </a:p>
        </p:txBody>
      </p:sp>
      <p:sp>
        <p:nvSpPr>
          <p:cNvPr id="20484" name="Slide Number Placeholder 3"/>
          <p:cNvSpPr>
            <a:spLocks noGrp="1"/>
          </p:cNvSpPr>
          <p:nvPr>
            <p:ph type="sldNum" sz="quarter" idx="12"/>
          </p:nvPr>
        </p:nvSpPr>
        <p:spPr>
          <a:noFill/>
        </p:spPr>
        <p:txBody>
          <a:bodyPr/>
          <a:lstStyle/>
          <a:p>
            <a:fld id="{FD7CD93E-E35B-BB40-8543-A2E1DE1BE7D7}" type="slidenum">
              <a:rPr lang="en-US" smtClean="0">
                <a:solidFill>
                  <a:prstClr val="black"/>
                </a:solidFill>
                <a:ea typeface="ＭＳ Ｐゴシック" pitchFamily="1" charset="-128"/>
                <a:cs typeface="ＭＳ Ｐゴシック" pitchFamily="1" charset="-128"/>
              </a:rPr>
              <a:pPr/>
              <a:t>3</a:t>
            </a:fld>
            <a:endParaRPr lang="en-US" smtClean="0">
              <a:solidFill>
                <a:prstClr val="black"/>
              </a:solidFill>
              <a:ea typeface="ＭＳ Ｐゴシック" pitchFamily="1" charset="-128"/>
              <a:cs typeface="ＭＳ Ｐゴシック" pitchFamily="1" charset="-128"/>
            </a:endParaRPr>
          </a:p>
        </p:txBody>
      </p:sp>
    </p:spTree>
    <p:extLst>
      <p:ext uri="{BB962C8B-B14F-4D97-AF65-F5344CB8AC3E}">
        <p14:creationId xmlns:p14="http://schemas.microsoft.com/office/powerpoint/2010/main" val="42162131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0999" y="381000"/>
            <a:ext cx="7326493" cy="1200329"/>
          </a:xfrm>
          <a:prstGeom prst="rect">
            <a:avLst/>
          </a:prstGeom>
          <a:noFill/>
        </p:spPr>
        <p:txBody>
          <a:bodyPr wrap="none" rtlCol="0">
            <a:spAutoFit/>
          </a:bodyPr>
          <a:lstStyle/>
          <a:p>
            <a:r>
              <a:rPr lang="en-US" sz="3600" dirty="0">
                <a:solidFill>
                  <a:srgbClr val="266F9F"/>
                </a:solidFill>
              </a:rPr>
              <a:t>How to Engage Staff and Physicians in </a:t>
            </a:r>
          </a:p>
          <a:p>
            <a:r>
              <a:rPr lang="en-US" sz="3600" dirty="0">
                <a:solidFill>
                  <a:srgbClr val="266F9F"/>
                </a:solidFill>
              </a:rPr>
              <a:t>	Patient Experience Surveys</a:t>
            </a:r>
          </a:p>
        </p:txBody>
      </p:sp>
      <p:sp>
        <p:nvSpPr>
          <p:cNvPr id="5" name="TextBox 4"/>
          <p:cNvSpPr txBox="1"/>
          <p:nvPr/>
        </p:nvSpPr>
        <p:spPr>
          <a:xfrm>
            <a:off x="551330" y="1560493"/>
            <a:ext cx="7890302" cy="4832092"/>
          </a:xfrm>
          <a:prstGeom prst="rect">
            <a:avLst/>
          </a:prstGeom>
          <a:noFill/>
        </p:spPr>
        <p:txBody>
          <a:bodyPr wrap="none" rtlCol="0">
            <a:spAutoFit/>
          </a:bodyPr>
          <a:lstStyle/>
          <a:p>
            <a:pPr>
              <a:buClr>
                <a:srgbClr val="266F9F"/>
              </a:buClr>
            </a:pPr>
            <a:endParaRPr lang="en-US" sz="2800" dirty="0">
              <a:solidFill>
                <a:prstClr val="black"/>
              </a:solidFill>
              <a:latin typeface="Times New Roman" pitchFamily="18" charset="0"/>
              <a:cs typeface="Times New Roman" pitchFamily="18" charset="0"/>
            </a:endParaRPr>
          </a:p>
          <a:p>
            <a:pPr marL="914400" lvl="1" indent="-457200">
              <a:buClr>
                <a:srgbClr val="266F9F"/>
              </a:buClr>
              <a:buFont typeface="Wingdings" pitchFamily="2" charset="2"/>
              <a:buChar char="§"/>
            </a:pPr>
            <a:r>
              <a:rPr lang="en-US" sz="2800" dirty="0">
                <a:solidFill>
                  <a:prstClr val="black"/>
                </a:solidFill>
                <a:latin typeface="Times New Roman" pitchFamily="18" charset="0"/>
                <a:cs typeface="Times New Roman" pitchFamily="18" charset="0"/>
              </a:rPr>
              <a:t>Posted publicly in the practice.</a:t>
            </a:r>
          </a:p>
          <a:p>
            <a:pPr marL="914400" lvl="1" indent="-457200">
              <a:buClr>
                <a:srgbClr val="266F9F"/>
              </a:buClr>
              <a:buFont typeface="Wingdings" pitchFamily="2" charset="2"/>
              <a:buChar char="§"/>
            </a:pPr>
            <a:r>
              <a:rPr lang="en-US" sz="2800" dirty="0">
                <a:solidFill>
                  <a:prstClr val="black"/>
                </a:solidFill>
                <a:latin typeface="Times New Roman" pitchFamily="18" charset="0"/>
                <a:cs typeface="Times New Roman" pitchFamily="18" charset="0"/>
              </a:rPr>
              <a:t>Personal comments get to the doctors and </a:t>
            </a:r>
          </a:p>
          <a:p>
            <a:pPr lvl="2">
              <a:buClr>
                <a:srgbClr val="266F9F"/>
              </a:buClr>
            </a:pPr>
            <a:r>
              <a:rPr lang="en-US" sz="2800" dirty="0">
                <a:solidFill>
                  <a:prstClr val="black"/>
                </a:solidFill>
                <a:latin typeface="Times New Roman" pitchFamily="18" charset="0"/>
                <a:cs typeface="Times New Roman" pitchFamily="18" charset="0"/>
              </a:rPr>
              <a:t>the whole office</a:t>
            </a:r>
          </a:p>
          <a:p>
            <a:pPr marL="914400" lvl="1" indent="-457200">
              <a:buClr>
                <a:srgbClr val="266F9F"/>
              </a:buClr>
              <a:buFont typeface="Wingdings" pitchFamily="2" charset="2"/>
              <a:buChar char="§"/>
            </a:pPr>
            <a:r>
              <a:rPr lang="en-US" sz="2800" dirty="0">
                <a:solidFill>
                  <a:prstClr val="black"/>
                </a:solidFill>
                <a:latin typeface="Times New Roman" pitchFamily="18" charset="0"/>
                <a:cs typeface="Times New Roman" pitchFamily="18" charset="0"/>
              </a:rPr>
              <a:t>Summaries presented and discussed at monthly</a:t>
            </a:r>
          </a:p>
          <a:p>
            <a:pPr lvl="2">
              <a:buClr>
                <a:srgbClr val="266F9F"/>
              </a:buClr>
            </a:pPr>
            <a:r>
              <a:rPr lang="en-US" sz="2800" dirty="0">
                <a:solidFill>
                  <a:prstClr val="black"/>
                </a:solidFill>
                <a:latin typeface="Times New Roman" pitchFamily="18" charset="0"/>
                <a:cs typeface="Times New Roman" pitchFamily="18" charset="0"/>
              </a:rPr>
              <a:t>office meetings</a:t>
            </a:r>
          </a:p>
          <a:p>
            <a:pPr marL="914400" lvl="1" indent="-457200">
              <a:buClr>
                <a:srgbClr val="266F9F"/>
              </a:buClr>
              <a:buFont typeface="Wingdings" pitchFamily="2" charset="2"/>
              <a:buChar char="§"/>
            </a:pPr>
            <a:r>
              <a:rPr lang="en-US" sz="2800" dirty="0">
                <a:solidFill>
                  <a:prstClr val="black"/>
                </a:solidFill>
                <a:latin typeface="Times New Roman" pitchFamily="18" charset="0"/>
                <a:cs typeface="Times New Roman" pitchFamily="18" charset="0"/>
              </a:rPr>
              <a:t>Results are part of provider annual evaluations</a:t>
            </a:r>
          </a:p>
          <a:p>
            <a:pPr lvl="2">
              <a:buClr>
                <a:srgbClr val="266F9F"/>
              </a:buClr>
            </a:pPr>
            <a:endParaRPr lang="en-US" sz="2800" dirty="0">
              <a:solidFill>
                <a:prstClr val="black"/>
              </a:solidFill>
              <a:latin typeface="Times New Roman" pitchFamily="18" charset="0"/>
              <a:cs typeface="Times New Roman" pitchFamily="18" charset="0"/>
            </a:endParaRPr>
          </a:p>
          <a:p>
            <a:pPr lvl="2">
              <a:buClr>
                <a:srgbClr val="266F9F"/>
              </a:buClr>
            </a:pPr>
            <a:endParaRPr lang="en-US" sz="2800" dirty="0">
              <a:solidFill>
                <a:prstClr val="black"/>
              </a:solidFill>
              <a:latin typeface="Times New Roman" pitchFamily="18" charset="0"/>
              <a:cs typeface="Times New Roman" pitchFamily="18" charset="0"/>
            </a:endParaRPr>
          </a:p>
          <a:p>
            <a:pPr lvl="2">
              <a:buClr>
                <a:srgbClr val="266F9F"/>
              </a:buClr>
            </a:pPr>
            <a:endParaRPr lang="en-US" sz="2800" dirty="0">
              <a:solidFill>
                <a:prstClr val="black"/>
              </a:solidFill>
              <a:latin typeface="Times New Roman" pitchFamily="18" charset="0"/>
              <a:cs typeface="Times New Roman" pitchFamily="18" charset="0"/>
            </a:endParaRPr>
          </a:p>
          <a:p>
            <a:pPr lvl="1">
              <a:buClr>
                <a:srgbClr val="266F9F"/>
              </a:buClr>
            </a:pPr>
            <a:endParaRPr lang="en-US" sz="2800" dirty="0">
              <a:solidFill>
                <a:prstClr val="black"/>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pPr algn="r"/>
            <a:fld id="{0980E98D-9D5B-406B-A71C-929C12D6FD60}" type="slidenum">
              <a:rPr lang="en-US" sz="1200" smtClean="0">
                <a:solidFill>
                  <a:prstClr val="black"/>
                </a:solidFill>
                <a:latin typeface="Garamond" panose="02020404030301010803" pitchFamily="18" charset="0"/>
              </a:rPr>
              <a:pPr algn="r"/>
              <a:t>30</a:t>
            </a:fld>
            <a:endParaRPr lang="en-US" sz="12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11705519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0999" y="18871"/>
            <a:ext cx="7877734" cy="646331"/>
          </a:xfrm>
          <a:prstGeom prst="rect">
            <a:avLst/>
          </a:prstGeom>
          <a:noFill/>
        </p:spPr>
        <p:txBody>
          <a:bodyPr wrap="none" rtlCol="0">
            <a:spAutoFit/>
          </a:bodyPr>
          <a:lstStyle/>
          <a:p>
            <a:r>
              <a:rPr lang="en-US" sz="3600" dirty="0">
                <a:solidFill>
                  <a:srgbClr val="266F9F"/>
                </a:solidFill>
              </a:rPr>
              <a:t>How to Build a Patient Centered Culture</a:t>
            </a:r>
          </a:p>
        </p:txBody>
      </p:sp>
      <p:sp>
        <p:nvSpPr>
          <p:cNvPr id="5" name="TextBox 4"/>
          <p:cNvSpPr txBox="1"/>
          <p:nvPr/>
        </p:nvSpPr>
        <p:spPr>
          <a:xfrm>
            <a:off x="152400" y="914400"/>
            <a:ext cx="8839200" cy="7417415"/>
          </a:xfrm>
          <a:prstGeom prst="rect">
            <a:avLst/>
          </a:prstGeom>
          <a:noFill/>
        </p:spPr>
        <p:txBody>
          <a:bodyPr wrap="square" rtlCol="0">
            <a:spAutoFit/>
          </a:bodyPr>
          <a:lstStyle/>
          <a:p>
            <a:pPr marL="457200" indent="-457200">
              <a:buClr>
                <a:srgbClr val="266F9F"/>
              </a:buClr>
              <a:buFont typeface="Wingdings" pitchFamily="2" charset="2"/>
              <a:buChar char="§"/>
            </a:pPr>
            <a:r>
              <a:rPr lang="en-US" sz="2800" dirty="0">
                <a:solidFill>
                  <a:prstClr val="black"/>
                </a:solidFill>
                <a:latin typeface="Times New Roman" pitchFamily="18" charset="0"/>
                <a:cs typeface="Times New Roman" pitchFamily="18" charset="0"/>
              </a:rPr>
              <a:t>Practice Retreats are focused on how all members of the practice influence patient experience: focus on empathy, peer coaching, goal setting, life transformation, practice transformation, respect, team building</a:t>
            </a:r>
          </a:p>
          <a:p>
            <a:pPr marL="457200" indent="-457200">
              <a:buClr>
                <a:srgbClr val="266F9F"/>
              </a:buClr>
              <a:buFont typeface="Wingdings" pitchFamily="2" charset="2"/>
              <a:buChar char="§"/>
            </a:pPr>
            <a:r>
              <a:rPr lang="en-US" sz="2800" dirty="0">
                <a:solidFill>
                  <a:prstClr val="black"/>
                </a:solidFill>
                <a:latin typeface="Times New Roman" pitchFamily="18" charset="0"/>
                <a:cs typeface="Times New Roman" pitchFamily="18" charset="0"/>
              </a:rPr>
              <a:t>“It’s a Dogs Life”, “World Class Service”, </a:t>
            </a:r>
          </a:p>
          <a:p>
            <a:pPr lvl="1">
              <a:buClr>
                <a:srgbClr val="266F9F"/>
              </a:buClr>
            </a:pPr>
            <a:r>
              <a:rPr lang="en-US" sz="2800" dirty="0">
                <a:solidFill>
                  <a:prstClr val="black"/>
                </a:solidFill>
                <a:latin typeface="Times New Roman" pitchFamily="18" charset="0"/>
                <a:cs typeface="Times New Roman" pitchFamily="18" charset="0"/>
              </a:rPr>
              <a:t>“</a:t>
            </a:r>
            <a:r>
              <a:rPr lang="en-US" sz="2800" dirty="0" err="1">
                <a:solidFill>
                  <a:prstClr val="black"/>
                </a:solidFill>
                <a:latin typeface="Times New Roman" pitchFamily="18" charset="0"/>
                <a:cs typeface="Times New Roman" pitchFamily="18" charset="0"/>
              </a:rPr>
              <a:t>Studer</a:t>
            </a:r>
            <a:r>
              <a:rPr lang="en-US" sz="2800" dirty="0">
                <a:solidFill>
                  <a:prstClr val="black"/>
                </a:solidFill>
                <a:latin typeface="Times New Roman" pitchFamily="18" charset="0"/>
                <a:cs typeface="Times New Roman" pitchFamily="18" charset="0"/>
              </a:rPr>
              <a:t> Partnership”</a:t>
            </a:r>
          </a:p>
          <a:p>
            <a:pPr marL="457200" indent="-457200">
              <a:buClr>
                <a:srgbClr val="266F9F"/>
              </a:buClr>
              <a:buFont typeface="Wingdings" pitchFamily="2" charset="2"/>
              <a:buChar char="§"/>
            </a:pPr>
            <a:r>
              <a:rPr lang="en-US" sz="2800" dirty="0">
                <a:solidFill>
                  <a:prstClr val="black"/>
                </a:solidFill>
                <a:latin typeface="Times New Roman" pitchFamily="18" charset="0"/>
                <a:cs typeface="Times New Roman" pitchFamily="18" charset="0"/>
              </a:rPr>
              <a:t>You need a staff liaison!</a:t>
            </a:r>
          </a:p>
          <a:p>
            <a:pPr marL="914400" lvl="1" indent="-457200">
              <a:buClr>
                <a:srgbClr val="266F9F"/>
              </a:buClr>
              <a:buFont typeface="Wingdings" pitchFamily="2" charset="2"/>
              <a:buChar char="§"/>
            </a:pPr>
            <a:r>
              <a:rPr lang="en-US" sz="2800" dirty="0">
                <a:solidFill>
                  <a:prstClr val="black"/>
                </a:solidFill>
                <a:latin typeface="Times New Roman" pitchFamily="18" charset="0"/>
                <a:cs typeface="Times New Roman" pitchFamily="18" charset="0"/>
              </a:rPr>
              <a:t>Strong supporter of patient-and family-centered care.</a:t>
            </a:r>
          </a:p>
          <a:p>
            <a:pPr marL="914400" lvl="1" indent="-457200">
              <a:buClr>
                <a:srgbClr val="266F9F"/>
              </a:buClr>
              <a:buFont typeface="Wingdings" pitchFamily="2" charset="2"/>
              <a:buChar char="§"/>
            </a:pPr>
            <a:r>
              <a:rPr lang="en-US" sz="2800" dirty="0">
                <a:solidFill>
                  <a:prstClr val="black"/>
                </a:solidFill>
                <a:latin typeface="Times New Roman" pitchFamily="18" charset="0"/>
                <a:cs typeface="Times New Roman" pitchFamily="18" charset="0"/>
              </a:rPr>
              <a:t>Always alert for opportunities to introduce patient-</a:t>
            </a:r>
          </a:p>
          <a:p>
            <a:pPr lvl="2">
              <a:buClr>
                <a:srgbClr val="266F9F"/>
              </a:buClr>
            </a:pPr>
            <a:r>
              <a:rPr lang="en-US" sz="2800" dirty="0">
                <a:solidFill>
                  <a:prstClr val="black"/>
                </a:solidFill>
                <a:latin typeface="Times New Roman" pitchFamily="18" charset="0"/>
                <a:cs typeface="Times New Roman" pitchFamily="18" charset="0"/>
              </a:rPr>
              <a:t>and family-centered concepts or to integrate them</a:t>
            </a:r>
          </a:p>
          <a:p>
            <a:pPr lvl="2">
              <a:buClr>
                <a:srgbClr val="266F9F"/>
              </a:buClr>
            </a:pPr>
            <a:r>
              <a:rPr lang="en-US" sz="2800" dirty="0">
                <a:solidFill>
                  <a:prstClr val="black"/>
                </a:solidFill>
                <a:latin typeface="Times New Roman" pitchFamily="18" charset="0"/>
                <a:cs typeface="Times New Roman" pitchFamily="18" charset="0"/>
              </a:rPr>
              <a:t>in new or ongoing initiatives.</a:t>
            </a:r>
          </a:p>
          <a:p>
            <a:pPr lvl="1">
              <a:buClr>
                <a:srgbClr val="266F9F"/>
              </a:buClr>
            </a:pPr>
            <a:endParaRPr lang="en-US" sz="2800" dirty="0">
              <a:solidFill>
                <a:prstClr val="black"/>
              </a:solidFill>
              <a:latin typeface="Times New Roman" pitchFamily="18" charset="0"/>
              <a:cs typeface="Times New Roman" pitchFamily="18" charset="0"/>
            </a:endParaRPr>
          </a:p>
          <a:p>
            <a:pPr lvl="1">
              <a:buClr>
                <a:srgbClr val="266F9F"/>
              </a:buClr>
            </a:pPr>
            <a:endParaRPr lang="en-US" sz="2800" dirty="0">
              <a:solidFill>
                <a:prstClr val="black"/>
              </a:solidFill>
              <a:latin typeface="Times New Roman" pitchFamily="18" charset="0"/>
              <a:cs typeface="Times New Roman" pitchFamily="18" charset="0"/>
            </a:endParaRPr>
          </a:p>
          <a:p>
            <a:pPr lvl="2">
              <a:buClr>
                <a:srgbClr val="266F9F"/>
              </a:buClr>
            </a:pPr>
            <a:endParaRPr lang="en-US" sz="2800" dirty="0">
              <a:solidFill>
                <a:prstClr val="black"/>
              </a:solidFill>
              <a:latin typeface="Times New Roman" pitchFamily="18" charset="0"/>
              <a:cs typeface="Times New Roman" pitchFamily="18" charset="0"/>
            </a:endParaRPr>
          </a:p>
          <a:p>
            <a:pPr lvl="2">
              <a:buClr>
                <a:srgbClr val="266F9F"/>
              </a:buClr>
            </a:pPr>
            <a:endParaRPr lang="en-US" sz="2800" dirty="0">
              <a:solidFill>
                <a:prstClr val="black"/>
              </a:solidFill>
              <a:latin typeface="Times New Roman" pitchFamily="18" charset="0"/>
              <a:cs typeface="Times New Roman" pitchFamily="18" charset="0"/>
            </a:endParaRPr>
          </a:p>
          <a:p>
            <a:pPr lvl="2">
              <a:buClr>
                <a:srgbClr val="266F9F"/>
              </a:buClr>
            </a:pPr>
            <a:endParaRPr lang="en-US" sz="2800" dirty="0">
              <a:solidFill>
                <a:prstClr val="black"/>
              </a:solidFill>
              <a:latin typeface="Times New Roman" pitchFamily="18" charset="0"/>
              <a:cs typeface="Times New Roman" pitchFamily="18" charset="0"/>
            </a:endParaRPr>
          </a:p>
          <a:p>
            <a:pPr lvl="1">
              <a:buClr>
                <a:srgbClr val="266F9F"/>
              </a:buClr>
            </a:pPr>
            <a:endParaRPr lang="en-US" sz="2800" dirty="0">
              <a:solidFill>
                <a:prstClr val="black"/>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pPr algn="r"/>
            <a:fld id="{0980E98D-9D5B-406B-A71C-929C12D6FD60}" type="slidenum">
              <a:rPr lang="en-US" sz="1200" smtClean="0">
                <a:solidFill>
                  <a:prstClr val="black"/>
                </a:solidFill>
                <a:latin typeface="Garamond" panose="02020404030301010803" pitchFamily="18" charset="0"/>
              </a:rPr>
              <a:pPr algn="r"/>
              <a:t>31</a:t>
            </a:fld>
            <a:endParaRPr lang="en-US" sz="12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41429955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1219200"/>
          </a:xfrm>
        </p:spPr>
        <p:txBody>
          <a:bodyPr/>
          <a:lstStyle/>
          <a:p>
            <a:r>
              <a:rPr lang="en-US" sz="4000" dirty="0">
                <a:solidFill>
                  <a:srgbClr val="266F9F"/>
                </a:solidFill>
              </a:rPr>
              <a:t>Other </a:t>
            </a:r>
            <a:r>
              <a:rPr lang="en-US" sz="4000" dirty="0" smtClean="0">
                <a:solidFill>
                  <a:srgbClr val="266F9F"/>
                </a:solidFill>
              </a:rPr>
              <a:t>Ways We Engage Patients and Families</a:t>
            </a:r>
            <a:endParaRPr lang="en-US" sz="4000" dirty="0">
              <a:solidFill>
                <a:srgbClr val="266F9F"/>
              </a:solidFill>
            </a:endParaRPr>
          </a:p>
        </p:txBody>
      </p:sp>
      <p:sp>
        <p:nvSpPr>
          <p:cNvPr id="3" name="Content Placeholder 2"/>
          <p:cNvSpPr>
            <a:spLocks noGrp="1"/>
          </p:cNvSpPr>
          <p:nvPr>
            <p:ph sz="half" idx="1"/>
          </p:nvPr>
        </p:nvSpPr>
        <p:spPr>
          <a:xfrm>
            <a:off x="152400" y="1371600"/>
            <a:ext cx="4343400" cy="4754563"/>
          </a:xfrm>
        </p:spPr>
        <p:txBody>
          <a:bodyPr/>
          <a:lstStyle/>
          <a:p>
            <a:pPr marL="457200" indent="-457200">
              <a:buClr>
                <a:srgbClr val="266F9F"/>
              </a:buClr>
              <a:buFont typeface="Wingdings" pitchFamily="2" charset="2"/>
              <a:buChar char="§"/>
            </a:pPr>
            <a:r>
              <a:rPr lang="en-US" sz="2400" dirty="0">
                <a:latin typeface="Times New Roman" pitchFamily="18" charset="0"/>
                <a:cs typeface="Times New Roman" pitchFamily="18" charset="0"/>
              </a:rPr>
              <a:t>Patient rounds: follow up phones calls on </a:t>
            </a:r>
            <a:r>
              <a:rPr lang="en-US" sz="2400" dirty="0" smtClean="0">
                <a:latin typeface="Times New Roman" pitchFamily="18" charset="0"/>
                <a:cs typeface="Times New Roman" pitchFamily="18" charset="0"/>
              </a:rPr>
              <a:t>a sample </a:t>
            </a:r>
            <a:r>
              <a:rPr lang="en-US" sz="2400" dirty="0">
                <a:latin typeface="Times New Roman" pitchFamily="18" charset="0"/>
                <a:cs typeface="Times New Roman" pitchFamily="18" charset="0"/>
              </a:rPr>
              <a:t>each </a:t>
            </a:r>
            <a:r>
              <a:rPr lang="en-US" sz="2400" dirty="0" smtClean="0">
                <a:latin typeface="Times New Roman" pitchFamily="18" charset="0"/>
                <a:cs typeface="Times New Roman" pitchFamily="18" charset="0"/>
              </a:rPr>
              <a:t>week</a:t>
            </a:r>
          </a:p>
          <a:p>
            <a:pPr marL="457200" indent="-457200">
              <a:buClr>
                <a:srgbClr val="266F9F"/>
              </a:buClr>
              <a:buFont typeface="Wingdings" pitchFamily="2" charset="2"/>
              <a:buChar char="§"/>
            </a:pPr>
            <a:r>
              <a:rPr lang="en-US" sz="2400" dirty="0">
                <a:latin typeface="Times New Roman" pitchFamily="18" charset="0"/>
                <a:cs typeface="Times New Roman" pitchFamily="18" charset="0"/>
              </a:rPr>
              <a:t>Retreat attendees</a:t>
            </a:r>
          </a:p>
          <a:p>
            <a:pPr marL="457200" indent="-457200">
              <a:buClr>
                <a:srgbClr val="266F9F"/>
              </a:buClr>
              <a:buFont typeface="Wingdings" pitchFamily="2" charset="2"/>
              <a:buChar char="§"/>
            </a:pPr>
            <a:r>
              <a:rPr lang="en-US" sz="2400" dirty="0">
                <a:latin typeface="Times New Roman" pitchFamily="18" charset="0"/>
                <a:cs typeface="Times New Roman" pitchFamily="18" charset="0"/>
              </a:rPr>
              <a:t>Site visit team members</a:t>
            </a:r>
          </a:p>
          <a:p>
            <a:pPr marL="457200" indent="-457200">
              <a:buClr>
                <a:srgbClr val="266F9F"/>
              </a:buClr>
              <a:buFont typeface="Wingdings" pitchFamily="2" charset="2"/>
              <a:buChar char="§"/>
            </a:pPr>
            <a:r>
              <a:rPr lang="en-US" sz="2400" dirty="0">
                <a:latin typeface="Times New Roman" pitchFamily="18" charset="0"/>
                <a:cs typeface="Times New Roman" pitchFamily="18" charset="0"/>
              </a:rPr>
              <a:t>Include in interviews</a:t>
            </a:r>
          </a:p>
          <a:p>
            <a:pPr marL="457200" indent="-457200">
              <a:buClr>
                <a:srgbClr val="266F9F"/>
              </a:buClr>
              <a:buFont typeface="Wingdings" pitchFamily="2" charset="2"/>
              <a:buChar char="§"/>
            </a:pPr>
            <a:r>
              <a:rPr lang="en-US" sz="2400" dirty="0">
                <a:latin typeface="Times New Roman" pitchFamily="18" charset="0"/>
                <a:cs typeface="Times New Roman" pitchFamily="18" charset="0"/>
              </a:rPr>
              <a:t>Professional-in-training for staff, providers, learners</a:t>
            </a:r>
          </a:p>
          <a:p>
            <a:pPr marL="457200" indent="-457200">
              <a:buClr>
                <a:srgbClr val="266F9F"/>
              </a:buClr>
              <a:buFont typeface="Wingdings" pitchFamily="2" charset="2"/>
              <a:buChar char="§"/>
            </a:pPr>
            <a:r>
              <a:rPr lang="en-US" sz="2400" dirty="0">
                <a:latin typeface="Times New Roman" pitchFamily="18" charset="0"/>
                <a:cs typeface="Times New Roman" pitchFamily="18" charset="0"/>
              </a:rPr>
              <a:t>PCMH Transformation initiatives</a:t>
            </a:r>
          </a:p>
          <a:p>
            <a:pPr marL="457200" indent="-457200">
              <a:buClr>
                <a:srgbClr val="266F9F"/>
              </a:buClr>
              <a:buFont typeface="Wingdings" pitchFamily="2" charset="2"/>
              <a:buChar char="§"/>
            </a:pPr>
            <a:r>
              <a:rPr lang="en-US" sz="2400" dirty="0">
                <a:latin typeface="Times New Roman" pitchFamily="18" charset="0"/>
                <a:cs typeface="Times New Roman" pitchFamily="18" charset="0"/>
              </a:rPr>
              <a:t>Focus groups</a:t>
            </a:r>
          </a:p>
          <a:p>
            <a:pPr marL="457200" indent="-457200">
              <a:buClr>
                <a:srgbClr val="266F9F"/>
              </a:buClr>
              <a:buFont typeface="Wingdings" pitchFamily="2" charset="2"/>
              <a:buChar char="§"/>
            </a:pPr>
            <a:endParaRPr lang="en-US" sz="2000" dirty="0">
              <a:latin typeface="Times New Roman" pitchFamily="18" charset="0"/>
              <a:cs typeface="Times New Roman" pitchFamily="18" charset="0"/>
            </a:endParaRPr>
          </a:p>
        </p:txBody>
      </p:sp>
      <p:sp>
        <p:nvSpPr>
          <p:cNvPr id="4" name="Content Placeholder 3"/>
          <p:cNvSpPr>
            <a:spLocks noGrp="1"/>
          </p:cNvSpPr>
          <p:nvPr>
            <p:ph sz="half" idx="2"/>
          </p:nvPr>
        </p:nvSpPr>
        <p:spPr>
          <a:xfrm>
            <a:off x="4648200" y="1447800"/>
            <a:ext cx="4343400" cy="4678363"/>
          </a:xfrm>
        </p:spPr>
        <p:txBody>
          <a:bodyPr/>
          <a:lstStyle/>
          <a:p>
            <a:pPr marL="457200" indent="-457200">
              <a:buClr>
                <a:srgbClr val="266F9F"/>
              </a:buClr>
              <a:buFont typeface="Wingdings" pitchFamily="2" charset="2"/>
              <a:buChar char="§"/>
            </a:pPr>
            <a:r>
              <a:rPr lang="en-US" sz="2400" dirty="0" smtClean="0">
                <a:latin typeface="Times New Roman" pitchFamily="18" charset="0"/>
                <a:cs typeface="Times New Roman" pitchFamily="18" charset="0"/>
              </a:rPr>
              <a:t>Committees/projects</a:t>
            </a:r>
            <a:endParaRPr lang="en-US" sz="2400" dirty="0">
              <a:latin typeface="Times New Roman" pitchFamily="18" charset="0"/>
              <a:cs typeface="Times New Roman" pitchFamily="18" charset="0"/>
            </a:endParaRPr>
          </a:p>
          <a:p>
            <a:pPr marL="857250" lvl="1" indent="-457200">
              <a:buClr>
                <a:srgbClr val="266F9F"/>
              </a:buClr>
              <a:buFont typeface="Wingdings" pitchFamily="2" charset="2"/>
              <a:buChar char="§"/>
            </a:pPr>
            <a:r>
              <a:rPr lang="en-US" sz="2000" dirty="0">
                <a:latin typeface="Times New Roman" pitchFamily="18" charset="0"/>
                <a:cs typeface="Times New Roman" pitchFamily="18" charset="0"/>
              </a:rPr>
              <a:t>Patient Education</a:t>
            </a:r>
          </a:p>
          <a:p>
            <a:pPr marL="857250" lvl="1" indent="-457200">
              <a:buClr>
                <a:srgbClr val="266F9F"/>
              </a:buClr>
              <a:buFont typeface="Wingdings" pitchFamily="2" charset="2"/>
              <a:buChar char="§"/>
            </a:pPr>
            <a:r>
              <a:rPr lang="en-US" sz="2000" dirty="0">
                <a:latin typeface="Times New Roman" pitchFamily="18" charset="0"/>
                <a:cs typeface="Times New Roman" pitchFamily="18" charset="0"/>
              </a:rPr>
              <a:t>Open House</a:t>
            </a:r>
          </a:p>
          <a:p>
            <a:pPr marL="857250" lvl="1" indent="-457200">
              <a:buClr>
                <a:srgbClr val="266F9F"/>
              </a:buClr>
              <a:buFont typeface="Wingdings" pitchFamily="2" charset="2"/>
              <a:buChar char="§"/>
            </a:pPr>
            <a:r>
              <a:rPr lang="en-US" sz="2000" dirty="0">
                <a:latin typeface="Times New Roman" pitchFamily="18" charset="0"/>
                <a:cs typeface="Times New Roman" pitchFamily="18" charset="0"/>
              </a:rPr>
              <a:t>Waiting Room</a:t>
            </a:r>
          </a:p>
          <a:p>
            <a:pPr marL="857250" lvl="1" indent="-457200">
              <a:buClr>
                <a:srgbClr val="266F9F"/>
              </a:buClr>
              <a:buFont typeface="Wingdings" pitchFamily="2" charset="2"/>
              <a:buChar char="§"/>
            </a:pPr>
            <a:r>
              <a:rPr lang="en-US" sz="2000" dirty="0">
                <a:latin typeface="Times New Roman" pitchFamily="18" charset="0"/>
                <a:cs typeface="Times New Roman" pitchFamily="18" charset="0"/>
              </a:rPr>
              <a:t>Clinic Flow</a:t>
            </a:r>
          </a:p>
          <a:p>
            <a:pPr marL="857250" lvl="1" indent="-457200">
              <a:buClr>
                <a:srgbClr val="266F9F"/>
              </a:buClr>
              <a:buFont typeface="Wingdings" pitchFamily="2" charset="2"/>
              <a:buChar char="§"/>
            </a:pPr>
            <a:r>
              <a:rPr lang="en-US" sz="2000" dirty="0">
                <a:latin typeface="Times New Roman" pitchFamily="18" charset="0"/>
                <a:cs typeface="Times New Roman" pitchFamily="18" charset="0"/>
              </a:rPr>
              <a:t>Patient Safety</a:t>
            </a:r>
          </a:p>
          <a:p>
            <a:pPr marL="857250" lvl="1" indent="-457200">
              <a:buClr>
                <a:srgbClr val="266F9F"/>
              </a:buClr>
              <a:buFont typeface="Wingdings" pitchFamily="2" charset="2"/>
              <a:buChar char="§"/>
            </a:pPr>
            <a:r>
              <a:rPr lang="en-US" sz="2000" dirty="0">
                <a:latin typeface="Times New Roman" pitchFamily="18" charset="0"/>
                <a:cs typeface="Times New Roman" pitchFamily="18" charset="0"/>
              </a:rPr>
              <a:t>Quality Improvement Endeavors</a:t>
            </a:r>
          </a:p>
          <a:p>
            <a:pPr marL="857250" lvl="1" indent="-457200">
              <a:buClr>
                <a:srgbClr val="266F9F"/>
              </a:buClr>
              <a:buFont typeface="Wingdings" pitchFamily="2" charset="2"/>
              <a:buChar char="§"/>
            </a:pPr>
            <a:r>
              <a:rPr lang="en-US" sz="2000" dirty="0">
                <a:latin typeface="Times New Roman" pitchFamily="18" charset="0"/>
                <a:cs typeface="Times New Roman" pitchFamily="18" charset="0"/>
              </a:rPr>
              <a:t>Facility Design</a:t>
            </a:r>
            <a:endParaRPr lang="en-US" sz="24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pPr algn="r"/>
            <a:fld id="{0980E98D-9D5B-406B-A71C-929C12D6FD60}" type="slidenum">
              <a:rPr lang="en-US" sz="1200" smtClean="0">
                <a:solidFill>
                  <a:prstClr val="black"/>
                </a:solidFill>
                <a:latin typeface="Garamond" panose="02020404030301010803" pitchFamily="18" charset="0"/>
              </a:rPr>
              <a:pPr algn="r"/>
              <a:t>32</a:t>
            </a:fld>
            <a:endParaRPr lang="en-US" sz="12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22329384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712694"/>
            <a:ext cx="8382000" cy="646331"/>
          </a:xfrm>
          <a:prstGeom prst="rect">
            <a:avLst/>
          </a:prstGeom>
          <a:noFill/>
        </p:spPr>
        <p:txBody>
          <a:bodyPr wrap="square" rtlCol="0">
            <a:spAutoFit/>
          </a:bodyPr>
          <a:lstStyle/>
          <a:p>
            <a:pPr algn="ctr"/>
            <a:r>
              <a:rPr lang="en-US" sz="3600" dirty="0">
                <a:solidFill>
                  <a:srgbClr val="266F9F"/>
                </a:solidFill>
              </a:rPr>
              <a:t>Values and Challenges</a:t>
            </a:r>
          </a:p>
        </p:txBody>
      </p:sp>
      <p:sp>
        <p:nvSpPr>
          <p:cNvPr id="5" name="TextBox 4"/>
          <p:cNvSpPr txBox="1"/>
          <p:nvPr/>
        </p:nvSpPr>
        <p:spPr>
          <a:xfrm>
            <a:off x="4724400" y="2781449"/>
            <a:ext cx="4233788" cy="1815882"/>
          </a:xfrm>
          <a:prstGeom prst="rect">
            <a:avLst/>
          </a:prstGeom>
          <a:noFill/>
        </p:spPr>
        <p:txBody>
          <a:bodyPr wrap="none" rtlCol="0">
            <a:spAutoFit/>
          </a:bodyPr>
          <a:lstStyle/>
          <a:p>
            <a:pPr marL="457200" indent="-457200">
              <a:buClr>
                <a:srgbClr val="266F9F"/>
              </a:buClr>
              <a:buFont typeface="Wingdings" pitchFamily="2" charset="2"/>
              <a:buChar char="§"/>
            </a:pPr>
            <a:r>
              <a:rPr lang="en-US" sz="2800" dirty="0">
                <a:solidFill>
                  <a:prstClr val="black"/>
                </a:solidFill>
                <a:latin typeface="Times New Roman" pitchFamily="18" charset="0"/>
                <a:cs typeface="Times New Roman" pitchFamily="18" charset="0"/>
              </a:rPr>
              <a:t>Patient perspective</a:t>
            </a:r>
          </a:p>
          <a:p>
            <a:pPr marL="457200" indent="-457200">
              <a:buClr>
                <a:srgbClr val="266F9F"/>
              </a:buClr>
              <a:buFont typeface="Wingdings" pitchFamily="2" charset="2"/>
              <a:buChar char="§"/>
            </a:pPr>
            <a:r>
              <a:rPr lang="en-US" sz="2800" dirty="0">
                <a:solidFill>
                  <a:prstClr val="black"/>
                </a:solidFill>
                <a:latin typeface="Times New Roman" pitchFamily="18" charset="0"/>
                <a:cs typeface="Times New Roman" pitchFamily="18" charset="0"/>
              </a:rPr>
              <a:t>Organization perspective</a:t>
            </a:r>
          </a:p>
          <a:p>
            <a:pPr marL="457200" indent="-457200">
              <a:buClr>
                <a:srgbClr val="266F9F"/>
              </a:buClr>
              <a:buFont typeface="Wingdings" pitchFamily="2" charset="2"/>
              <a:buChar char="§"/>
            </a:pPr>
            <a:r>
              <a:rPr lang="en-US" sz="2800" dirty="0">
                <a:solidFill>
                  <a:prstClr val="black"/>
                </a:solidFill>
                <a:latin typeface="Times New Roman" pitchFamily="18" charset="0"/>
                <a:cs typeface="Times New Roman" pitchFamily="18" charset="0"/>
              </a:rPr>
              <a:t>Physician perspective</a:t>
            </a:r>
          </a:p>
          <a:p>
            <a:pPr lvl="1">
              <a:buClr>
                <a:srgbClr val="266F9F"/>
              </a:buClr>
            </a:pPr>
            <a:endParaRPr lang="en-US" sz="2800" dirty="0">
              <a:solidFill>
                <a:prstClr val="black"/>
              </a:solidFill>
              <a:latin typeface="Times New Roman"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064738"/>
            <a:ext cx="4332407" cy="3249305"/>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pPr algn="r"/>
            <a:fld id="{0980E98D-9D5B-406B-A71C-929C12D6FD60}" type="slidenum">
              <a:rPr lang="en-US" sz="1200" smtClean="0">
                <a:solidFill>
                  <a:prstClr val="black"/>
                </a:solidFill>
              </a:rPr>
              <a:pPr algn="r"/>
              <a:t>33</a:t>
            </a:fld>
            <a:endParaRPr lang="en-US" sz="1200" dirty="0">
              <a:solidFill>
                <a:prstClr val="black"/>
              </a:solidFill>
            </a:endParaRPr>
          </a:p>
        </p:txBody>
      </p:sp>
    </p:spTree>
    <p:extLst>
      <p:ext uri="{BB962C8B-B14F-4D97-AF65-F5344CB8AC3E}">
        <p14:creationId xmlns:p14="http://schemas.microsoft.com/office/powerpoint/2010/main" val="1593183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712694"/>
            <a:ext cx="5467843" cy="646331"/>
          </a:xfrm>
          <a:prstGeom prst="rect">
            <a:avLst/>
          </a:prstGeom>
          <a:noFill/>
        </p:spPr>
        <p:txBody>
          <a:bodyPr wrap="none" rtlCol="0">
            <a:spAutoFit/>
          </a:bodyPr>
          <a:lstStyle/>
          <a:p>
            <a:r>
              <a:rPr lang="en-US" sz="3600" dirty="0">
                <a:solidFill>
                  <a:srgbClr val="266F9F"/>
                </a:solidFill>
              </a:rPr>
              <a:t>Feedback from our patients:</a:t>
            </a:r>
          </a:p>
        </p:txBody>
      </p:sp>
      <p:sp>
        <p:nvSpPr>
          <p:cNvPr id="5" name="TextBox 4"/>
          <p:cNvSpPr txBox="1"/>
          <p:nvPr/>
        </p:nvSpPr>
        <p:spPr>
          <a:xfrm>
            <a:off x="551330" y="1447800"/>
            <a:ext cx="8263801" cy="4401205"/>
          </a:xfrm>
          <a:prstGeom prst="rect">
            <a:avLst/>
          </a:prstGeom>
          <a:noFill/>
        </p:spPr>
        <p:txBody>
          <a:bodyPr wrap="none" rtlCol="0">
            <a:spAutoFit/>
          </a:bodyPr>
          <a:lstStyle/>
          <a:p>
            <a:pPr>
              <a:buClr>
                <a:srgbClr val="266F9F"/>
              </a:buClr>
            </a:pPr>
            <a:endParaRPr lang="en-US" sz="2800" dirty="0">
              <a:solidFill>
                <a:prstClr val="black"/>
              </a:solidFill>
              <a:latin typeface="Times New Roman" pitchFamily="18" charset="0"/>
              <a:cs typeface="Times New Roman" pitchFamily="18" charset="0"/>
            </a:endParaRPr>
          </a:p>
          <a:p>
            <a:pPr marL="457200" indent="-457200">
              <a:buClr>
                <a:srgbClr val="266F9F"/>
              </a:buClr>
              <a:buFont typeface="Wingdings" pitchFamily="2" charset="2"/>
              <a:buChar char="§"/>
            </a:pPr>
            <a:r>
              <a:rPr lang="en-US" altLang="en-US" sz="2800" i="1" dirty="0">
                <a:solidFill>
                  <a:prstClr val="black"/>
                </a:solidFill>
                <a:latin typeface="Times New Roman" pitchFamily="18" charset="0"/>
                <a:cs typeface="Times New Roman" pitchFamily="18" charset="0"/>
              </a:rPr>
              <a:t>The leaders are committed to an open and honest </a:t>
            </a:r>
          </a:p>
          <a:p>
            <a:pPr lvl="1">
              <a:buClr>
                <a:srgbClr val="266F9F"/>
              </a:buClr>
            </a:pPr>
            <a:r>
              <a:rPr lang="en-US" altLang="en-US" sz="2800" i="1" dirty="0">
                <a:solidFill>
                  <a:prstClr val="black"/>
                </a:solidFill>
                <a:latin typeface="Times New Roman" pitchFamily="18" charset="0"/>
                <a:cs typeface="Times New Roman" pitchFamily="18" charset="0"/>
              </a:rPr>
              <a:t>dialogue.  I feel that someone clearly puts effort into </a:t>
            </a:r>
          </a:p>
          <a:p>
            <a:pPr lvl="1">
              <a:buClr>
                <a:srgbClr val="266F9F"/>
              </a:buClr>
            </a:pPr>
            <a:r>
              <a:rPr lang="en-US" altLang="en-US" sz="2800" i="1" dirty="0">
                <a:solidFill>
                  <a:prstClr val="black"/>
                </a:solidFill>
                <a:latin typeface="Times New Roman" pitchFamily="18" charset="0"/>
                <a:cs typeface="Times New Roman" pitchFamily="18" charset="0"/>
              </a:rPr>
              <a:t>bringing topics to the group where the group might </a:t>
            </a:r>
          </a:p>
          <a:p>
            <a:pPr lvl="1">
              <a:buClr>
                <a:srgbClr val="266F9F"/>
              </a:buClr>
            </a:pPr>
            <a:r>
              <a:rPr lang="en-US" altLang="en-US" sz="2800" i="1" dirty="0">
                <a:solidFill>
                  <a:prstClr val="black"/>
                </a:solidFill>
                <a:latin typeface="Times New Roman" pitchFamily="18" charset="0"/>
                <a:cs typeface="Times New Roman" pitchFamily="18" charset="0"/>
              </a:rPr>
              <a:t>make a difference.  There is buy in, we do not feel </a:t>
            </a:r>
          </a:p>
          <a:p>
            <a:pPr lvl="1">
              <a:buClr>
                <a:srgbClr val="266F9F"/>
              </a:buClr>
            </a:pPr>
            <a:r>
              <a:rPr lang="en-US" altLang="en-US" sz="2800" i="1" dirty="0">
                <a:solidFill>
                  <a:prstClr val="black"/>
                </a:solidFill>
                <a:latin typeface="Times New Roman" pitchFamily="18" charset="0"/>
                <a:cs typeface="Times New Roman" pitchFamily="18" charset="0"/>
              </a:rPr>
              <a:t>that we are talking for nothing, but that our input </a:t>
            </a:r>
          </a:p>
          <a:p>
            <a:pPr lvl="1">
              <a:buClr>
                <a:srgbClr val="266F9F"/>
              </a:buClr>
            </a:pPr>
            <a:r>
              <a:rPr lang="en-US" altLang="en-US" sz="2800" i="1" dirty="0">
                <a:solidFill>
                  <a:prstClr val="black"/>
                </a:solidFill>
                <a:latin typeface="Times New Roman" pitchFamily="18" charset="0"/>
                <a:cs typeface="Times New Roman" pitchFamily="18" charset="0"/>
              </a:rPr>
              <a:t>is open and honest and very much heard.  It is </a:t>
            </a:r>
          </a:p>
          <a:p>
            <a:pPr lvl="1">
              <a:buClr>
                <a:srgbClr val="266F9F"/>
              </a:buClr>
            </a:pPr>
            <a:r>
              <a:rPr lang="en-US" altLang="en-US" sz="2800" i="1" dirty="0">
                <a:solidFill>
                  <a:prstClr val="black"/>
                </a:solidFill>
                <a:latin typeface="Times New Roman" pitchFamily="18" charset="0"/>
                <a:cs typeface="Times New Roman" pitchFamily="18" charset="0"/>
              </a:rPr>
              <a:t>valuable to hear perspective of others as well.</a:t>
            </a:r>
          </a:p>
          <a:p>
            <a:pPr marL="457200" indent="-457200">
              <a:buClr>
                <a:srgbClr val="266F9F"/>
              </a:buClr>
              <a:buFont typeface="Wingdings" pitchFamily="2" charset="2"/>
              <a:buChar char="§"/>
            </a:pPr>
            <a:endParaRPr lang="en-US" sz="2800" dirty="0">
              <a:solidFill>
                <a:prstClr val="black"/>
              </a:solidFill>
              <a:latin typeface="Times New Roman" pitchFamily="18" charset="0"/>
              <a:cs typeface="Times New Roman" pitchFamily="18" charset="0"/>
            </a:endParaRPr>
          </a:p>
          <a:p>
            <a:pPr lvl="1">
              <a:buClr>
                <a:srgbClr val="266F9F"/>
              </a:buClr>
            </a:pPr>
            <a:endParaRPr lang="en-US" sz="2800" dirty="0">
              <a:solidFill>
                <a:prstClr val="black"/>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pPr algn="r"/>
            <a:fld id="{0980E98D-9D5B-406B-A71C-929C12D6FD60}" type="slidenum">
              <a:rPr lang="en-US" sz="1200" smtClean="0">
                <a:solidFill>
                  <a:prstClr val="black"/>
                </a:solidFill>
                <a:latin typeface="Garamond" panose="02020404030301010803" pitchFamily="18" charset="0"/>
              </a:rPr>
              <a:pPr algn="r"/>
              <a:t>34</a:t>
            </a:fld>
            <a:endParaRPr lang="en-US" sz="12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2410258290"/>
      </p:ext>
    </p:extLst>
  </p:cSld>
  <p:clrMapOvr>
    <a:masterClrMapping/>
  </p:clrMapOvr>
  <mc:AlternateContent xmlns:mc="http://schemas.openxmlformats.org/markup-compatibility/2006">
    <mc:Choice xmlns:p14="http://schemas.microsoft.com/office/powerpoint/2010/main" Requires="p14">
      <p:transition p14:dur="0" advTm="20000"/>
    </mc:Choice>
    <mc:Fallback>
      <p:transition advTm="20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712694"/>
            <a:ext cx="5467843" cy="646331"/>
          </a:xfrm>
          <a:prstGeom prst="rect">
            <a:avLst/>
          </a:prstGeom>
          <a:noFill/>
        </p:spPr>
        <p:txBody>
          <a:bodyPr wrap="none" rtlCol="0">
            <a:spAutoFit/>
          </a:bodyPr>
          <a:lstStyle/>
          <a:p>
            <a:r>
              <a:rPr lang="en-US" sz="3600" dirty="0">
                <a:solidFill>
                  <a:srgbClr val="266F9F"/>
                </a:solidFill>
              </a:rPr>
              <a:t>Feedback from our patients:</a:t>
            </a:r>
          </a:p>
        </p:txBody>
      </p:sp>
      <p:sp>
        <p:nvSpPr>
          <p:cNvPr id="5" name="TextBox 4"/>
          <p:cNvSpPr txBox="1"/>
          <p:nvPr/>
        </p:nvSpPr>
        <p:spPr>
          <a:xfrm>
            <a:off x="551330" y="1447800"/>
            <a:ext cx="7982763" cy="3108543"/>
          </a:xfrm>
          <a:prstGeom prst="rect">
            <a:avLst/>
          </a:prstGeom>
          <a:noFill/>
        </p:spPr>
        <p:txBody>
          <a:bodyPr wrap="none" rtlCol="0">
            <a:spAutoFit/>
          </a:bodyPr>
          <a:lstStyle/>
          <a:p>
            <a:pPr>
              <a:buClr>
                <a:srgbClr val="266F9F"/>
              </a:buClr>
            </a:pPr>
            <a:endParaRPr lang="en-US" sz="2800" dirty="0">
              <a:solidFill>
                <a:prstClr val="black"/>
              </a:solidFill>
              <a:latin typeface="Times New Roman" pitchFamily="18" charset="0"/>
              <a:cs typeface="Times New Roman" pitchFamily="18" charset="0"/>
            </a:endParaRPr>
          </a:p>
          <a:p>
            <a:pPr marL="457200" indent="-457200">
              <a:buClr>
                <a:srgbClr val="266F9F"/>
              </a:buClr>
              <a:buFont typeface="Wingdings" pitchFamily="2" charset="2"/>
              <a:buChar char="§"/>
            </a:pPr>
            <a:r>
              <a:rPr lang="en-US" sz="2800" i="1" dirty="0">
                <a:solidFill>
                  <a:prstClr val="black"/>
                </a:solidFill>
                <a:latin typeface="Times New Roman" pitchFamily="18" charset="0"/>
                <a:cs typeface="Times New Roman" pitchFamily="18" charset="0"/>
              </a:rPr>
              <a:t>I have attended several PCMH conferences and</a:t>
            </a:r>
          </a:p>
          <a:p>
            <a:pPr lvl="1">
              <a:buClr>
                <a:srgbClr val="266F9F"/>
              </a:buClr>
            </a:pPr>
            <a:r>
              <a:rPr lang="en-US" sz="2800" i="1" dirty="0">
                <a:solidFill>
                  <a:prstClr val="black"/>
                </a:solidFill>
                <a:latin typeface="Times New Roman" pitchFamily="18" charset="0"/>
                <a:cs typeface="Times New Roman" pitchFamily="18" charset="0"/>
              </a:rPr>
              <a:t>have learned a great deal. This is part of my belief </a:t>
            </a:r>
          </a:p>
          <a:p>
            <a:pPr lvl="1">
              <a:buClr>
                <a:srgbClr val="266F9F"/>
              </a:buClr>
            </a:pPr>
            <a:r>
              <a:rPr lang="en-US" sz="2800" i="1" dirty="0">
                <a:solidFill>
                  <a:prstClr val="black"/>
                </a:solidFill>
                <a:latin typeface="Times New Roman" pitchFamily="18" charset="0"/>
                <a:cs typeface="Times New Roman" pitchFamily="18" charset="0"/>
              </a:rPr>
              <a:t>that patients need to be actively involved in their </a:t>
            </a:r>
          </a:p>
          <a:p>
            <a:pPr lvl="1">
              <a:buClr>
                <a:srgbClr val="266F9F"/>
              </a:buClr>
            </a:pPr>
            <a:r>
              <a:rPr lang="en-US" sz="2800" i="1" dirty="0">
                <a:solidFill>
                  <a:prstClr val="black"/>
                </a:solidFill>
                <a:latin typeface="Times New Roman" pitchFamily="18" charset="0"/>
                <a:cs typeface="Times New Roman" pitchFamily="18" charset="0"/>
              </a:rPr>
              <a:t>own health care as well as that of the community.</a:t>
            </a:r>
          </a:p>
          <a:p>
            <a:pPr marL="457200" indent="-457200">
              <a:buClr>
                <a:srgbClr val="266F9F"/>
              </a:buClr>
              <a:buFont typeface="Wingdings" pitchFamily="2" charset="2"/>
              <a:buChar char="§"/>
            </a:pPr>
            <a:endParaRPr lang="en-US" sz="2800" dirty="0">
              <a:solidFill>
                <a:prstClr val="black"/>
              </a:solidFill>
              <a:latin typeface="Times New Roman" pitchFamily="18" charset="0"/>
              <a:cs typeface="Times New Roman" pitchFamily="18" charset="0"/>
            </a:endParaRPr>
          </a:p>
          <a:p>
            <a:pPr lvl="1">
              <a:buClr>
                <a:srgbClr val="266F9F"/>
              </a:buClr>
            </a:pPr>
            <a:endParaRPr lang="en-US" sz="2800" dirty="0">
              <a:solidFill>
                <a:prstClr val="black"/>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pPr algn="r"/>
            <a:fld id="{0980E98D-9D5B-406B-A71C-929C12D6FD60}" type="slidenum">
              <a:rPr lang="en-US" sz="1200" smtClean="0">
                <a:solidFill>
                  <a:prstClr val="black"/>
                </a:solidFill>
                <a:latin typeface="Garamond" panose="02020404030301010803" pitchFamily="18" charset="0"/>
              </a:rPr>
              <a:pPr algn="r"/>
              <a:t>35</a:t>
            </a:fld>
            <a:endParaRPr lang="en-US" sz="12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1905490851"/>
      </p:ext>
    </p:extLst>
  </p:cSld>
  <p:clrMapOvr>
    <a:masterClrMapping/>
  </p:clrMapOvr>
  <mc:AlternateContent xmlns:mc="http://schemas.openxmlformats.org/markup-compatibility/2006">
    <mc:Choice xmlns:p14="http://schemas.microsoft.com/office/powerpoint/2010/main" Requires="p14">
      <p:transition p14:dur="0" advTm="10000"/>
    </mc:Choice>
    <mc:Fallback>
      <p:transition advTm="10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712694"/>
            <a:ext cx="5467843" cy="646331"/>
          </a:xfrm>
          <a:prstGeom prst="rect">
            <a:avLst/>
          </a:prstGeom>
          <a:noFill/>
        </p:spPr>
        <p:txBody>
          <a:bodyPr wrap="none" rtlCol="0">
            <a:spAutoFit/>
          </a:bodyPr>
          <a:lstStyle/>
          <a:p>
            <a:r>
              <a:rPr lang="en-US" sz="3600" dirty="0">
                <a:solidFill>
                  <a:srgbClr val="266F9F"/>
                </a:solidFill>
              </a:rPr>
              <a:t>Feedback from our patients:</a:t>
            </a:r>
          </a:p>
        </p:txBody>
      </p:sp>
      <p:sp>
        <p:nvSpPr>
          <p:cNvPr id="5" name="TextBox 4"/>
          <p:cNvSpPr txBox="1"/>
          <p:nvPr/>
        </p:nvSpPr>
        <p:spPr>
          <a:xfrm>
            <a:off x="551330" y="1447800"/>
            <a:ext cx="7279557" cy="3970318"/>
          </a:xfrm>
          <a:prstGeom prst="rect">
            <a:avLst/>
          </a:prstGeom>
          <a:noFill/>
        </p:spPr>
        <p:txBody>
          <a:bodyPr wrap="none" rtlCol="0">
            <a:spAutoFit/>
          </a:bodyPr>
          <a:lstStyle/>
          <a:p>
            <a:pPr>
              <a:buClr>
                <a:srgbClr val="266F9F"/>
              </a:buClr>
            </a:pPr>
            <a:endParaRPr lang="en-US" sz="2800" i="1" dirty="0">
              <a:solidFill>
                <a:prstClr val="black"/>
              </a:solidFill>
              <a:latin typeface="Times New Roman" pitchFamily="18" charset="0"/>
              <a:cs typeface="Times New Roman" pitchFamily="18" charset="0"/>
            </a:endParaRPr>
          </a:p>
          <a:p>
            <a:pPr marL="457200" indent="-457200">
              <a:buClr>
                <a:srgbClr val="266F9F"/>
              </a:buClr>
              <a:buFont typeface="Wingdings" pitchFamily="2" charset="2"/>
              <a:buChar char="§"/>
            </a:pPr>
            <a:r>
              <a:rPr lang="en-US" altLang="en-US" sz="2800" i="1" dirty="0">
                <a:solidFill>
                  <a:prstClr val="black"/>
                </a:solidFill>
                <a:latin typeface="Times New Roman" pitchFamily="18" charset="0"/>
                <a:cs typeface="Times New Roman" pitchFamily="18" charset="0"/>
              </a:rPr>
              <a:t>What was helpful to me in recruiting was the </a:t>
            </a:r>
          </a:p>
          <a:p>
            <a:pPr lvl="1">
              <a:buClr>
                <a:srgbClr val="266F9F"/>
              </a:buClr>
            </a:pPr>
            <a:r>
              <a:rPr lang="en-US" altLang="en-US" sz="2800" i="1" dirty="0">
                <a:solidFill>
                  <a:prstClr val="black"/>
                </a:solidFill>
                <a:latin typeface="Times New Roman" pitchFamily="18" charset="0"/>
                <a:cs typeface="Times New Roman" pitchFamily="18" charset="0"/>
              </a:rPr>
              <a:t>personal contact by Jodi asking me and </a:t>
            </a:r>
          </a:p>
          <a:p>
            <a:pPr lvl="1">
              <a:buClr>
                <a:srgbClr val="266F9F"/>
              </a:buClr>
            </a:pPr>
            <a:r>
              <a:rPr lang="en-US" altLang="en-US" sz="2800" i="1" dirty="0">
                <a:solidFill>
                  <a:prstClr val="black"/>
                </a:solidFill>
                <a:latin typeface="Times New Roman" pitchFamily="18" charset="0"/>
                <a:cs typeface="Times New Roman" pitchFamily="18" charset="0"/>
              </a:rPr>
              <a:t>conveying that I could make a contribution to </a:t>
            </a:r>
          </a:p>
          <a:p>
            <a:pPr lvl="1">
              <a:buClr>
                <a:srgbClr val="266F9F"/>
              </a:buClr>
            </a:pPr>
            <a:r>
              <a:rPr lang="en-US" altLang="en-US" sz="2800" i="1" dirty="0">
                <a:solidFill>
                  <a:prstClr val="black"/>
                </a:solidFill>
                <a:latin typeface="Times New Roman" pitchFamily="18" charset="0"/>
                <a:cs typeface="Times New Roman" pitchFamily="18" charset="0"/>
              </a:rPr>
              <a:t>services provided by Four Seasons.</a:t>
            </a:r>
          </a:p>
          <a:p>
            <a:pPr marL="457200" indent="-457200">
              <a:buClr>
                <a:srgbClr val="266F9F"/>
              </a:buClr>
              <a:buFont typeface="Wingdings" pitchFamily="2" charset="2"/>
              <a:buChar char="§"/>
            </a:pPr>
            <a:endParaRPr lang="en-US" sz="2800" i="1" dirty="0">
              <a:solidFill>
                <a:prstClr val="black"/>
              </a:solidFill>
              <a:latin typeface="Times New Roman" pitchFamily="18" charset="0"/>
              <a:cs typeface="Times New Roman" pitchFamily="18" charset="0"/>
            </a:endParaRPr>
          </a:p>
          <a:p>
            <a:pPr lvl="1">
              <a:buClr>
                <a:srgbClr val="266F9F"/>
              </a:buClr>
            </a:pPr>
            <a:endParaRPr lang="en-US" sz="2800" i="1" dirty="0">
              <a:solidFill>
                <a:prstClr val="black"/>
              </a:solidFill>
              <a:latin typeface="Times New Roman" pitchFamily="18" charset="0"/>
              <a:cs typeface="Times New Roman" pitchFamily="18" charset="0"/>
            </a:endParaRPr>
          </a:p>
          <a:p>
            <a:pPr marL="457200" indent="-457200">
              <a:buClr>
                <a:srgbClr val="266F9F"/>
              </a:buClr>
              <a:buFont typeface="Wingdings" pitchFamily="2" charset="2"/>
              <a:buChar char="§"/>
            </a:pPr>
            <a:endParaRPr lang="en-US" sz="2800" dirty="0">
              <a:solidFill>
                <a:prstClr val="black"/>
              </a:solidFill>
              <a:latin typeface="Times New Roman" pitchFamily="18" charset="0"/>
              <a:cs typeface="Times New Roman" pitchFamily="18" charset="0"/>
            </a:endParaRPr>
          </a:p>
          <a:p>
            <a:pPr lvl="1">
              <a:buClr>
                <a:srgbClr val="266F9F"/>
              </a:buClr>
            </a:pPr>
            <a:endParaRPr lang="en-US" sz="2800" dirty="0">
              <a:solidFill>
                <a:prstClr val="black"/>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pPr algn="r"/>
            <a:fld id="{0980E98D-9D5B-406B-A71C-929C12D6FD60}" type="slidenum">
              <a:rPr lang="en-US" sz="1200" smtClean="0">
                <a:solidFill>
                  <a:prstClr val="black"/>
                </a:solidFill>
                <a:latin typeface="Garamond" panose="02020404030301010803" pitchFamily="18" charset="0"/>
              </a:rPr>
              <a:pPr algn="r"/>
              <a:t>36</a:t>
            </a:fld>
            <a:endParaRPr lang="en-US" sz="12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3898056609"/>
      </p:ext>
    </p:extLst>
  </p:cSld>
  <p:clrMapOvr>
    <a:masterClrMapping/>
  </p:clrMapOvr>
  <mc:AlternateContent xmlns:mc="http://schemas.openxmlformats.org/markup-compatibility/2006">
    <mc:Choice xmlns:p14="http://schemas.microsoft.com/office/powerpoint/2010/main" Requires="p14">
      <p:transition p14:dur="0" advTm="10000"/>
    </mc:Choice>
    <mc:Fallback>
      <p:transition advTm="10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5467843" cy="646331"/>
          </a:xfrm>
          <a:prstGeom prst="rect">
            <a:avLst/>
          </a:prstGeom>
          <a:noFill/>
        </p:spPr>
        <p:txBody>
          <a:bodyPr wrap="none" rtlCol="0">
            <a:spAutoFit/>
          </a:bodyPr>
          <a:lstStyle/>
          <a:p>
            <a:r>
              <a:rPr lang="en-US" sz="3600" dirty="0">
                <a:solidFill>
                  <a:srgbClr val="266F9F"/>
                </a:solidFill>
              </a:rPr>
              <a:t>Feedback from our patients:</a:t>
            </a:r>
          </a:p>
        </p:txBody>
      </p:sp>
      <p:sp>
        <p:nvSpPr>
          <p:cNvPr id="5" name="TextBox 4"/>
          <p:cNvSpPr txBox="1"/>
          <p:nvPr/>
        </p:nvSpPr>
        <p:spPr>
          <a:xfrm>
            <a:off x="304800" y="609600"/>
            <a:ext cx="8403198" cy="6555641"/>
          </a:xfrm>
          <a:prstGeom prst="rect">
            <a:avLst/>
          </a:prstGeom>
          <a:noFill/>
        </p:spPr>
        <p:txBody>
          <a:bodyPr wrap="none" rtlCol="0">
            <a:spAutoFit/>
          </a:bodyPr>
          <a:lstStyle/>
          <a:p>
            <a:pPr>
              <a:buClr>
                <a:srgbClr val="266F9F"/>
              </a:buClr>
            </a:pPr>
            <a:endParaRPr lang="en-US" altLang="en-US" sz="2800" i="1" dirty="0">
              <a:solidFill>
                <a:prstClr val="black"/>
              </a:solidFill>
              <a:latin typeface="Times New Roman" pitchFamily="18" charset="0"/>
              <a:cs typeface="Times New Roman" pitchFamily="18" charset="0"/>
            </a:endParaRPr>
          </a:p>
          <a:p>
            <a:pPr marL="457200" indent="-457200">
              <a:buClr>
                <a:srgbClr val="266F9F"/>
              </a:buClr>
              <a:buFont typeface="Wingdings" pitchFamily="2" charset="2"/>
              <a:buChar char="§"/>
            </a:pPr>
            <a:r>
              <a:rPr lang="en-US" altLang="en-US" sz="2800" i="1" dirty="0">
                <a:solidFill>
                  <a:prstClr val="black"/>
                </a:solidFill>
                <a:latin typeface="Times New Roman" pitchFamily="18" charset="0"/>
                <a:cs typeface="Times New Roman" pitchFamily="18" charset="0"/>
              </a:rPr>
              <a:t>The meals provided during the meeting has been </a:t>
            </a:r>
          </a:p>
          <a:p>
            <a:pPr lvl="1">
              <a:buClr>
                <a:srgbClr val="266F9F"/>
              </a:buClr>
            </a:pPr>
            <a:r>
              <a:rPr lang="en-US" altLang="en-US" sz="2800" i="1" dirty="0">
                <a:solidFill>
                  <a:prstClr val="black"/>
                </a:solidFill>
                <a:latin typeface="Times New Roman" pitchFamily="18" charset="0"/>
                <a:cs typeface="Times New Roman" pitchFamily="18" charset="0"/>
              </a:rPr>
              <a:t>a simple, yet effective way of providing some glue </a:t>
            </a:r>
          </a:p>
          <a:p>
            <a:pPr lvl="1">
              <a:buClr>
                <a:srgbClr val="266F9F"/>
              </a:buClr>
            </a:pPr>
            <a:r>
              <a:rPr lang="en-US" altLang="en-US" sz="2800" i="1" dirty="0">
                <a:solidFill>
                  <a:prstClr val="black"/>
                </a:solidFill>
                <a:latin typeface="Times New Roman" pitchFamily="18" charset="0"/>
                <a:cs typeface="Times New Roman" pitchFamily="18" charset="0"/>
              </a:rPr>
              <a:t>for the group. This has allowed the meeting to be </a:t>
            </a:r>
          </a:p>
          <a:p>
            <a:pPr lvl="1">
              <a:buClr>
                <a:srgbClr val="266F9F"/>
              </a:buClr>
            </a:pPr>
            <a:r>
              <a:rPr lang="en-US" altLang="en-US" sz="2800" i="1" dirty="0">
                <a:solidFill>
                  <a:prstClr val="black"/>
                </a:solidFill>
                <a:latin typeface="Times New Roman" pitchFamily="18" charset="0"/>
                <a:cs typeface="Times New Roman" pitchFamily="18" charset="0"/>
              </a:rPr>
              <a:t>less formal and to encourage attendance. I hope </a:t>
            </a:r>
          </a:p>
          <a:p>
            <a:pPr lvl="1">
              <a:buClr>
                <a:srgbClr val="266F9F"/>
              </a:buClr>
            </a:pPr>
            <a:r>
              <a:rPr lang="en-US" altLang="en-US" sz="2800" i="1" dirty="0">
                <a:solidFill>
                  <a:prstClr val="black"/>
                </a:solidFill>
                <a:latin typeface="Times New Roman" pitchFamily="18" charset="0"/>
                <a:cs typeface="Times New Roman" pitchFamily="18" charset="0"/>
              </a:rPr>
              <a:t>that new blood continues to be introduced to the </a:t>
            </a:r>
          </a:p>
          <a:p>
            <a:pPr lvl="1">
              <a:buClr>
                <a:srgbClr val="266F9F"/>
              </a:buClr>
            </a:pPr>
            <a:r>
              <a:rPr lang="en-US" altLang="en-US" sz="2800" i="1" dirty="0">
                <a:solidFill>
                  <a:prstClr val="black"/>
                </a:solidFill>
                <a:latin typeface="Times New Roman" pitchFamily="18" charset="0"/>
                <a:cs typeface="Times New Roman" pitchFamily="18" charset="0"/>
              </a:rPr>
              <a:t>group and that there is rotation out after a period </a:t>
            </a:r>
          </a:p>
          <a:p>
            <a:pPr lvl="1">
              <a:buClr>
                <a:srgbClr val="266F9F"/>
              </a:buClr>
            </a:pPr>
            <a:r>
              <a:rPr lang="en-US" altLang="en-US" sz="2800" i="1" dirty="0">
                <a:solidFill>
                  <a:prstClr val="black"/>
                </a:solidFill>
                <a:latin typeface="Times New Roman" pitchFamily="18" charset="0"/>
                <a:cs typeface="Times New Roman" pitchFamily="18" charset="0"/>
              </a:rPr>
              <a:t>of time. No matter how important some member </a:t>
            </a:r>
          </a:p>
          <a:p>
            <a:pPr lvl="1">
              <a:buClr>
                <a:srgbClr val="266F9F"/>
              </a:buClr>
            </a:pPr>
            <a:r>
              <a:rPr lang="en-US" altLang="en-US" sz="2800" i="1" dirty="0">
                <a:solidFill>
                  <a:prstClr val="black"/>
                </a:solidFill>
                <a:latin typeface="Times New Roman" pitchFamily="18" charset="0"/>
                <a:cs typeface="Times New Roman" pitchFamily="18" charset="0"/>
              </a:rPr>
              <a:t>may seem, it is crucial that we prevent an old guard </a:t>
            </a:r>
          </a:p>
          <a:p>
            <a:pPr lvl="1">
              <a:buClr>
                <a:srgbClr val="266F9F"/>
              </a:buClr>
            </a:pPr>
            <a:r>
              <a:rPr lang="en-US" altLang="en-US" sz="2800" i="1" dirty="0">
                <a:solidFill>
                  <a:prstClr val="black"/>
                </a:solidFill>
                <a:latin typeface="Times New Roman" pitchFamily="18" charset="0"/>
                <a:cs typeface="Times New Roman" pitchFamily="18" charset="0"/>
              </a:rPr>
              <a:t>from developing who have served forever. Term limits </a:t>
            </a:r>
          </a:p>
          <a:p>
            <a:pPr lvl="1">
              <a:buClr>
                <a:srgbClr val="266F9F"/>
              </a:buClr>
            </a:pPr>
            <a:r>
              <a:rPr lang="en-US" altLang="en-US" sz="2800" i="1" dirty="0">
                <a:solidFill>
                  <a:prstClr val="black"/>
                </a:solidFill>
                <a:latin typeface="Times New Roman" pitchFamily="18" charset="0"/>
                <a:cs typeface="Times New Roman" pitchFamily="18" charset="0"/>
              </a:rPr>
              <a:t>of some sort are important for the vitality of the PAG.</a:t>
            </a:r>
            <a:r>
              <a:rPr lang="en-US" altLang="en-US" sz="2800" dirty="0">
                <a:solidFill>
                  <a:prstClr val="black"/>
                </a:solidFill>
                <a:latin typeface="Times New Roman" pitchFamily="18" charset="0"/>
                <a:cs typeface="Times New Roman" pitchFamily="18" charset="0"/>
              </a:rPr>
              <a:t> </a:t>
            </a:r>
          </a:p>
          <a:p>
            <a:pPr marL="457200" indent="-457200">
              <a:buClr>
                <a:srgbClr val="266F9F"/>
              </a:buClr>
              <a:buFont typeface="Wingdings" pitchFamily="2" charset="2"/>
              <a:buChar char="§"/>
            </a:pPr>
            <a:endParaRPr lang="en-US" sz="2800" i="1" dirty="0">
              <a:solidFill>
                <a:prstClr val="black"/>
              </a:solidFill>
              <a:latin typeface="Times New Roman" pitchFamily="18" charset="0"/>
              <a:cs typeface="Times New Roman" pitchFamily="18" charset="0"/>
            </a:endParaRPr>
          </a:p>
          <a:p>
            <a:pPr lvl="1">
              <a:buClr>
                <a:srgbClr val="266F9F"/>
              </a:buClr>
            </a:pPr>
            <a:endParaRPr lang="en-US" sz="2800" i="1" dirty="0">
              <a:solidFill>
                <a:prstClr val="black"/>
              </a:solidFill>
              <a:latin typeface="Times New Roman" pitchFamily="18" charset="0"/>
              <a:cs typeface="Times New Roman" pitchFamily="18" charset="0"/>
            </a:endParaRPr>
          </a:p>
          <a:p>
            <a:pPr marL="457200" indent="-457200">
              <a:buClr>
                <a:srgbClr val="266F9F"/>
              </a:buClr>
              <a:buFont typeface="Wingdings" pitchFamily="2" charset="2"/>
              <a:buChar char="§"/>
            </a:pPr>
            <a:endParaRPr lang="en-US" sz="2800" dirty="0">
              <a:solidFill>
                <a:prstClr val="black"/>
              </a:solidFill>
              <a:latin typeface="Times New Roman" pitchFamily="18" charset="0"/>
              <a:cs typeface="Times New Roman" pitchFamily="18" charset="0"/>
            </a:endParaRPr>
          </a:p>
          <a:p>
            <a:pPr lvl="1">
              <a:buClr>
                <a:srgbClr val="266F9F"/>
              </a:buClr>
            </a:pPr>
            <a:endParaRPr lang="en-US" sz="2800" dirty="0">
              <a:solidFill>
                <a:prstClr val="black"/>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pPr algn="r"/>
            <a:fld id="{0980E98D-9D5B-406B-A71C-929C12D6FD60}" type="slidenum">
              <a:rPr lang="en-US" sz="1200" smtClean="0">
                <a:solidFill>
                  <a:prstClr val="black"/>
                </a:solidFill>
                <a:latin typeface="Garamond" panose="02020404030301010803" pitchFamily="18" charset="0"/>
              </a:rPr>
              <a:pPr algn="r"/>
              <a:t>37</a:t>
            </a:fld>
            <a:endParaRPr lang="en-US" sz="12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3648547579"/>
      </p:ext>
    </p:extLst>
  </p:cSld>
  <p:clrMapOvr>
    <a:masterClrMapping/>
  </p:clrMapOvr>
  <mc:AlternateContent xmlns:mc="http://schemas.openxmlformats.org/markup-compatibility/2006">
    <mc:Choice xmlns:p14="http://schemas.microsoft.com/office/powerpoint/2010/main" Requires="p14">
      <p:transition p14:dur="0" advTm="10000"/>
    </mc:Choice>
    <mc:Fallback>
      <p:transition advTm="1000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52400"/>
            <a:ext cx="5467843" cy="646331"/>
          </a:xfrm>
          <a:prstGeom prst="rect">
            <a:avLst/>
          </a:prstGeom>
          <a:noFill/>
        </p:spPr>
        <p:txBody>
          <a:bodyPr wrap="none" rtlCol="0">
            <a:spAutoFit/>
          </a:bodyPr>
          <a:lstStyle/>
          <a:p>
            <a:r>
              <a:rPr lang="en-US" sz="3600" dirty="0">
                <a:solidFill>
                  <a:srgbClr val="266F9F"/>
                </a:solidFill>
              </a:rPr>
              <a:t>Feedback from our patients:</a:t>
            </a:r>
          </a:p>
        </p:txBody>
      </p:sp>
      <p:sp>
        <p:nvSpPr>
          <p:cNvPr id="5" name="TextBox 4"/>
          <p:cNvSpPr txBox="1"/>
          <p:nvPr/>
        </p:nvSpPr>
        <p:spPr>
          <a:xfrm>
            <a:off x="304800" y="152400"/>
            <a:ext cx="7731219" cy="7848302"/>
          </a:xfrm>
          <a:prstGeom prst="rect">
            <a:avLst/>
          </a:prstGeom>
          <a:noFill/>
        </p:spPr>
        <p:txBody>
          <a:bodyPr wrap="none" rtlCol="0">
            <a:spAutoFit/>
          </a:bodyPr>
          <a:lstStyle/>
          <a:p>
            <a:pPr>
              <a:buClr>
                <a:srgbClr val="266F9F"/>
              </a:buClr>
            </a:pPr>
            <a:endParaRPr lang="en-US" altLang="en-US" sz="2800" i="1" dirty="0">
              <a:solidFill>
                <a:prstClr val="black"/>
              </a:solidFill>
              <a:latin typeface="Times New Roman" pitchFamily="18" charset="0"/>
              <a:cs typeface="Times New Roman" pitchFamily="18" charset="0"/>
            </a:endParaRPr>
          </a:p>
          <a:p>
            <a:pPr marL="457200" indent="-457200">
              <a:buClr>
                <a:srgbClr val="266F9F"/>
              </a:buClr>
              <a:buFont typeface="Wingdings" pitchFamily="2" charset="2"/>
              <a:buChar char="§"/>
            </a:pPr>
            <a:r>
              <a:rPr lang="en-US" sz="2400" i="1" dirty="0">
                <a:solidFill>
                  <a:prstClr val="black"/>
                </a:solidFill>
                <a:latin typeface="Times New Roman" pitchFamily="18" charset="0"/>
                <a:cs typeface="Times New Roman" pitchFamily="18" charset="0"/>
              </a:rPr>
              <a:t>I joined and continue because I am personally very </a:t>
            </a:r>
          </a:p>
          <a:p>
            <a:pPr lvl="1">
              <a:buClr>
                <a:srgbClr val="266F9F"/>
              </a:buClr>
            </a:pPr>
            <a:r>
              <a:rPr lang="en-US" sz="2400" i="1" dirty="0">
                <a:solidFill>
                  <a:prstClr val="black"/>
                </a:solidFill>
                <a:latin typeface="Times New Roman" pitchFamily="18" charset="0"/>
                <a:cs typeface="Times New Roman" pitchFamily="18" charset="0"/>
              </a:rPr>
              <a:t>interested in improving the delivery of health care to my </a:t>
            </a:r>
          </a:p>
          <a:p>
            <a:pPr lvl="1">
              <a:buClr>
                <a:srgbClr val="266F9F"/>
              </a:buClr>
            </a:pPr>
            <a:r>
              <a:rPr lang="en-US" sz="2400" i="1" dirty="0">
                <a:solidFill>
                  <a:prstClr val="black"/>
                </a:solidFill>
                <a:latin typeface="Times New Roman" pitchFamily="18" charset="0"/>
                <a:cs typeface="Times New Roman" pitchFamily="18" charset="0"/>
              </a:rPr>
              <a:t>family as well as to my community. The PAG gives me </a:t>
            </a:r>
          </a:p>
          <a:p>
            <a:pPr lvl="1">
              <a:buClr>
                <a:srgbClr val="266F9F"/>
              </a:buClr>
            </a:pPr>
            <a:r>
              <a:rPr lang="en-US" sz="2400" i="1" dirty="0">
                <a:solidFill>
                  <a:prstClr val="black"/>
                </a:solidFill>
                <a:latin typeface="Times New Roman" pitchFamily="18" charset="0"/>
                <a:cs typeface="Times New Roman" pitchFamily="18" charset="0"/>
              </a:rPr>
              <a:t>a real mechanism to make my thoughts known and to </a:t>
            </a:r>
          </a:p>
          <a:p>
            <a:pPr lvl="1">
              <a:buClr>
                <a:srgbClr val="266F9F"/>
              </a:buClr>
            </a:pPr>
            <a:r>
              <a:rPr lang="en-US" sz="2400" i="1" dirty="0">
                <a:solidFill>
                  <a:prstClr val="black"/>
                </a:solidFill>
                <a:latin typeface="Times New Roman" pitchFamily="18" charset="0"/>
                <a:cs typeface="Times New Roman" pitchFamily="18" charset="0"/>
              </a:rPr>
              <a:t>provide the professionals with a perspective that was </a:t>
            </a:r>
          </a:p>
          <a:p>
            <a:pPr lvl="1">
              <a:buClr>
                <a:srgbClr val="266F9F"/>
              </a:buClr>
            </a:pPr>
            <a:r>
              <a:rPr lang="en-US" sz="2400" i="1" dirty="0">
                <a:solidFill>
                  <a:prstClr val="black"/>
                </a:solidFill>
                <a:latin typeface="Times New Roman" pitchFamily="18" charset="0"/>
                <a:cs typeface="Times New Roman" pitchFamily="18" charset="0"/>
              </a:rPr>
              <a:t>frequently ignored in the past. I have a sense that there </a:t>
            </a:r>
          </a:p>
          <a:p>
            <a:pPr lvl="1">
              <a:buClr>
                <a:srgbClr val="266F9F"/>
              </a:buClr>
            </a:pPr>
            <a:r>
              <a:rPr lang="en-US" sz="2400" i="1" dirty="0">
                <a:solidFill>
                  <a:prstClr val="black"/>
                </a:solidFill>
                <a:latin typeface="Times New Roman" pitchFamily="18" charset="0"/>
                <a:cs typeface="Times New Roman" pitchFamily="18" charset="0"/>
              </a:rPr>
              <a:t>exists a real partnership at Four Seasons and that the </a:t>
            </a:r>
          </a:p>
          <a:p>
            <a:pPr lvl="1">
              <a:buClr>
                <a:srgbClr val="266F9F"/>
              </a:buClr>
            </a:pPr>
            <a:r>
              <a:rPr lang="en-US" sz="2400" i="1" dirty="0">
                <a:solidFill>
                  <a:prstClr val="black"/>
                </a:solidFill>
                <a:latin typeface="Times New Roman" pitchFamily="18" charset="0"/>
                <a:cs typeface="Times New Roman" pitchFamily="18" charset="0"/>
              </a:rPr>
              <a:t>PAG is truly valued. Little things like Dr. Minnie's </a:t>
            </a:r>
          </a:p>
          <a:p>
            <a:pPr lvl="1">
              <a:buClr>
                <a:srgbClr val="266F9F"/>
              </a:buClr>
            </a:pPr>
            <a:r>
              <a:rPr lang="en-US" sz="2400" i="1" dirty="0">
                <a:solidFill>
                  <a:prstClr val="black"/>
                </a:solidFill>
                <a:latin typeface="Times New Roman" pitchFamily="18" charset="0"/>
                <a:cs typeface="Times New Roman" pitchFamily="18" charset="0"/>
              </a:rPr>
              <a:t>frequent attendance convey the impression that what we </a:t>
            </a:r>
          </a:p>
          <a:p>
            <a:pPr lvl="1">
              <a:buClr>
                <a:srgbClr val="266F9F"/>
              </a:buClr>
            </a:pPr>
            <a:r>
              <a:rPr lang="en-US" sz="2400" i="1" dirty="0">
                <a:solidFill>
                  <a:prstClr val="black"/>
                </a:solidFill>
                <a:latin typeface="Times New Roman" pitchFamily="18" charset="0"/>
                <a:cs typeface="Times New Roman" pitchFamily="18" charset="0"/>
              </a:rPr>
              <a:t>have to contribute is really valued. Dr. Minnie says that </a:t>
            </a:r>
          </a:p>
          <a:p>
            <a:pPr lvl="1">
              <a:buClr>
                <a:srgbClr val="266F9F"/>
              </a:buClr>
            </a:pPr>
            <a:r>
              <a:rPr lang="en-US" sz="2400" i="1" dirty="0">
                <a:solidFill>
                  <a:prstClr val="black"/>
                </a:solidFill>
                <a:latin typeface="Times New Roman" pitchFamily="18" charset="0"/>
                <a:cs typeface="Times New Roman" pitchFamily="18" charset="0"/>
              </a:rPr>
              <a:t>she comes because of the food, but I know the real reason</a:t>
            </a:r>
          </a:p>
          <a:p>
            <a:pPr lvl="1">
              <a:buClr>
                <a:srgbClr val="266F9F"/>
              </a:buClr>
            </a:pPr>
            <a:r>
              <a:rPr lang="en-US" sz="2400" i="1" dirty="0">
                <a:solidFill>
                  <a:prstClr val="black"/>
                </a:solidFill>
                <a:latin typeface="Times New Roman" pitchFamily="18" charset="0"/>
                <a:cs typeface="Times New Roman" pitchFamily="18" charset="0"/>
              </a:rPr>
              <a:t>is that she wants to hear from consumers what is </a:t>
            </a:r>
          </a:p>
          <a:p>
            <a:pPr lvl="1">
              <a:buClr>
                <a:srgbClr val="266F9F"/>
              </a:buClr>
            </a:pPr>
            <a:r>
              <a:rPr lang="en-US" sz="2400" i="1" dirty="0">
                <a:solidFill>
                  <a:prstClr val="black"/>
                </a:solidFill>
                <a:latin typeface="Times New Roman" pitchFamily="18" charset="0"/>
                <a:cs typeface="Times New Roman" pitchFamily="18" charset="0"/>
              </a:rPr>
              <a:t>important and that the PAG offers the opportunity</a:t>
            </a:r>
          </a:p>
          <a:p>
            <a:pPr lvl="1">
              <a:buClr>
                <a:srgbClr val="266F9F"/>
              </a:buClr>
            </a:pPr>
            <a:r>
              <a:rPr lang="en-US" sz="2400" i="1" dirty="0">
                <a:solidFill>
                  <a:prstClr val="black"/>
                </a:solidFill>
                <a:latin typeface="Times New Roman" pitchFamily="18" charset="0"/>
                <a:cs typeface="Times New Roman" pitchFamily="18" charset="0"/>
              </a:rPr>
              <a:t>for a dialogue.</a:t>
            </a:r>
            <a:r>
              <a:rPr lang="en-US" sz="2400" dirty="0">
                <a:solidFill>
                  <a:prstClr val="black"/>
                </a:solidFill>
                <a:latin typeface="Times New Roman" pitchFamily="18" charset="0"/>
                <a:cs typeface="Times New Roman" pitchFamily="18" charset="0"/>
              </a:rPr>
              <a:t> </a:t>
            </a:r>
          </a:p>
          <a:p>
            <a:pPr>
              <a:buClr>
                <a:srgbClr val="266F9F"/>
              </a:buClr>
            </a:pPr>
            <a:endParaRPr lang="en-US" altLang="en-US" sz="2800" dirty="0">
              <a:solidFill>
                <a:prstClr val="black"/>
              </a:solidFill>
              <a:latin typeface="Times New Roman" pitchFamily="18" charset="0"/>
              <a:cs typeface="Times New Roman" pitchFamily="18" charset="0"/>
            </a:endParaRPr>
          </a:p>
          <a:p>
            <a:pPr marL="457200" indent="-457200">
              <a:buClr>
                <a:srgbClr val="266F9F"/>
              </a:buClr>
              <a:buFont typeface="Wingdings" pitchFamily="2" charset="2"/>
              <a:buChar char="§"/>
            </a:pPr>
            <a:endParaRPr lang="en-US" sz="2800" i="1" dirty="0">
              <a:solidFill>
                <a:prstClr val="black"/>
              </a:solidFill>
              <a:latin typeface="Times New Roman" pitchFamily="18" charset="0"/>
              <a:cs typeface="Times New Roman" pitchFamily="18" charset="0"/>
            </a:endParaRPr>
          </a:p>
          <a:p>
            <a:pPr lvl="1">
              <a:buClr>
                <a:srgbClr val="266F9F"/>
              </a:buClr>
            </a:pPr>
            <a:endParaRPr lang="en-US" sz="2800" i="1" dirty="0">
              <a:solidFill>
                <a:prstClr val="black"/>
              </a:solidFill>
              <a:latin typeface="Times New Roman" pitchFamily="18" charset="0"/>
              <a:cs typeface="Times New Roman" pitchFamily="18" charset="0"/>
            </a:endParaRPr>
          </a:p>
          <a:p>
            <a:pPr marL="457200" indent="-457200">
              <a:buClr>
                <a:srgbClr val="266F9F"/>
              </a:buClr>
              <a:buFont typeface="Wingdings" pitchFamily="2" charset="2"/>
              <a:buChar char="§"/>
            </a:pPr>
            <a:endParaRPr lang="en-US" sz="2800" dirty="0">
              <a:solidFill>
                <a:prstClr val="black"/>
              </a:solidFill>
              <a:latin typeface="Times New Roman" pitchFamily="18" charset="0"/>
              <a:cs typeface="Times New Roman" pitchFamily="18" charset="0"/>
            </a:endParaRPr>
          </a:p>
          <a:p>
            <a:pPr lvl="1">
              <a:buClr>
                <a:srgbClr val="266F9F"/>
              </a:buClr>
            </a:pPr>
            <a:endParaRPr lang="en-US" sz="2800" dirty="0">
              <a:solidFill>
                <a:prstClr val="black"/>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pPr algn="r"/>
            <a:fld id="{0980E98D-9D5B-406B-A71C-929C12D6FD60}" type="slidenum">
              <a:rPr lang="en-US" sz="1200" smtClean="0">
                <a:solidFill>
                  <a:prstClr val="black"/>
                </a:solidFill>
                <a:latin typeface="Garamond" panose="02020404030301010803" pitchFamily="18" charset="0"/>
              </a:rPr>
              <a:pPr algn="r"/>
              <a:t>38</a:t>
            </a:fld>
            <a:endParaRPr lang="en-US" sz="12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422417384"/>
      </p:ext>
    </p:extLst>
  </p:cSld>
  <p:clrMapOvr>
    <a:masterClrMapping/>
  </p:clrMapOvr>
  <mc:AlternateContent xmlns:mc="http://schemas.openxmlformats.org/markup-compatibility/2006">
    <mc:Choice xmlns:p14="http://schemas.microsoft.com/office/powerpoint/2010/main" Requires="p14">
      <p:transition p14:dur="0" advTm="20000"/>
    </mc:Choice>
    <mc:Fallback>
      <p:transition advTm="2000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6731"/>
            <a:ext cx="5467843" cy="646331"/>
          </a:xfrm>
          <a:prstGeom prst="rect">
            <a:avLst/>
          </a:prstGeom>
          <a:noFill/>
        </p:spPr>
        <p:txBody>
          <a:bodyPr wrap="none" rtlCol="0">
            <a:spAutoFit/>
          </a:bodyPr>
          <a:lstStyle/>
          <a:p>
            <a:r>
              <a:rPr lang="en-US" sz="3600" dirty="0">
                <a:solidFill>
                  <a:srgbClr val="266F9F"/>
                </a:solidFill>
              </a:rPr>
              <a:t>Feedback from our patients:</a:t>
            </a:r>
          </a:p>
        </p:txBody>
      </p:sp>
      <p:sp>
        <p:nvSpPr>
          <p:cNvPr id="5" name="TextBox 4"/>
          <p:cNvSpPr txBox="1"/>
          <p:nvPr/>
        </p:nvSpPr>
        <p:spPr>
          <a:xfrm>
            <a:off x="362429" y="228600"/>
            <a:ext cx="8781571" cy="7417415"/>
          </a:xfrm>
          <a:prstGeom prst="rect">
            <a:avLst/>
          </a:prstGeom>
          <a:noFill/>
        </p:spPr>
        <p:txBody>
          <a:bodyPr wrap="none" rtlCol="0">
            <a:spAutoFit/>
          </a:bodyPr>
          <a:lstStyle/>
          <a:p>
            <a:pPr>
              <a:buClr>
                <a:srgbClr val="266F9F"/>
              </a:buClr>
            </a:pPr>
            <a:endParaRPr lang="en-US" altLang="en-US" sz="2800" i="1" dirty="0">
              <a:solidFill>
                <a:prstClr val="black"/>
              </a:solidFill>
              <a:latin typeface="Times New Roman" pitchFamily="18" charset="0"/>
              <a:cs typeface="Times New Roman" pitchFamily="18" charset="0"/>
            </a:endParaRPr>
          </a:p>
          <a:p>
            <a:pPr marL="457200" indent="-457200">
              <a:buClr>
                <a:srgbClr val="266F9F"/>
              </a:buClr>
              <a:buFont typeface="Wingdings" pitchFamily="2" charset="2"/>
              <a:buChar char="§"/>
            </a:pPr>
            <a:r>
              <a:rPr lang="en-US" sz="2800" i="1" dirty="0">
                <a:solidFill>
                  <a:prstClr val="black"/>
                </a:solidFill>
                <a:latin typeface="Times New Roman" pitchFamily="18" charset="0"/>
                <a:cs typeface="Times New Roman" pitchFamily="18" charset="0"/>
              </a:rPr>
              <a:t>The  phone call from Jodi provided a personal touch.  </a:t>
            </a:r>
          </a:p>
          <a:p>
            <a:pPr lvl="1">
              <a:buClr>
                <a:srgbClr val="266F9F"/>
              </a:buClr>
            </a:pPr>
            <a:r>
              <a:rPr lang="en-US" sz="2800" i="1" dirty="0">
                <a:solidFill>
                  <a:prstClr val="black"/>
                </a:solidFill>
                <a:latin typeface="Times New Roman" pitchFamily="18" charset="0"/>
                <a:cs typeface="Times New Roman" pitchFamily="18" charset="0"/>
              </a:rPr>
              <a:t>She was articulate in telling me about the group, how it </a:t>
            </a:r>
          </a:p>
          <a:p>
            <a:pPr lvl="1">
              <a:buClr>
                <a:srgbClr val="266F9F"/>
              </a:buClr>
            </a:pPr>
            <a:r>
              <a:rPr lang="en-US" sz="2800" i="1" dirty="0">
                <a:solidFill>
                  <a:prstClr val="black"/>
                </a:solidFill>
                <a:latin typeface="Times New Roman" pitchFamily="18" charset="0"/>
                <a:cs typeface="Times New Roman" pitchFamily="18" charset="0"/>
              </a:rPr>
              <a:t>was formed and how they functioned within the practice.</a:t>
            </a:r>
          </a:p>
          <a:p>
            <a:pPr lvl="1">
              <a:buClr>
                <a:srgbClr val="266F9F"/>
              </a:buClr>
            </a:pPr>
            <a:r>
              <a:rPr lang="en-US" sz="2800" i="1" dirty="0">
                <a:solidFill>
                  <a:prstClr val="black"/>
                </a:solidFill>
                <a:latin typeface="Times New Roman" pitchFamily="18" charset="0"/>
                <a:cs typeface="Times New Roman" pitchFamily="18" charset="0"/>
              </a:rPr>
              <a:t>I was already aware that a patient advisory group </a:t>
            </a:r>
          </a:p>
          <a:p>
            <a:pPr lvl="1">
              <a:buClr>
                <a:srgbClr val="266F9F"/>
              </a:buClr>
            </a:pPr>
            <a:r>
              <a:rPr lang="en-US" sz="2800" i="1" dirty="0">
                <a:solidFill>
                  <a:prstClr val="black"/>
                </a:solidFill>
                <a:latin typeface="Times New Roman" pitchFamily="18" charset="0"/>
                <a:cs typeface="Times New Roman" pitchFamily="18" charset="0"/>
              </a:rPr>
              <a:t>existed as I had seen the poster displayed in the office </a:t>
            </a:r>
          </a:p>
          <a:p>
            <a:pPr lvl="1">
              <a:buClr>
                <a:srgbClr val="266F9F"/>
              </a:buClr>
            </a:pPr>
            <a:r>
              <a:rPr lang="en-US" sz="2800" i="1" dirty="0">
                <a:solidFill>
                  <a:prstClr val="black"/>
                </a:solidFill>
                <a:latin typeface="Times New Roman" pitchFamily="18" charset="0"/>
                <a:cs typeface="Times New Roman" pitchFamily="18" charset="0"/>
              </a:rPr>
              <a:t>so having further explanation was helpful.  She also </a:t>
            </a:r>
          </a:p>
          <a:p>
            <a:pPr lvl="1">
              <a:buClr>
                <a:srgbClr val="266F9F"/>
              </a:buClr>
            </a:pPr>
            <a:r>
              <a:rPr lang="en-US" sz="2800" i="1" dirty="0">
                <a:solidFill>
                  <a:prstClr val="black"/>
                </a:solidFill>
                <a:latin typeface="Times New Roman" pitchFamily="18" charset="0"/>
                <a:cs typeface="Times New Roman" pitchFamily="18" charset="0"/>
              </a:rPr>
              <a:t>indicated that individuals within the practice felt that </a:t>
            </a:r>
          </a:p>
          <a:p>
            <a:pPr lvl="1">
              <a:buClr>
                <a:srgbClr val="266F9F"/>
              </a:buClr>
            </a:pPr>
            <a:r>
              <a:rPr lang="en-US" sz="2800" i="1" dirty="0">
                <a:solidFill>
                  <a:prstClr val="black"/>
                </a:solidFill>
                <a:latin typeface="Times New Roman" pitchFamily="18" charset="0"/>
                <a:cs typeface="Times New Roman" pitchFamily="18" charset="0"/>
              </a:rPr>
              <a:t>I might be a good fit for the group.  Knowing that the </a:t>
            </a:r>
          </a:p>
          <a:p>
            <a:pPr lvl="1">
              <a:buClr>
                <a:srgbClr val="266F9F"/>
              </a:buClr>
            </a:pPr>
            <a:r>
              <a:rPr lang="en-US" sz="2800" i="1" dirty="0">
                <a:solidFill>
                  <a:prstClr val="black"/>
                </a:solidFill>
                <a:latin typeface="Times New Roman" pitchFamily="18" charset="0"/>
                <a:cs typeface="Times New Roman" pitchFamily="18" charset="0"/>
              </a:rPr>
              <a:t>practice was being thoughtful in inviting participants, </a:t>
            </a:r>
          </a:p>
          <a:p>
            <a:pPr lvl="1">
              <a:buClr>
                <a:srgbClr val="266F9F"/>
              </a:buClr>
            </a:pPr>
            <a:r>
              <a:rPr lang="en-US" sz="2800" i="1" dirty="0">
                <a:solidFill>
                  <a:prstClr val="black"/>
                </a:solidFill>
                <a:latin typeface="Times New Roman" pitchFamily="18" charset="0"/>
                <a:cs typeface="Times New Roman" pitchFamily="18" charset="0"/>
              </a:rPr>
              <a:t>led me to believe that this was just not an 'exercise' to </a:t>
            </a:r>
          </a:p>
          <a:p>
            <a:pPr lvl="1">
              <a:buClr>
                <a:srgbClr val="266F9F"/>
              </a:buClr>
            </a:pPr>
            <a:r>
              <a:rPr lang="en-US" sz="2800" i="1" dirty="0">
                <a:solidFill>
                  <a:prstClr val="black"/>
                </a:solidFill>
                <a:latin typeface="Times New Roman" pitchFamily="18" charset="0"/>
                <a:cs typeface="Times New Roman" pitchFamily="18" charset="0"/>
              </a:rPr>
              <a:t>meet a practice goal, but something that was thought </a:t>
            </a:r>
          </a:p>
          <a:p>
            <a:pPr lvl="1">
              <a:buClr>
                <a:srgbClr val="266F9F"/>
              </a:buClr>
            </a:pPr>
            <a:r>
              <a:rPr lang="en-US" sz="2800" i="1" dirty="0">
                <a:solidFill>
                  <a:prstClr val="black"/>
                </a:solidFill>
                <a:latin typeface="Times New Roman" pitchFamily="18" charset="0"/>
                <a:cs typeface="Times New Roman" pitchFamily="18" charset="0"/>
              </a:rPr>
              <a:t>about and planned for.</a:t>
            </a:r>
            <a:endParaRPr lang="en-US" sz="2800" dirty="0">
              <a:solidFill>
                <a:prstClr val="black"/>
              </a:solidFill>
              <a:latin typeface="Times New Roman" pitchFamily="18" charset="0"/>
              <a:cs typeface="Times New Roman" pitchFamily="18" charset="0"/>
            </a:endParaRPr>
          </a:p>
          <a:p>
            <a:pPr marL="457200" indent="-457200">
              <a:buClr>
                <a:srgbClr val="266F9F"/>
              </a:buClr>
              <a:buFont typeface="Wingdings" pitchFamily="2" charset="2"/>
              <a:buChar char="§"/>
            </a:pPr>
            <a:endParaRPr lang="en-US" altLang="en-US" sz="2800" i="1" dirty="0">
              <a:solidFill>
                <a:prstClr val="black"/>
              </a:solidFill>
              <a:latin typeface="Times New Roman" pitchFamily="18" charset="0"/>
              <a:cs typeface="Times New Roman" pitchFamily="18" charset="0"/>
            </a:endParaRPr>
          </a:p>
          <a:p>
            <a:pPr marL="457200" indent="-457200">
              <a:buClr>
                <a:srgbClr val="266F9F"/>
              </a:buClr>
              <a:buFont typeface="Wingdings" pitchFamily="2" charset="2"/>
              <a:buChar char="§"/>
            </a:pPr>
            <a:endParaRPr lang="en-US" sz="2800" i="1" dirty="0">
              <a:solidFill>
                <a:prstClr val="black"/>
              </a:solidFill>
              <a:latin typeface="Times New Roman" pitchFamily="18" charset="0"/>
              <a:cs typeface="Times New Roman" pitchFamily="18" charset="0"/>
            </a:endParaRPr>
          </a:p>
          <a:p>
            <a:pPr marL="457200" indent="-457200">
              <a:buClr>
                <a:srgbClr val="266F9F"/>
              </a:buClr>
              <a:buFont typeface="Wingdings" pitchFamily="2" charset="2"/>
              <a:buChar char="§"/>
            </a:pPr>
            <a:endParaRPr lang="en-US" sz="2800" dirty="0">
              <a:solidFill>
                <a:prstClr val="black"/>
              </a:solidFill>
              <a:latin typeface="Times New Roman" pitchFamily="18" charset="0"/>
              <a:cs typeface="Times New Roman" pitchFamily="18" charset="0"/>
            </a:endParaRPr>
          </a:p>
          <a:p>
            <a:pPr lvl="1">
              <a:buClr>
                <a:srgbClr val="266F9F"/>
              </a:buClr>
            </a:pPr>
            <a:endParaRPr lang="en-US" sz="2800" dirty="0">
              <a:solidFill>
                <a:prstClr val="black"/>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pPr algn="r"/>
            <a:fld id="{0980E98D-9D5B-406B-A71C-929C12D6FD60}" type="slidenum">
              <a:rPr lang="en-US" sz="1200" smtClean="0">
                <a:solidFill>
                  <a:prstClr val="black"/>
                </a:solidFill>
                <a:latin typeface="Garamond" panose="02020404030301010803" pitchFamily="18" charset="0"/>
              </a:rPr>
              <a:pPr algn="r"/>
              <a:t>39</a:t>
            </a:fld>
            <a:endParaRPr lang="en-US" sz="12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3417528249"/>
      </p:ext>
    </p:extLst>
  </p:cSld>
  <p:clrMapOvr>
    <a:masterClrMapping/>
  </p:clrMapOvr>
  <mc:AlternateContent xmlns:mc="http://schemas.openxmlformats.org/markup-compatibility/2006">
    <mc:Choice xmlns:p14="http://schemas.microsoft.com/office/powerpoint/2010/main" Requires="p14">
      <p:transition p14:dur="0" advTm="20000"/>
    </mc:Choice>
    <mc:Fallback>
      <p:transition advTm="2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a:xfrm>
            <a:off x="493713" y="152400"/>
            <a:ext cx="8726487" cy="876300"/>
          </a:xfrm>
        </p:spPr>
        <p:txBody>
          <a:bodyPr/>
          <a:lstStyle/>
          <a:p>
            <a:pPr>
              <a:defRPr/>
            </a:pPr>
            <a:r>
              <a:rPr lang="en-US" dirty="0">
                <a:ea typeface="+mj-ea"/>
                <a:cs typeface="+mj-cs"/>
              </a:rPr>
              <a:t>IOM’s 6 Aims for Improvement</a:t>
            </a:r>
          </a:p>
        </p:txBody>
      </p:sp>
      <p:grpSp>
        <p:nvGrpSpPr>
          <p:cNvPr id="2" name="Group 3"/>
          <p:cNvGrpSpPr>
            <a:grpSpLocks noRot="1"/>
          </p:cNvGrpSpPr>
          <p:nvPr/>
        </p:nvGrpSpPr>
        <p:grpSpPr bwMode="auto">
          <a:xfrm>
            <a:off x="457200" y="1181100"/>
            <a:ext cx="8229600" cy="4457700"/>
            <a:chOff x="324" y="1008"/>
            <a:chExt cx="5832" cy="2808"/>
          </a:xfrm>
        </p:grpSpPr>
        <p:sp>
          <p:nvSpPr>
            <p:cNvPr id="21509" name="Rectangle 4"/>
            <p:cNvSpPr>
              <a:spLocks noChangeArrowheads="1"/>
            </p:cNvSpPr>
            <p:nvPr/>
          </p:nvSpPr>
          <p:spPr bwMode="auto">
            <a:xfrm>
              <a:off x="324" y="3341"/>
              <a:ext cx="5832" cy="475"/>
            </a:xfrm>
            <a:prstGeom prst="rect">
              <a:avLst/>
            </a:prstGeom>
            <a:noFill/>
            <a:ln w="12700">
              <a:noFill/>
              <a:miter lim="800000"/>
              <a:headEnd/>
              <a:tailEnd/>
            </a:ln>
          </p:spPr>
          <p:txBody>
            <a:bodyPr>
              <a:prstTxWarp prst="textNoShape">
                <a:avLst/>
              </a:prstTxWarp>
            </a:bodyPr>
            <a:lstStyle/>
            <a:p>
              <a:pPr algn="ctr">
                <a:spcBef>
                  <a:spcPct val="20000"/>
                </a:spcBef>
                <a:buClr>
                  <a:srgbClr val="1F497D"/>
                </a:buClr>
                <a:buSzPct val="95000"/>
                <a:buFont typeface="Wingdings" pitchFamily="1" charset="2"/>
                <a:buNone/>
              </a:pPr>
              <a:r>
                <a:rPr lang="en-US" sz="3600" dirty="0">
                  <a:solidFill>
                    <a:srgbClr val="1F497D"/>
                  </a:solidFill>
                  <a:latin typeface="Book Antiqua" pitchFamily="1" charset="0"/>
                  <a:ea typeface="Book Antiqua" pitchFamily="1" charset="0"/>
                  <a:cs typeface="Book Antiqua" pitchFamily="1" charset="0"/>
                </a:rPr>
                <a:t>Equity</a:t>
              </a:r>
            </a:p>
          </p:txBody>
        </p:sp>
        <p:sp>
          <p:nvSpPr>
            <p:cNvPr id="21510" name="Rectangle 5"/>
            <p:cNvSpPr>
              <a:spLocks noChangeArrowheads="1"/>
            </p:cNvSpPr>
            <p:nvPr/>
          </p:nvSpPr>
          <p:spPr bwMode="auto">
            <a:xfrm>
              <a:off x="324" y="2866"/>
              <a:ext cx="5832" cy="475"/>
            </a:xfrm>
            <a:prstGeom prst="rect">
              <a:avLst/>
            </a:prstGeom>
            <a:noFill/>
            <a:ln w="12700">
              <a:noFill/>
              <a:miter lim="800000"/>
              <a:headEnd/>
              <a:tailEnd/>
            </a:ln>
          </p:spPr>
          <p:txBody>
            <a:bodyPr>
              <a:prstTxWarp prst="textNoShape">
                <a:avLst/>
              </a:prstTxWarp>
            </a:bodyPr>
            <a:lstStyle/>
            <a:p>
              <a:pPr algn="ctr">
                <a:spcBef>
                  <a:spcPct val="20000"/>
                </a:spcBef>
                <a:buClr>
                  <a:srgbClr val="1F497D"/>
                </a:buClr>
                <a:buSzPct val="95000"/>
                <a:buFont typeface="Wingdings" pitchFamily="1" charset="2"/>
                <a:buNone/>
              </a:pPr>
              <a:r>
                <a:rPr lang="en-US" sz="3600" dirty="0">
                  <a:solidFill>
                    <a:srgbClr val="1F497D"/>
                  </a:solidFill>
                  <a:latin typeface="Book Antiqua" pitchFamily="1" charset="0"/>
                  <a:ea typeface="Book Antiqua" pitchFamily="1" charset="0"/>
                  <a:cs typeface="Book Antiqua" pitchFamily="1" charset="0"/>
                </a:rPr>
                <a:t>Efficiency</a:t>
              </a:r>
            </a:p>
          </p:txBody>
        </p:sp>
        <p:sp>
          <p:nvSpPr>
            <p:cNvPr id="21511" name="Rectangle 6"/>
            <p:cNvSpPr>
              <a:spLocks noChangeArrowheads="1"/>
            </p:cNvSpPr>
            <p:nvPr/>
          </p:nvSpPr>
          <p:spPr bwMode="auto">
            <a:xfrm>
              <a:off x="324" y="2391"/>
              <a:ext cx="5832" cy="475"/>
            </a:xfrm>
            <a:prstGeom prst="rect">
              <a:avLst/>
            </a:prstGeom>
            <a:noFill/>
            <a:ln w="12700">
              <a:noFill/>
              <a:miter lim="800000"/>
              <a:headEnd/>
              <a:tailEnd/>
            </a:ln>
          </p:spPr>
          <p:txBody>
            <a:bodyPr>
              <a:prstTxWarp prst="textNoShape">
                <a:avLst/>
              </a:prstTxWarp>
            </a:bodyPr>
            <a:lstStyle/>
            <a:p>
              <a:pPr algn="ctr">
                <a:spcBef>
                  <a:spcPct val="20000"/>
                </a:spcBef>
                <a:buClr>
                  <a:srgbClr val="1F497D"/>
                </a:buClr>
                <a:buSzPct val="95000"/>
                <a:buFont typeface="Wingdings" pitchFamily="1" charset="2"/>
                <a:buNone/>
              </a:pPr>
              <a:r>
                <a:rPr lang="en-US" sz="3600" dirty="0">
                  <a:solidFill>
                    <a:srgbClr val="1F497D"/>
                  </a:solidFill>
                  <a:latin typeface="Book Antiqua" pitchFamily="1" charset="0"/>
                  <a:ea typeface="Book Antiqua" pitchFamily="1" charset="0"/>
                  <a:cs typeface="Book Antiqua" pitchFamily="1" charset="0"/>
                </a:rPr>
                <a:t>Timeliness</a:t>
              </a:r>
            </a:p>
          </p:txBody>
        </p:sp>
        <p:sp>
          <p:nvSpPr>
            <p:cNvPr id="21512" name="Rectangle 7"/>
            <p:cNvSpPr>
              <a:spLocks noChangeArrowheads="1"/>
            </p:cNvSpPr>
            <p:nvPr/>
          </p:nvSpPr>
          <p:spPr bwMode="auto">
            <a:xfrm>
              <a:off x="324" y="1915"/>
              <a:ext cx="5832" cy="476"/>
            </a:xfrm>
            <a:prstGeom prst="rect">
              <a:avLst/>
            </a:prstGeom>
            <a:noFill/>
            <a:ln w="12700">
              <a:noFill/>
              <a:miter lim="800000"/>
              <a:headEnd/>
              <a:tailEnd/>
            </a:ln>
          </p:spPr>
          <p:txBody>
            <a:bodyPr>
              <a:prstTxWarp prst="textNoShape">
                <a:avLst/>
              </a:prstTxWarp>
            </a:bodyPr>
            <a:lstStyle/>
            <a:p>
              <a:pPr algn="ctr">
                <a:spcBef>
                  <a:spcPct val="20000"/>
                </a:spcBef>
                <a:buClr>
                  <a:srgbClr val="1F497D"/>
                </a:buClr>
                <a:buSzPct val="95000"/>
                <a:buFont typeface="Wingdings" pitchFamily="1" charset="2"/>
                <a:buNone/>
              </a:pPr>
              <a:r>
                <a:rPr lang="en-US" sz="3600" b="1" dirty="0">
                  <a:solidFill>
                    <a:srgbClr val="C0504D"/>
                  </a:solidFill>
                  <a:latin typeface="Book Antiqua" pitchFamily="1" charset="0"/>
                  <a:ea typeface="Book Antiqua" pitchFamily="1" charset="0"/>
                  <a:cs typeface="Book Antiqua" pitchFamily="1" charset="0"/>
                </a:rPr>
                <a:t>Patient-Centeredness</a:t>
              </a:r>
            </a:p>
          </p:txBody>
        </p:sp>
        <p:sp>
          <p:nvSpPr>
            <p:cNvPr id="21513" name="Rectangle 8"/>
            <p:cNvSpPr>
              <a:spLocks noChangeArrowheads="1"/>
            </p:cNvSpPr>
            <p:nvPr/>
          </p:nvSpPr>
          <p:spPr bwMode="auto">
            <a:xfrm>
              <a:off x="324" y="1440"/>
              <a:ext cx="5832" cy="475"/>
            </a:xfrm>
            <a:prstGeom prst="rect">
              <a:avLst/>
            </a:prstGeom>
            <a:noFill/>
            <a:ln w="12700">
              <a:noFill/>
              <a:miter lim="800000"/>
              <a:headEnd/>
              <a:tailEnd/>
            </a:ln>
          </p:spPr>
          <p:txBody>
            <a:bodyPr>
              <a:prstTxWarp prst="textNoShape">
                <a:avLst/>
              </a:prstTxWarp>
            </a:bodyPr>
            <a:lstStyle/>
            <a:p>
              <a:pPr algn="ctr">
                <a:spcBef>
                  <a:spcPct val="20000"/>
                </a:spcBef>
                <a:buClr>
                  <a:srgbClr val="1F497D"/>
                </a:buClr>
                <a:buSzPct val="95000"/>
                <a:buFont typeface="Wingdings" pitchFamily="1" charset="2"/>
                <a:buNone/>
              </a:pPr>
              <a:r>
                <a:rPr lang="en-US" sz="3600" dirty="0">
                  <a:solidFill>
                    <a:srgbClr val="1F497D"/>
                  </a:solidFill>
                  <a:latin typeface="Book Antiqua" pitchFamily="1" charset="0"/>
                  <a:ea typeface="Book Antiqua" pitchFamily="1" charset="0"/>
                  <a:cs typeface="Book Antiqua" pitchFamily="1" charset="0"/>
                </a:rPr>
                <a:t>Effectiveness</a:t>
              </a:r>
            </a:p>
          </p:txBody>
        </p:sp>
        <p:sp>
          <p:nvSpPr>
            <p:cNvPr id="21514" name="Rectangle 9"/>
            <p:cNvSpPr>
              <a:spLocks noChangeArrowheads="1"/>
            </p:cNvSpPr>
            <p:nvPr/>
          </p:nvSpPr>
          <p:spPr bwMode="auto">
            <a:xfrm>
              <a:off x="324" y="1008"/>
              <a:ext cx="5832" cy="432"/>
            </a:xfrm>
            <a:prstGeom prst="rect">
              <a:avLst/>
            </a:prstGeom>
            <a:noFill/>
            <a:ln w="12700">
              <a:noFill/>
              <a:miter lim="800000"/>
              <a:headEnd/>
              <a:tailEnd/>
            </a:ln>
          </p:spPr>
          <p:txBody>
            <a:bodyPr>
              <a:prstTxWarp prst="textNoShape">
                <a:avLst/>
              </a:prstTxWarp>
            </a:bodyPr>
            <a:lstStyle/>
            <a:p>
              <a:pPr algn="ctr">
                <a:spcBef>
                  <a:spcPct val="20000"/>
                </a:spcBef>
                <a:buClr>
                  <a:srgbClr val="1F497D"/>
                </a:buClr>
                <a:buSzPct val="95000"/>
                <a:buFont typeface="Wingdings" pitchFamily="1" charset="2"/>
                <a:buNone/>
              </a:pPr>
              <a:r>
                <a:rPr lang="en-US" sz="3600" dirty="0">
                  <a:solidFill>
                    <a:srgbClr val="1F497D"/>
                  </a:solidFill>
                  <a:latin typeface="Book Antiqua" pitchFamily="1" charset="0"/>
                  <a:ea typeface="Book Antiqua" pitchFamily="1" charset="0"/>
                  <a:cs typeface="Book Antiqua" pitchFamily="1" charset="0"/>
                </a:rPr>
                <a:t>Safety</a:t>
              </a:r>
            </a:p>
          </p:txBody>
        </p:sp>
        <p:sp>
          <p:nvSpPr>
            <p:cNvPr id="21515" name="Line 10"/>
            <p:cNvSpPr>
              <a:spLocks noChangeShapeType="1"/>
            </p:cNvSpPr>
            <p:nvPr/>
          </p:nvSpPr>
          <p:spPr bwMode="auto">
            <a:xfrm>
              <a:off x="324" y="1008"/>
              <a:ext cx="5832" cy="0"/>
            </a:xfrm>
            <a:prstGeom prst="line">
              <a:avLst/>
            </a:prstGeom>
            <a:noFill/>
            <a:ln w="28575" cap="sq">
              <a:solidFill>
                <a:schemeClr val="tx1"/>
              </a:solidFill>
              <a:round/>
              <a:headEnd/>
              <a:tailEnd/>
            </a:ln>
          </p:spPr>
          <p:txBody>
            <a:bodyPr>
              <a:prstTxWarp prst="textNoShape">
                <a:avLst/>
              </a:prstTxWarp>
            </a:bodyPr>
            <a:lstStyle/>
            <a:p>
              <a:endParaRPr lang="en-US">
                <a:solidFill>
                  <a:prstClr val="black"/>
                </a:solidFill>
              </a:endParaRPr>
            </a:p>
          </p:txBody>
        </p:sp>
        <p:sp>
          <p:nvSpPr>
            <p:cNvPr id="21516" name="Line 11"/>
            <p:cNvSpPr>
              <a:spLocks noChangeShapeType="1"/>
            </p:cNvSpPr>
            <p:nvPr/>
          </p:nvSpPr>
          <p:spPr bwMode="auto">
            <a:xfrm>
              <a:off x="324" y="1440"/>
              <a:ext cx="5832" cy="0"/>
            </a:xfrm>
            <a:prstGeom prst="line">
              <a:avLst/>
            </a:prstGeom>
            <a:noFill/>
            <a:ln w="12700">
              <a:solidFill>
                <a:schemeClr val="tx1"/>
              </a:solidFill>
              <a:round/>
              <a:headEnd/>
              <a:tailEnd/>
            </a:ln>
          </p:spPr>
          <p:txBody>
            <a:bodyPr>
              <a:prstTxWarp prst="textNoShape">
                <a:avLst/>
              </a:prstTxWarp>
            </a:bodyPr>
            <a:lstStyle/>
            <a:p>
              <a:endParaRPr lang="en-US">
                <a:solidFill>
                  <a:prstClr val="black"/>
                </a:solidFill>
              </a:endParaRPr>
            </a:p>
          </p:txBody>
        </p:sp>
        <p:sp>
          <p:nvSpPr>
            <p:cNvPr id="21517" name="Line 12"/>
            <p:cNvSpPr>
              <a:spLocks noChangeShapeType="1"/>
            </p:cNvSpPr>
            <p:nvPr/>
          </p:nvSpPr>
          <p:spPr bwMode="auto">
            <a:xfrm>
              <a:off x="324" y="1915"/>
              <a:ext cx="5832" cy="0"/>
            </a:xfrm>
            <a:prstGeom prst="line">
              <a:avLst/>
            </a:prstGeom>
            <a:noFill/>
            <a:ln w="12700">
              <a:solidFill>
                <a:schemeClr val="tx1"/>
              </a:solidFill>
              <a:round/>
              <a:headEnd/>
              <a:tailEnd/>
            </a:ln>
          </p:spPr>
          <p:txBody>
            <a:bodyPr>
              <a:prstTxWarp prst="textNoShape">
                <a:avLst/>
              </a:prstTxWarp>
            </a:bodyPr>
            <a:lstStyle/>
            <a:p>
              <a:endParaRPr lang="en-US">
                <a:solidFill>
                  <a:prstClr val="black"/>
                </a:solidFill>
              </a:endParaRPr>
            </a:p>
          </p:txBody>
        </p:sp>
        <p:sp>
          <p:nvSpPr>
            <p:cNvPr id="21518" name="Line 13"/>
            <p:cNvSpPr>
              <a:spLocks noChangeShapeType="1"/>
            </p:cNvSpPr>
            <p:nvPr/>
          </p:nvSpPr>
          <p:spPr bwMode="auto">
            <a:xfrm>
              <a:off x="324" y="2391"/>
              <a:ext cx="5832" cy="0"/>
            </a:xfrm>
            <a:prstGeom prst="line">
              <a:avLst/>
            </a:prstGeom>
            <a:noFill/>
            <a:ln w="12700">
              <a:solidFill>
                <a:schemeClr val="tx1"/>
              </a:solidFill>
              <a:round/>
              <a:headEnd/>
              <a:tailEnd/>
            </a:ln>
          </p:spPr>
          <p:txBody>
            <a:bodyPr>
              <a:prstTxWarp prst="textNoShape">
                <a:avLst/>
              </a:prstTxWarp>
            </a:bodyPr>
            <a:lstStyle/>
            <a:p>
              <a:endParaRPr lang="en-US">
                <a:solidFill>
                  <a:prstClr val="black"/>
                </a:solidFill>
              </a:endParaRPr>
            </a:p>
          </p:txBody>
        </p:sp>
        <p:sp>
          <p:nvSpPr>
            <p:cNvPr id="21519" name="Line 14"/>
            <p:cNvSpPr>
              <a:spLocks noChangeShapeType="1"/>
            </p:cNvSpPr>
            <p:nvPr/>
          </p:nvSpPr>
          <p:spPr bwMode="auto">
            <a:xfrm>
              <a:off x="324" y="2866"/>
              <a:ext cx="5832" cy="0"/>
            </a:xfrm>
            <a:prstGeom prst="line">
              <a:avLst/>
            </a:prstGeom>
            <a:noFill/>
            <a:ln w="12700">
              <a:solidFill>
                <a:schemeClr val="tx1"/>
              </a:solidFill>
              <a:round/>
              <a:headEnd/>
              <a:tailEnd/>
            </a:ln>
          </p:spPr>
          <p:txBody>
            <a:bodyPr>
              <a:prstTxWarp prst="textNoShape">
                <a:avLst/>
              </a:prstTxWarp>
            </a:bodyPr>
            <a:lstStyle/>
            <a:p>
              <a:endParaRPr lang="en-US">
                <a:solidFill>
                  <a:prstClr val="black"/>
                </a:solidFill>
              </a:endParaRPr>
            </a:p>
          </p:txBody>
        </p:sp>
        <p:sp>
          <p:nvSpPr>
            <p:cNvPr id="21520" name="Line 15"/>
            <p:cNvSpPr>
              <a:spLocks noChangeShapeType="1"/>
            </p:cNvSpPr>
            <p:nvPr/>
          </p:nvSpPr>
          <p:spPr bwMode="auto">
            <a:xfrm>
              <a:off x="324" y="3341"/>
              <a:ext cx="5832" cy="0"/>
            </a:xfrm>
            <a:prstGeom prst="line">
              <a:avLst/>
            </a:prstGeom>
            <a:noFill/>
            <a:ln w="12700">
              <a:solidFill>
                <a:schemeClr val="tx1"/>
              </a:solidFill>
              <a:round/>
              <a:headEnd/>
              <a:tailEnd/>
            </a:ln>
          </p:spPr>
          <p:txBody>
            <a:bodyPr>
              <a:prstTxWarp prst="textNoShape">
                <a:avLst/>
              </a:prstTxWarp>
            </a:bodyPr>
            <a:lstStyle/>
            <a:p>
              <a:endParaRPr lang="en-US">
                <a:solidFill>
                  <a:prstClr val="black"/>
                </a:solidFill>
              </a:endParaRPr>
            </a:p>
          </p:txBody>
        </p:sp>
        <p:sp>
          <p:nvSpPr>
            <p:cNvPr id="21521" name="Line 16"/>
            <p:cNvSpPr>
              <a:spLocks noChangeShapeType="1"/>
            </p:cNvSpPr>
            <p:nvPr/>
          </p:nvSpPr>
          <p:spPr bwMode="auto">
            <a:xfrm>
              <a:off x="324" y="3816"/>
              <a:ext cx="5832" cy="0"/>
            </a:xfrm>
            <a:prstGeom prst="line">
              <a:avLst/>
            </a:prstGeom>
            <a:noFill/>
            <a:ln w="28575" cap="sq">
              <a:solidFill>
                <a:schemeClr val="tx1"/>
              </a:solidFill>
              <a:round/>
              <a:headEnd/>
              <a:tailEnd/>
            </a:ln>
          </p:spPr>
          <p:txBody>
            <a:bodyPr>
              <a:prstTxWarp prst="textNoShape">
                <a:avLst/>
              </a:prstTxWarp>
            </a:bodyPr>
            <a:lstStyle/>
            <a:p>
              <a:endParaRPr lang="en-US">
                <a:solidFill>
                  <a:prstClr val="black"/>
                </a:solidFill>
              </a:endParaRPr>
            </a:p>
          </p:txBody>
        </p:sp>
        <p:sp>
          <p:nvSpPr>
            <p:cNvPr id="21522" name="Line 17"/>
            <p:cNvSpPr>
              <a:spLocks noChangeShapeType="1"/>
            </p:cNvSpPr>
            <p:nvPr/>
          </p:nvSpPr>
          <p:spPr bwMode="auto">
            <a:xfrm>
              <a:off x="324" y="1008"/>
              <a:ext cx="0" cy="2808"/>
            </a:xfrm>
            <a:prstGeom prst="line">
              <a:avLst/>
            </a:prstGeom>
            <a:noFill/>
            <a:ln w="28575" cap="sq">
              <a:solidFill>
                <a:schemeClr val="tx1"/>
              </a:solidFill>
              <a:round/>
              <a:headEnd/>
              <a:tailEnd/>
            </a:ln>
          </p:spPr>
          <p:txBody>
            <a:bodyPr>
              <a:prstTxWarp prst="textNoShape">
                <a:avLst/>
              </a:prstTxWarp>
            </a:bodyPr>
            <a:lstStyle/>
            <a:p>
              <a:endParaRPr lang="en-US">
                <a:solidFill>
                  <a:prstClr val="black"/>
                </a:solidFill>
              </a:endParaRPr>
            </a:p>
          </p:txBody>
        </p:sp>
        <p:sp>
          <p:nvSpPr>
            <p:cNvPr id="21523" name="Line 18"/>
            <p:cNvSpPr>
              <a:spLocks noChangeShapeType="1"/>
            </p:cNvSpPr>
            <p:nvPr/>
          </p:nvSpPr>
          <p:spPr bwMode="auto">
            <a:xfrm>
              <a:off x="6156" y="1008"/>
              <a:ext cx="0" cy="2808"/>
            </a:xfrm>
            <a:prstGeom prst="line">
              <a:avLst/>
            </a:prstGeom>
            <a:noFill/>
            <a:ln w="28575" cap="sq">
              <a:solidFill>
                <a:schemeClr val="tx1"/>
              </a:solidFill>
              <a:round/>
              <a:headEnd/>
              <a:tailEnd/>
            </a:ln>
          </p:spPr>
          <p:txBody>
            <a:bodyPr>
              <a:prstTxWarp prst="textNoShape">
                <a:avLst/>
              </a:prstTxWarp>
            </a:bodyPr>
            <a:lstStyle/>
            <a:p>
              <a:endParaRPr lang="en-US">
                <a:solidFill>
                  <a:prstClr val="black"/>
                </a:solidFill>
              </a:endParaRPr>
            </a:p>
          </p:txBody>
        </p:sp>
      </p:grpSp>
      <p:sp>
        <p:nvSpPr>
          <p:cNvPr id="21508" name="Rectangle 19"/>
          <p:cNvSpPr>
            <a:spLocks noChangeArrowheads="1"/>
          </p:cNvSpPr>
          <p:nvPr/>
        </p:nvSpPr>
        <p:spPr bwMode="auto">
          <a:xfrm>
            <a:off x="158750" y="6264275"/>
            <a:ext cx="7778750" cy="584200"/>
          </a:xfrm>
          <a:prstGeom prst="rect">
            <a:avLst/>
          </a:prstGeom>
          <a:noFill/>
          <a:ln w="9525">
            <a:noFill/>
            <a:miter lim="800000"/>
            <a:headEnd/>
            <a:tailEnd/>
          </a:ln>
        </p:spPr>
        <p:txBody>
          <a:bodyPr>
            <a:prstTxWarp prst="textNoShape">
              <a:avLst/>
            </a:prstTxWarp>
            <a:spAutoFit/>
          </a:bodyPr>
          <a:lstStyle/>
          <a:p>
            <a:r>
              <a:rPr lang="en-US" sz="1600">
                <a:solidFill>
                  <a:prstClr val="black"/>
                </a:solidFill>
              </a:rPr>
              <a:t>Institute of Medicine. </a:t>
            </a:r>
            <a:r>
              <a:rPr lang="en-US" sz="1600" i="1">
                <a:solidFill>
                  <a:prstClr val="black"/>
                </a:solidFill>
              </a:rPr>
              <a:t>Crossing the Quality Chasm.</a:t>
            </a:r>
            <a:r>
              <a:rPr lang="en-US" sz="1600">
                <a:solidFill>
                  <a:prstClr val="black"/>
                </a:solidFill>
              </a:rPr>
              <a:t>  Washington, DC: National Academy Press: 2001.</a:t>
            </a:r>
            <a:endParaRPr lang="en-US" sz="1600" i="1">
              <a:solidFill>
                <a:prstClr val="black"/>
              </a:solidFill>
            </a:endParaRPr>
          </a:p>
        </p:txBody>
      </p:sp>
    </p:spTree>
    <p:extLst>
      <p:ext uri="{BB962C8B-B14F-4D97-AF65-F5344CB8AC3E}">
        <p14:creationId xmlns:p14="http://schemas.microsoft.com/office/powerpoint/2010/main" val="23898339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6731"/>
            <a:ext cx="5467843" cy="646331"/>
          </a:xfrm>
          <a:prstGeom prst="rect">
            <a:avLst/>
          </a:prstGeom>
          <a:noFill/>
        </p:spPr>
        <p:txBody>
          <a:bodyPr wrap="none" rtlCol="0">
            <a:spAutoFit/>
          </a:bodyPr>
          <a:lstStyle/>
          <a:p>
            <a:r>
              <a:rPr lang="en-US" sz="3600" dirty="0">
                <a:solidFill>
                  <a:srgbClr val="266F9F"/>
                </a:solidFill>
              </a:rPr>
              <a:t>Feedback from our patients:</a:t>
            </a:r>
          </a:p>
        </p:txBody>
      </p:sp>
      <p:sp>
        <p:nvSpPr>
          <p:cNvPr id="5" name="TextBox 4"/>
          <p:cNvSpPr txBox="1"/>
          <p:nvPr/>
        </p:nvSpPr>
        <p:spPr>
          <a:xfrm>
            <a:off x="362429" y="228600"/>
            <a:ext cx="8781058" cy="6986528"/>
          </a:xfrm>
          <a:prstGeom prst="rect">
            <a:avLst/>
          </a:prstGeom>
          <a:noFill/>
        </p:spPr>
        <p:txBody>
          <a:bodyPr wrap="none" rtlCol="0">
            <a:spAutoFit/>
          </a:bodyPr>
          <a:lstStyle/>
          <a:p>
            <a:pPr>
              <a:buClr>
                <a:srgbClr val="266F9F"/>
              </a:buClr>
            </a:pPr>
            <a:r>
              <a:rPr lang="en-US" sz="2800" i="1" dirty="0">
                <a:solidFill>
                  <a:prstClr val="black"/>
                </a:solidFill>
                <a:latin typeface="Times New Roman" pitchFamily="18" charset="0"/>
                <a:cs typeface="Times New Roman" pitchFamily="18" charset="0"/>
              </a:rPr>
              <a:t> </a:t>
            </a:r>
          </a:p>
          <a:p>
            <a:pPr marL="457200" indent="-457200">
              <a:buClr>
                <a:srgbClr val="266F9F"/>
              </a:buClr>
              <a:buFont typeface="Wingdings" pitchFamily="2" charset="2"/>
              <a:buChar char="§"/>
            </a:pPr>
            <a:r>
              <a:rPr lang="en-US" altLang="en-US" sz="2800" i="1" dirty="0">
                <a:solidFill>
                  <a:prstClr val="black"/>
                </a:solidFill>
                <a:latin typeface="Times New Roman" pitchFamily="18" charset="0"/>
                <a:cs typeface="Times New Roman" pitchFamily="18" charset="0"/>
              </a:rPr>
              <a:t>Having been a patient of the practice for many years, </a:t>
            </a:r>
          </a:p>
          <a:p>
            <a:pPr lvl="1">
              <a:buClr>
                <a:srgbClr val="266F9F"/>
              </a:buClr>
            </a:pPr>
            <a:r>
              <a:rPr lang="en-US" altLang="en-US" sz="2800" i="1" dirty="0">
                <a:solidFill>
                  <a:prstClr val="black"/>
                </a:solidFill>
                <a:latin typeface="Times New Roman" pitchFamily="18" charset="0"/>
                <a:cs typeface="Times New Roman" pitchFamily="18" charset="0"/>
              </a:rPr>
              <a:t>I can attest to the fact that all members of the practice </a:t>
            </a:r>
          </a:p>
          <a:p>
            <a:pPr lvl="1">
              <a:buClr>
                <a:srgbClr val="266F9F"/>
              </a:buClr>
            </a:pPr>
            <a:r>
              <a:rPr lang="en-US" altLang="en-US" sz="2800" i="1" dirty="0">
                <a:solidFill>
                  <a:prstClr val="black"/>
                </a:solidFill>
                <a:latin typeface="Times New Roman" pitchFamily="18" charset="0"/>
                <a:cs typeface="Times New Roman" pitchFamily="18" charset="0"/>
              </a:rPr>
              <a:t>team are committed to patient care and service. I had </a:t>
            </a:r>
          </a:p>
          <a:p>
            <a:pPr lvl="1">
              <a:buClr>
                <a:srgbClr val="266F9F"/>
              </a:buClr>
            </a:pPr>
            <a:r>
              <a:rPr lang="en-US" altLang="en-US" sz="2800" i="1" dirty="0">
                <a:solidFill>
                  <a:prstClr val="black"/>
                </a:solidFill>
                <a:latin typeface="Times New Roman" pitchFamily="18" charset="0"/>
                <a:cs typeface="Times New Roman" pitchFamily="18" charset="0"/>
              </a:rPr>
              <a:t>already experienced the concern and 'customer service' </a:t>
            </a:r>
          </a:p>
          <a:p>
            <a:pPr lvl="1">
              <a:buClr>
                <a:srgbClr val="266F9F"/>
              </a:buClr>
            </a:pPr>
            <a:r>
              <a:rPr lang="en-US" altLang="en-US" sz="2800" i="1" dirty="0">
                <a:solidFill>
                  <a:prstClr val="black"/>
                </a:solidFill>
                <a:latin typeface="Times New Roman" pitchFamily="18" charset="0"/>
                <a:cs typeface="Times New Roman" pitchFamily="18" charset="0"/>
              </a:rPr>
              <a:t>approach that makes me want to stay with my current </a:t>
            </a:r>
          </a:p>
          <a:p>
            <a:pPr lvl="1">
              <a:buClr>
                <a:srgbClr val="266F9F"/>
              </a:buClr>
            </a:pPr>
            <a:r>
              <a:rPr lang="en-US" altLang="en-US" sz="2800" i="1" dirty="0">
                <a:solidFill>
                  <a:prstClr val="black"/>
                </a:solidFill>
                <a:latin typeface="Times New Roman" pitchFamily="18" charset="0"/>
                <a:cs typeface="Times New Roman" pitchFamily="18" charset="0"/>
              </a:rPr>
              <a:t>physician. It is this human approach that trickles down </a:t>
            </a:r>
          </a:p>
          <a:p>
            <a:pPr lvl="1">
              <a:buClr>
                <a:srgbClr val="266F9F"/>
              </a:buClr>
            </a:pPr>
            <a:r>
              <a:rPr lang="en-US" altLang="en-US" sz="2800" i="1" dirty="0">
                <a:solidFill>
                  <a:prstClr val="black"/>
                </a:solidFill>
                <a:latin typeface="Times New Roman" pitchFamily="18" charset="0"/>
                <a:cs typeface="Times New Roman" pitchFamily="18" charset="0"/>
              </a:rPr>
              <a:t>and will keep the group viable.  The group will be </a:t>
            </a:r>
          </a:p>
          <a:p>
            <a:pPr lvl="1">
              <a:buClr>
                <a:srgbClr val="266F9F"/>
              </a:buClr>
            </a:pPr>
            <a:r>
              <a:rPr lang="en-US" altLang="en-US" sz="2800" i="1" dirty="0">
                <a:solidFill>
                  <a:prstClr val="black"/>
                </a:solidFill>
                <a:latin typeface="Times New Roman" pitchFamily="18" charset="0"/>
                <a:cs typeface="Times New Roman" pitchFamily="18" charset="0"/>
              </a:rPr>
              <a:t>sustained by continuing to validate its members through </a:t>
            </a:r>
          </a:p>
          <a:p>
            <a:pPr lvl="1">
              <a:buClr>
                <a:srgbClr val="266F9F"/>
              </a:buClr>
            </a:pPr>
            <a:r>
              <a:rPr lang="en-US" altLang="en-US" sz="2800" i="1" dirty="0">
                <a:solidFill>
                  <a:prstClr val="black"/>
                </a:solidFill>
                <a:latin typeface="Times New Roman" pitchFamily="18" charset="0"/>
                <a:cs typeface="Times New Roman" pitchFamily="18" charset="0"/>
              </a:rPr>
              <a:t>seeking input and keeping them actively and regularly </a:t>
            </a:r>
          </a:p>
          <a:p>
            <a:pPr lvl="1">
              <a:buClr>
                <a:srgbClr val="266F9F"/>
              </a:buClr>
            </a:pPr>
            <a:r>
              <a:rPr lang="en-US" altLang="en-US" sz="2800" i="1" dirty="0">
                <a:solidFill>
                  <a:prstClr val="black"/>
                </a:solidFill>
                <a:latin typeface="Times New Roman" pitchFamily="18" charset="0"/>
                <a:cs typeface="Times New Roman" pitchFamily="18" charset="0"/>
              </a:rPr>
              <a:t>involved in issues that affect the practice and </a:t>
            </a:r>
          </a:p>
          <a:p>
            <a:pPr lvl="1">
              <a:buClr>
                <a:srgbClr val="266F9F"/>
              </a:buClr>
            </a:pPr>
            <a:r>
              <a:rPr lang="en-US" altLang="en-US" sz="2800" i="1" dirty="0">
                <a:solidFill>
                  <a:prstClr val="black"/>
                </a:solidFill>
                <a:latin typeface="Times New Roman" pitchFamily="18" charset="0"/>
                <a:cs typeface="Times New Roman" pitchFamily="18" charset="0"/>
              </a:rPr>
              <a:t>patient services.</a:t>
            </a:r>
            <a:endParaRPr lang="en-US" altLang="en-US" sz="2800" dirty="0">
              <a:solidFill>
                <a:prstClr val="black"/>
              </a:solidFill>
              <a:latin typeface="Times New Roman" pitchFamily="18" charset="0"/>
              <a:cs typeface="Times New Roman" pitchFamily="18" charset="0"/>
            </a:endParaRPr>
          </a:p>
          <a:p>
            <a:pPr marL="457200" indent="-457200">
              <a:buClr>
                <a:srgbClr val="266F9F"/>
              </a:buClr>
              <a:buFont typeface="Wingdings" pitchFamily="2" charset="2"/>
              <a:buChar char="§"/>
            </a:pPr>
            <a:endParaRPr lang="en-US" altLang="en-US" sz="2800" i="1" dirty="0">
              <a:solidFill>
                <a:prstClr val="black"/>
              </a:solidFill>
              <a:latin typeface="Times New Roman" pitchFamily="18" charset="0"/>
              <a:cs typeface="Times New Roman" pitchFamily="18" charset="0"/>
            </a:endParaRPr>
          </a:p>
          <a:p>
            <a:pPr marL="457200" indent="-457200">
              <a:buClr>
                <a:srgbClr val="266F9F"/>
              </a:buClr>
              <a:buFont typeface="Wingdings" pitchFamily="2" charset="2"/>
              <a:buChar char="§"/>
            </a:pPr>
            <a:endParaRPr lang="en-US" sz="2800" i="1" dirty="0">
              <a:solidFill>
                <a:prstClr val="black"/>
              </a:solidFill>
              <a:latin typeface="Times New Roman" pitchFamily="18" charset="0"/>
              <a:cs typeface="Times New Roman" pitchFamily="18" charset="0"/>
            </a:endParaRPr>
          </a:p>
          <a:p>
            <a:pPr marL="457200" indent="-457200">
              <a:buClr>
                <a:srgbClr val="266F9F"/>
              </a:buClr>
              <a:buFont typeface="Wingdings" pitchFamily="2" charset="2"/>
              <a:buChar char="§"/>
            </a:pPr>
            <a:endParaRPr lang="en-US" sz="2800" dirty="0">
              <a:solidFill>
                <a:prstClr val="black"/>
              </a:solidFill>
              <a:latin typeface="Times New Roman" pitchFamily="18" charset="0"/>
              <a:cs typeface="Times New Roman" pitchFamily="18" charset="0"/>
            </a:endParaRPr>
          </a:p>
          <a:p>
            <a:pPr lvl="1">
              <a:buClr>
                <a:srgbClr val="266F9F"/>
              </a:buClr>
            </a:pPr>
            <a:endParaRPr lang="en-US" sz="2800" dirty="0">
              <a:solidFill>
                <a:prstClr val="black"/>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pPr algn="r"/>
            <a:fld id="{0980E98D-9D5B-406B-A71C-929C12D6FD60}" type="slidenum">
              <a:rPr lang="en-US" sz="1200" smtClean="0">
                <a:solidFill>
                  <a:prstClr val="black"/>
                </a:solidFill>
                <a:latin typeface="Garamond" panose="02020404030301010803" pitchFamily="18" charset="0"/>
              </a:rPr>
              <a:pPr algn="r"/>
              <a:t>40</a:t>
            </a:fld>
            <a:endParaRPr lang="en-US" sz="12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1984450902"/>
      </p:ext>
    </p:extLst>
  </p:cSld>
  <p:clrMapOvr>
    <a:masterClrMapping/>
  </p:clrMapOvr>
  <mc:AlternateContent xmlns:mc="http://schemas.openxmlformats.org/markup-compatibility/2006">
    <mc:Choice xmlns:p14="http://schemas.microsoft.com/office/powerpoint/2010/main" Requires="p14">
      <p:transition p14:dur="0" advTm="20000"/>
    </mc:Choice>
    <mc:Fallback>
      <p:transition advTm="2000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6731"/>
            <a:ext cx="5467843" cy="646331"/>
          </a:xfrm>
          <a:prstGeom prst="rect">
            <a:avLst/>
          </a:prstGeom>
          <a:noFill/>
        </p:spPr>
        <p:txBody>
          <a:bodyPr wrap="none" rtlCol="0">
            <a:spAutoFit/>
          </a:bodyPr>
          <a:lstStyle/>
          <a:p>
            <a:r>
              <a:rPr lang="en-US" sz="3600" dirty="0">
                <a:solidFill>
                  <a:srgbClr val="266F9F"/>
                </a:solidFill>
              </a:rPr>
              <a:t>Feedback from our patients:</a:t>
            </a:r>
          </a:p>
        </p:txBody>
      </p:sp>
      <p:sp>
        <p:nvSpPr>
          <p:cNvPr id="5" name="TextBox 4"/>
          <p:cNvSpPr txBox="1"/>
          <p:nvPr/>
        </p:nvSpPr>
        <p:spPr>
          <a:xfrm>
            <a:off x="362429" y="228600"/>
            <a:ext cx="8621784" cy="5262979"/>
          </a:xfrm>
          <a:prstGeom prst="rect">
            <a:avLst/>
          </a:prstGeom>
          <a:noFill/>
        </p:spPr>
        <p:txBody>
          <a:bodyPr wrap="none" rtlCol="0">
            <a:spAutoFit/>
          </a:bodyPr>
          <a:lstStyle/>
          <a:p>
            <a:pPr>
              <a:buClr>
                <a:srgbClr val="266F9F"/>
              </a:buClr>
            </a:pPr>
            <a:r>
              <a:rPr lang="en-US" sz="2800" i="1" dirty="0">
                <a:solidFill>
                  <a:prstClr val="black"/>
                </a:solidFill>
                <a:latin typeface="Times New Roman" pitchFamily="18" charset="0"/>
                <a:cs typeface="Times New Roman" pitchFamily="18" charset="0"/>
              </a:rPr>
              <a:t> </a:t>
            </a:r>
            <a:endParaRPr lang="en-US" altLang="en-US" sz="2800" i="1" dirty="0">
              <a:solidFill>
                <a:prstClr val="black"/>
              </a:solidFill>
              <a:latin typeface="Times New Roman" pitchFamily="18" charset="0"/>
              <a:cs typeface="Times New Roman" pitchFamily="18" charset="0"/>
            </a:endParaRPr>
          </a:p>
          <a:p>
            <a:pPr marL="457200" indent="-457200">
              <a:buClr>
                <a:srgbClr val="266F9F"/>
              </a:buClr>
              <a:buFont typeface="Wingdings" pitchFamily="2" charset="2"/>
              <a:buChar char="§"/>
            </a:pPr>
            <a:r>
              <a:rPr lang="en-US" altLang="en-US" sz="2800" i="1" dirty="0">
                <a:solidFill>
                  <a:prstClr val="black"/>
                </a:solidFill>
                <a:latin typeface="Times New Roman" pitchFamily="18" charset="0"/>
                <a:cs typeface="Times New Roman" pitchFamily="18" charset="0"/>
              </a:rPr>
              <a:t>I recently retired from the long term care arena and </a:t>
            </a:r>
          </a:p>
          <a:p>
            <a:pPr lvl="1">
              <a:buClr>
                <a:srgbClr val="266F9F"/>
              </a:buClr>
            </a:pPr>
            <a:r>
              <a:rPr lang="en-US" altLang="en-US" sz="2800" i="1" dirty="0">
                <a:solidFill>
                  <a:prstClr val="black"/>
                </a:solidFill>
                <a:latin typeface="Times New Roman" pitchFamily="18" charset="0"/>
                <a:cs typeface="Times New Roman" pitchFamily="18" charset="0"/>
              </a:rPr>
              <a:t>have a continuing interest in health care.  I also enjoy </a:t>
            </a:r>
          </a:p>
          <a:p>
            <a:pPr lvl="1">
              <a:buClr>
                <a:srgbClr val="266F9F"/>
              </a:buClr>
            </a:pPr>
            <a:r>
              <a:rPr lang="en-US" altLang="en-US" sz="2800" i="1" dirty="0">
                <a:solidFill>
                  <a:prstClr val="black"/>
                </a:solidFill>
                <a:latin typeface="Times New Roman" pitchFamily="18" charset="0"/>
                <a:cs typeface="Times New Roman" pitchFamily="18" charset="0"/>
              </a:rPr>
              <a:t>being part of a group that identifies and tackles issues, </a:t>
            </a:r>
          </a:p>
          <a:p>
            <a:pPr lvl="1">
              <a:buClr>
                <a:srgbClr val="266F9F"/>
              </a:buClr>
            </a:pPr>
            <a:r>
              <a:rPr lang="en-US" altLang="en-US" sz="2800" i="1" dirty="0">
                <a:solidFill>
                  <a:prstClr val="black"/>
                </a:solidFill>
                <a:latin typeface="Times New Roman" pitchFamily="18" charset="0"/>
                <a:cs typeface="Times New Roman" pitchFamily="18" charset="0"/>
              </a:rPr>
              <a:t>sets goals and energizes its members. Agendas that are </a:t>
            </a:r>
          </a:p>
          <a:p>
            <a:pPr lvl="1">
              <a:buClr>
                <a:srgbClr val="266F9F"/>
              </a:buClr>
            </a:pPr>
            <a:r>
              <a:rPr lang="en-US" altLang="en-US" sz="2800" i="1" dirty="0">
                <a:solidFill>
                  <a:prstClr val="black"/>
                </a:solidFill>
                <a:latin typeface="Times New Roman" pitchFamily="18" charset="0"/>
                <a:cs typeface="Times New Roman" pitchFamily="18" charset="0"/>
              </a:rPr>
              <a:t>meaningful will be important as the group moves </a:t>
            </a:r>
          </a:p>
          <a:p>
            <a:pPr lvl="1">
              <a:buClr>
                <a:srgbClr val="266F9F"/>
              </a:buClr>
            </a:pPr>
            <a:r>
              <a:rPr lang="en-US" altLang="en-US" sz="2800" i="1" dirty="0">
                <a:solidFill>
                  <a:prstClr val="black"/>
                </a:solidFill>
                <a:latin typeface="Times New Roman" pitchFamily="18" charset="0"/>
                <a:cs typeface="Times New Roman" pitchFamily="18" charset="0"/>
              </a:rPr>
              <a:t>forward-- and for me, I need to feel that </a:t>
            </a:r>
          </a:p>
          <a:p>
            <a:pPr lvl="1">
              <a:buClr>
                <a:srgbClr val="266F9F"/>
              </a:buClr>
            </a:pPr>
            <a:r>
              <a:rPr lang="en-US" altLang="en-US" sz="2800" i="1" dirty="0">
                <a:solidFill>
                  <a:prstClr val="black"/>
                </a:solidFill>
                <a:latin typeface="Times New Roman" pitchFamily="18" charset="0"/>
                <a:cs typeface="Times New Roman" pitchFamily="18" charset="0"/>
              </a:rPr>
              <a:t>I bring value to the table.</a:t>
            </a:r>
            <a:endParaRPr lang="en-US" altLang="en-US" sz="2800" dirty="0">
              <a:solidFill>
                <a:prstClr val="black"/>
              </a:solidFill>
              <a:latin typeface="Times New Roman" pitchFamily="18" charset="0"/>
              <a:cs typeface="Times New Roman" pitchFamily="18" charset="0"/>
            </a:endParaRPr>
          </a:p>
          <a:p>
            <a:pPr marL="457200" indent="-457200">
              <a:buClr>
                <a:srgbClr val="266F9F"/>
              </a:buClr>
              <a:buFont typeface="Wingdings" pitchFamily="2" charset="2"/>
              <a:buChar char="§"/>
            </a:pPr>
            <a:endParaRPr lang="en-US" altLang="en-US" sz="2800" i="1" dirty="0">
              <a:solidFill>
                <a:prstClr val="black"/>
              </a:solidFill>
              <a:latin typeface="Times New Roman" pitchFamily="18" charset="0"/>
              <a:cs typeface="Times New Roman" pitchFamily="18" charset="0"/>
            </a:endParaRPr>
          </a:p>
          <a:p>
            <a:pPr marL="457200" indent="-457200">
              <a:buClr>
                <a:srgbClr val="266F9F"/>
              </a:buClr>
              <a:buFont typeface="Wingdings" pitchFamily="2" charset="2"/>
              <a:buChar char="§"/>
            </a:pPr>
            <a:endParaRPr lang="en-US" sz="2800" i="1" dirty="0">
              <a:solidFill>
                <a:prstClr val="black"/>
              </a:solidFill>
              <a:latin typeface="Times New Roman" pitchFamily="18" charset="0"/>
              <a:cs typeface="Times New Roman" pitchFamily="18" charset="0"/>
            </a:endParaRPr>
          </a:p>
          <a:p>
            <a:pPr marL="457200" indent="-457200">
              <a:buClr>
                <a:srgbClr val="266F9F"/>
              </a:buClr>
              <a:buFont typeface="Wingdings" pitchFamily="2" charset="2"/>
              <a:buChar char="§"/>
            </a:pPr>
            <a:endParaRPr lang="en-US" sz="2800" dirty="0">
              <a:solidFill>
                <a:prstClr val="black"/>
              </a:solidFill>
              <a:latin typeface="Times New Roman" pitchFamily="18" charset="0"/>
              <a:cs typeface="Times New Roman" pitchFamily="18" charset="0"/>
            </a:endParaRPr>
          </a:p>
          <a:p>
            <a:pPr lvl="1">
              <a:buClr>
                <a:srgbClr val="266F9F"/>
              </a:buClr>
            </a:pPr>
            <a:endParaRPr lang="en-US" sz="2800" dirty="0">
              <a:solidFill>
                <a:prstClr val="black"/>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pPr algn="r"/>
            <a:fld id="{0980E98D-9D5B-406B-A71C-929C12D6FD60}" type="slidenum">
              <a:rPr lang="en-US" sz="1200" smtClean="0">
                <a:solidFill>
                  <a:prstClr val="black"/>
                </a:solidFill>
                <a:latin typeface="Garamond" panose="02020404030301010803" pitchFamily="18" charset="0"/>
              </a:rPr>
              <a:pPr algn="r"/>
              <a:t>41</a:t>
            </a:fld>
            <a:endParaRPr lang="en-US" sz="12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3136249163"/>
      </p:ext>
    </p:extLst>
  </p:cSld>
  <p:clrMapOvr>
    <a:masterClrMapping/>
  </p:clrMapOvr>
  <mc:AlternateContent xmlns:mc="http://schemas.openxmlformats.org/markup-compatibility/2006">
    <mc:Choice xmlns:p14="http://schemas.microsoft.com/office/powerpoint/2010/main" Requires="p14">
      <p:transition p14:dur="0" advTm="20000"/>
    </mc:Choice>
    <mc:Fallback>
      <p:transition advTm="2000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6731"/>
            <a:ext cx="5467843" cy="646331"/>
          </a:xfrm>
          <a:prstGeom prst="rect">
            <a:avLst/>
          </a:prstGeom>
          <a:noFill/>
        </p:spPr>
        <p:txBody>
          <a:bodyPr wrap="none" rtlCol="0">
            <a:spAutoFit/>
          </a:bodyPr>
          <a:lstStyle/>
          <a:p>
            <a:r>
              <a:rPr lang="en-US" sz="3600" dirty="0">
                <a:solidFill>
                  <a:srgbClr val="266F9F"/>
                </a:solidFill>
              </a:rPr>
              <a:t>Feedback from our patients:</a:t>
            </a:r>
          </a:p>
        </p:txBody>
      </p:sp>
      <p:sp>
        <p:nvSpPr>
          <p:cNvPr id="5" name="TextBox 4"/>
          <p:cNvSpPr txBox="1"/>
          <p:nvPr/>
        </p:nvSpPr>
        <p:spPr>
          <a:xfrm>
            <a:off x="362429" y="228600"/>
            <a:ext cx="8437438" cy="5693866"/>
          </a:xfrm>
          <a:prstGeom prst="rect">
            <a:avLst/>
          </a:prstGeom>
          <a:noFill/>
        </p:spPr>
        <p:txBody>
          <a:bodyPr wrap="none" rtlCol="0">
            <a:spAutoFit/>
          </a:bodyPr>
          <a:lstStyle/>
          <a:p>
            <a:pPr>
              <a:buClr>
                <a:srgbClr val="266F9F"/>
              </a:buClr>
            </a:pPr>
            <a:r>
              <a:rPr lang="en-US" sz="2800" i="1" dirty="0">
                <a:solidFill>
                  <a:prstClr val="black"/>
                </a:solidFill>
                <a:latin typeface="Times New Roman" pitchFamily="18" charset="0"/>
                <a:cs typeface="Times New Roman" pitchFamily="18" charset="0"/>
              </a:rPr>
              <a:t> </a:t>
            </a:r>
            <a:endParaRPr lang="en-US" altLang="en-US" sz="2800" i="1" dirty="0">
              <a:solidFill>
                <a:prstClr val="black"/>
              </a:solidFill>
              <a:latin typeface="Times New Roman" pitchFamily="18" charset="0"/>
              <a:cs typeface="Times New Roman" pitchFamily="18" charset="0"/>
            </a:endParaRPr>
          </a:p>
          <a:p>
            <a:pPr marL="457200" indent="-457200">
              <a:buClr>
                <a:srgbClr val="266F9F"/>
              </a:buClr>
              <a:buFont typeface="Wingdings" pitchFamily="2" charset="2"/>
              <a:buChar char="§"/>
            </a:pPr>
            <a:r>
              <a:rPr lang="en-US" altLang="en-US" sz="2800" i="1" dirty="0">
                <a:solidFill>
                  <a:prstClr val="black"/>
                </a:solidFill>
                <a:latin typeface="Times New Roman" pitchFamily="18" charset="0"/>
                <a:cs typeface="Times New Roman" pitchFamily="18" charset="0"/>
              </a:rPr>
              <a:t>Continue actively recruiting people and phase them </a:t>
            </a:r>
          </a:p>
          <a:p>
            <a:pPr lvl="1">
              <a:buClr>
                <a:srgbClr val="266F9F"/>
              </a:buClr>
            </a:pPr>
            <a:r>
              <a:rPr lang="en-US" altLang="en-US" sz="2800" i="1" dirty="0">
                <a:solidFill>
                  <a:prstClr val="black"/>
                </a:solidFill>
                <a:latin typeface="Times New Roman" pitchFamily="18" charset="0"/>
                <a:cs typeface="Times New Roman" pitchFamily="18" charset="0"/>
              </a:rPr>
              <a:t>in as they are interested in starting.</a:t>
            </a:r>
          </a:p>
          <a:p>
            <a:pPr marL="457200" indent="-457200">
              <a:buClr>
                <a:srgbClr val="266F9F"/>
              </a:buClr>
              <a:buFont typeface="Wingdings" pitchFamily="2" charset="2"/>
              <a:buChar char="§"/>
            </a:pPr>
            <a:r>
              <a:rPr lang="en-US" altLang="en-US" sz="2800" i="1" dirty="0">
                <a:solidFill>
                  <a:prstClr val="black"/>
                </a:solidFill>
                <a:latin typeface="Times New Roman" pitchFamily="18" charset="0"/>
                <a:cs typeface="Times New Roman" pitchFamily="18" charset="0"/>
              </a:rPr>
              <a:t>Having guest speakers coming in is a great way to </a:t>
            </a:r>
          </a:p>
          <a:p>
            <a:pPr lvl="1">
              <a:buClr>
                <a:srgbClr val="266F9F"/>
              </a:buClr>
            </a:pPr>
            <a:r>
              <a:rPr lang="en-US" altLang="en-US" sz="2800" i="1" dirty="0">
                <a:solidFill>
                  <a:prstClr val="black"/>
                </a:solidFill>
                <a:latin typeface="Times New Roman" pitchFamily="18" charset="0"/>
                <a:cs typeface="Times New Roman" pitchFamily="18" charset="0"/>
              </a:rPr>
              <a:t>inject some new ideas and approaches.  If they are </a:t>
            </a:r>
          </a:p>
          <a:p>
            <a:pPr lvl="1">
              <a:buClr>
                <a:srgbClr val="266F9F"/>
              </a:buClr>
            </a:pPr>
            <a:r>
              <a:rPr lang="en-US" altLang="en-US" sz="2800" i="1" dirty="0">
                <a:solidFill>
                  <a:prstClr val="black"/>
                </a:solidFill>
                <a:latin typeface="Times New Roman" pitchFamily="18" charset="0"/>
                <a:cs typeface="Times New Roman" pitchFamily="18" charset="0"/>
              </a:rPr>
              <a:t>coming to us from other practices that have </a:t>
            </a:r>
          </a:p>
          <a:p>
            <a:pPr lvl="1">
              <a:buClr>
                <a:srgbClr val="266F9F"/>
              </a:buClr>
            </a:pPr>
            <a:r>
              <a:rPr lang="en-US" altLang="en-US" sz="2800" i="1" dirty="0">
                <a:solidFill>
                  <a:prstClr val="black"/>
                </a:solidFill>
                <a:latin typeface="Times New Roman" pitchFamily="18" charset="0"/>
                <a:cs typeface="Times New Roman" pitchFamily="18" charset="0"/>
              </a:rPr>
              <a:t>advisory groups and share what works for them, that </a:t>
            </a:r>
          </a:p>
          <a:p>
            <a:pPr lvl="1">
              <a:buClr>
                <a:srgbClr val="266F9F"/>
              </a:buClr>
            </a:pPr>
            <a:r>
              <a:rPr lang="en-US" altLang="en-US" sz="2800" i="1" dirty="0">
                <a:solidFill>
                  <a:prstClr val="black"/>
                </a:solidFill>
                <a:latin typeface="Times New Roman" pitchFamily="18" charset="0"/>
                <a:cs typeface="Times New Roman" pitchFamily="18" charset="0"/>
              </a:rPr>
              <a:t>would be helpful in generating some change.</a:t>
            </a:r>
            <a:r>
              <a:rPr lang="en-US" altLang="en-US" sz="2800" dirty="0">
                <a:solidFill>
                  <a:prstClr val="black"/>
                </a:solidFill>
                <a:latin typeface="Times New Roman" pitchFamily="18" charset="0"/>
                <a:cs typeface="Times New Roman" pitchFamily="18" charset="0"/>
              </a:rPr>
              <a:t>  </a:t>
            </a:r>
          </a:p>
          <a:p>
            <a:pPr marL="457200" indent="-457200">
              <a:buClr>
                <a:srgbClr val="266F9F"/>
              </a:buClr>
              <a:buFont typeface="Wingdings" pitchFamily="2" charset="2"/>
              <a:buChar char="§"/>
            </a:pPr>
            <a:endParaRPr lang="en-US" altLang="en-US" sz="2800" i="1" dirty="0">
              <a:solidFill>
                <a:prstClr val="black"/>
              </a:solidFill>
              <a:latin typeface="Times New Roman" pitchFamily="18" charset="0"/>
              <a:cs typeface="Times New Roman" pitchFamily="18" charset="0"/>
            </a:endParaRPr>
          </a:p>
          <a:p>
            <a:pPr lvl="1">
              <a:buClr>
                <a:srgbClr val="266F9F"/>
              </a:buClr>
            </a:pPr>
            <a:endParaRPr lang="en-US" altLang="en-US" sz="2800" i="1" dirty="0">
              <a:solidFill>
                <a:prstClr val="black"/>
              </a:solidFill>
              <a:latin typeface="Times New Roman" pitchFamily="18" charset="0"/>
              <a:cs typeface="Times New Roman" pitchFamily="18" charset="0"/>
            </a:endParaRPr>
          </a:p>
          <a:p>
            <a:pPr marL="457200" indent="-457200">
              <a:buClr>
                <a:srgbClr val="266F9F"/>
              </a:buClr>
              <a:buFont typeface="Wingdings" pitchFamily="2" charset="2"/>
              <a:buChar char="§"/>
            </a:pPr>
            <a:endParaRPr lang="en-US" sz="2800" i="1" dirty="0">
              <a:solidFill>
                <a:prstClr val="black"/>
              </a:solidFill>
              <a:latin typeface="Times New Roman" pitchFamily="18" charset="0"/>
              <a:cs typeface="Times New Roman" pitchFamily="18" charset="0"/>
            </a:endParaRPr>
          </a:p>
          <a:p>
            <a:pPr marL="457200" indent="-457200">
              <a:buClr>
                <a:srgbClr val="266F9F"/>
              </a:buClr>
              <a:buFont typeface="Wingdings" pitchFamily="2" charset="2"/>
              <a:buChar char="§"/>
            </a:pPr>
            <a:endParaRPr lang="en-US" sz="2800" dirty="0">
              <a:solidFill>
                <a:prstClr val="black"/>
              </a:solidFill>
              <a:latin typeface="Times New Roman" pitchFamily="18" charset="0"/>
              <a:cs typeface="Times New Roman" pitchFamily="18" charset="0"/>
            </a:endParaRPr>
          </a:p>
          <a:p>
            <a:pPr lvl="1">
              <a:buClr>
                <a:srgbClr val="266F9F"/>
              </a:buClr>
            </a:pPr>
            <a:endParaRPr lang="en-US" sz="2800" dirty="0">
              <a:solidFill>
                <a:prstClr val="black"/>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pPr algn="r"/>
            <a:fld id="{0980E98D-9D5B-406B-A71C-929C12D6FD60}" type="slidenum">
              <a:rPr lang="en-US" sz="1200" smtClean="0">
                <a:solidFill>
                  <a:prstClr val="black"/>
                </a:solidFill>
                <a:latin typeface="Garamond" panose="02020404030301010803" pitchFamily="18" charset="0"/>
              </a:rPr>
              <a:pPr algn="r"/>
              <a:t>42</a:t>
            </a:fld>
            <a:endParaRPr lang="en-US" sz="12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2724578135"/>
      </p:ext>
    </p:extLst>
  </p:cSld>
  <p:clrMapOvr>
    <a:masterClrMapping/>
  </p:clrMapOvr>
  <mc:AlternateContent xmlns:mc="http://schemas.openxmlformats.org/markup-compatibility/2006">
    <mc:Choice xmlns:p14="http://schemas.microsoft.com/office/powerpoint/2010/main" Requires="p14">
      <p:transition p14:dur="0" advTm="20000"/>
    </mc:Choice>
    <mc:Fallback>
      <p:transition advTm="2000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6731"/>
            <a:ext cx="5467843" cy="646331"/>
          </a:xfrm>
          <a:prstGeom prst="rect">
            <a:avLst/>
          </a:prstGeom>
          <a:noFill/>
        </p:spPr>
        <p:txBody>
          <a:bodyPr wrap="none" rtlCol="0">
            <a:spAutoFit/>
          </a:bodyPr>
          <a:lstStyle/>
          <a:p>
            <a:r>
              <a:rPr lang="en-US" sz="3600" dirty="0">
                <a:solidFill>
                  <a:srgbClr val="266F9F"/>
                </a:solidFill>
              </a:rPr>
              <a:t>Feedback from our patients:</a:t>
            </a:r>
          </a:p>
        </p:txBody>
      </p:sp>
      <p:sp>
        <p:nvSpPr>
          <p:cNvPr id="5" name="TextBox 4"/>
          <p:cNvSpPr txBox="1"/>
          <p:nvPr/>
        </p:nvSpPr>
        <p:spPr>
          <a:xfrm>
            <a:off x="362429" y="228600"/>
            <a:ext cx="8667244" cy="6986528"/>
          </a:xfrm>
          <a:prstGeom prst="rect">
            <a:avLst/>
          </a:prstGeom>
          <a:noFill/>
        </p:spPr>
        <p:txBody>
          <a:bodyPr wrap="none" rtlCol="0">
            <a:spAutoFit/>
          </a:bodyPr>
          <a:lstStyle/>
          <a:p>
            <a:pPr>
              <a:buClr>
                <a:srgbClr val="266F9F"/>
              </a:buClr>
            </a:pPr>
            <a:r>
              <a:rPr lang="en-US" sz="2800" i="1" dirty="0">
                <a:solidFill>
                  <a:prstClr val="black"/>
                </a:solidFill>
                <a:latin typeface="Times New Roman" pitchFamily="18" charset="0"/>
                <a:cs typeface="Times New Roman" pitchFamily="18" charset="0"/>
              </a:rPr>
              <a:t> </a:t>
            </a:r>
            <a:endParaRPr lang="en-US" altLang="en-US" sz="2800" i="1" dirty="0">
              <a:solidFill>
                <a:prstClr val="black"/>
              </a:solidFill>
              <a:latin typeface="Times New Roman" pitchFamily="18" charset="0"/>
              <a:cs typeface="Times New Roman" pitchFamily="18" charset="0"/>
            </a:endParaRPr>
          </a:p>
          <a:p>
            <a:pPr marL="457200" indent="-457200">
              <a:buClr>
                <a:srgbClr val="266F9F"/>
              </a:buClr>
              <a:buFont typeface="Wingdings" pitchFamily="2" charset="2"/>
              <a:buChar char="§"/>
            </a:pPr>
            <a:r>
              <a:rPr lang="en-US" altLang="en-US" sz="2800" i="1" dirty="0">
                <a:solidFill>
                  <a:prstClr val="black"/>
                </a:solidFill>
                <a:latin typeface="Times New Roman" pitchFamily="18" charset="0"/>
                <a:cs typeface="Times New Roman" pitchFamily="18" charset="0"/>
              </a:rPr>
              <a:t>Being valued and listened to is important to </a:t>
            </a:r>
          </a:p>
          <a:p>
            <a:pPr lvl="1">
              <a:buClr>
                <a:srgbClr val="266F9F"/>
              </a:buClr>
            </a:pPr>
            <a:r>
              <a:rPr lang="en-US" altLang="en-US" sz="2800" i="1" dirty="0">
                <a:solidFill>
                  <a:prstClr val="black"/>
                </a:solidFill>
                <a:latin typeface="Times New Roman" pitchFamily="18" charset="0"/>
                <a:cs typeface="Times New Roman" pitchFamily="18" charset="0"/>
              </a:rPr>
              <a:t>any group member. At my first meeting it was </a:t>
            </a:r>
          </a:p>
          <a:p>
            <a:pPr lvl="1">
              <a:buClr>
                <a:srgbClr val="266F9F"/>
              </a:buClr>
            </a:pPr>
            <a:r>
              <a:rPr lang="en-US" altLang="en-US" sz="2800" i="1" dirty="0">
                <a:solidFill>
                  <a:prstClr val="black"/>
                </a:solidFill>
                <a:latin typeface="Times New Roman" pitchFamily="18" charset="0"/>
                <a:cs typeface="Times New Roman" pitchFamily="18" charset="0"/>
              </a:rPr>
              <a:t>obvious that this group was highly thought of and </a:t>
            </a:r>
          </a:p>
          <a:p>
            <a:pPr lvl="1">
              <a:buClr>
                <a:srgbClr val="266F9F"/>
              </a:buClr>
            </a:pPr>
            <a:r>
              <a:rPr lang="en-US" altLang="en-US" sz="2800" i="1" dirty="0">
                <a:solidFill>
                  <a:prstClr val="black"/>
                </a:solidFill>
                <a:latin typeface="Times New Roman" pitchFamily="18" charset="0"/>
                <a:cs typeface="Times New Roman" pitchFamily="18" charset="0"/>
              </a:rPr>
              <a:t>appreciated.  I was also pleased to see that one </a:t>
            </a:r>
          </a:p>
          <a:p>
            <a:pPr lvl="1">
              <a:buClr>
                <a:srgbClr val="266F9F"/>
              </a:buClr>
            </a:pPr>
            <a:r>
              <a:rPr lang="en-US" altLang="en-US" sz="2800" i="1" dirty="0">
                <a:solidFill>
                  <a:prstClr val="black"/>
                </a:solidFill>
                <a:latin typeface="Times New Roman" pitchFamily="18" charset="0"/>
                <a:cs typeface="Times New Roman" pitchFamily="18" charset="0"/>
              </a:rPr>
              <a:t>of the practice physicians was involved.  She was </a:t>
            </a:r>
          </a:p>
          <a:p>
            <a:pPr lvl="1">
              <a:buClr>
                <a:srgbClr val="266F9F"/>
              </a:buClr>
            </a:pPr>
            <a:r>
              <a:rPr lang="en-US" altLang="en-US" sz="2800" i="1" dirty="0">
                <a:solidFill>
                  <a:prstClr val="black"/>
                </a:solidFill>
                <a:latin typeface="Times New Roman" pitchFamily="18" charset="0"/>
                <a:cs typeface="Times New Roman" pitchFamily="18" charset="0"/>
              </a:rPr>
              <a:t>obviously interested in what we had to say and </a:t>
            </a:r>
          </a:p>
          <a:p>
            <a:pPr lvl="1">
              <a:buClr>
                <a:srgbClr val="266F9F"/>
              </a:buClr>
            </a:pPr>
            <a:r>
              <a:rPr lang="en-US" altLang="en-US" sz="2800" i="1" dirty="0">
                <a:solidFill>
                  <a:prstClr val="black"/>
                </a:solidFill>
                <a:latin typeface="Times New Roman" pitchFamily="18" charset="0"/>
                <a:cs typeface="Times New Roman" pitchFamily="18" charset="0"/>
              </a:rPr>
              <a:t>skillfully integrated herself into the conversation.  </a:t>
            </a:r>
          </a:p>
          <a:p>
            <a:pPr lvl="1">
              <a:buClr>
                <a:srgbClr val="266F9F"/>
              </a:buClr>
            </a:pPr>
            <a:r>
              <a:rPr lang="en-US" altLang="en-US" sz="2800" i="1" dirty="0">
                <a:solidFill>
                  <a:prstClr val="black"/>
                </a:solidFill>
                <a:latin typeface="Times New Roman" pitchFamily="18" charset="0"/>
                <a:cs typeface="Times New Roman" pitchFamily="18" charset="0"/>
              </a:rPr>
              <a:t>I also learned that one of the group members was part </a:t>
            </a:r>
          </a:p>
          <a:p>
            <a:pPr lvl="1">
              <a:buClr>
                <a:srgbClr val="266F9F"/>
              </a:buClr>
            </a:pPr>
            <a:r>
              <a:rPr lang="en-US" altLang="en-US" sz="2800" i="1" dirty="0">
                <a:solidFill>
                  <a:prstClr val="black"/>
                </a:solidFill>
                <a:latin typeface="Times New Roman" pitchFamily="18" charset="0"/>
                <a:cs typeface="Times New Roman" pitchFamily="18" charset="0"/>
              </a:rPr>
              <a:t>of the interview team for the hiring of a new physician. </a:t>
            </a:r>
          </a:p>
          <a:p>
            <a:pPr lvl="1">
              <a:buClr>
                <a:srgbClr val="266F9F"/>
              </a:buClr>
            </a:pPr>
            <a:r>
              <a:rPr lang="en-US" altLang="en-US" sz="2800" i="1" dirty="0">
                <a:solidFill>
                  <a:prstClr val="black"/>
                </a:solidFill>
                <a:latin typeface="Times New Roman" pitchFamily="18" charset="0"/>
                <a:cs typeface="Times New Roman" pitchFamily="18" charset="0"/>
              </a:rPr>
              <a:t>This further validated for me the importance that the </a:t>
            </a:r>
          </a:p>
          <a:p>
            <a:pPr lvl="1">
              <a:buClr>
                <a:srgbClr val="266F9F"/>
              </a:buClr>
            </a:pPr>
            <a:r>
              <a:rPr lang="en-US" altLang="en-US" sz="2800" i="1" dirty="0">
                <a:solidFill>
                  <a:prstClr val="black"/>
                </a:solidFill>
                <a:latin typeface="Times New Roman" pitchFamily="18" charset="0"/>
                <a:cs typeface="Times New Roman" pitchFamily="18" charset="0"/>
              </a:rPr>
              <a:t>practice placed upon patient input.</a:t>
            </a:r>
            <a:endParaRPr lang="en-US" altLang="en-US" sz="2800" dirty="0">
              <a:solidFill>
                <a:prstClr val="black"/>
              </a:solidFill>
              <a:latin typeface="Times New Roman" pitchFamily="18" charset="0"/>
              <a:cs typeface="Times New Roman" pitchFamily="18" charset="0"/>
            </a:endParaRPr>
          </a:p>
          <a:p>
            <a:pPr marL="457200" indent="-457200">
              <a:buClr>
                <a:srgbClr val="266F9F"/>
              </a:buClr>
              <a:buFont typeface="Wingdings" pitchFamily="2" charset="2"/>
              <a:buChar char="§"/>
            </a:pPr>
            <a:endParaRPr lang="en-US" altLang="en-US" sz="2800" i="1" dirty="0">
              <a:solidFill>
                <a:prstClr val="black"/>
              </a:solidFill>
            </a:endParaRPr>
          </a:p>
          <a:p>
            <a:pPr marL="457200" indent="-457200">
              <a:buClr>
                <a:srgbClr val="266F9F"/>
              </a:buClr>
              <a:buFont typeface="Wingdings" pitchFamily="2" charset="2"/>
              <a:buChar char="§"/>
            </a:pPr>
            <a:endParaRPr lang="en-US" sz="2800" i="1" dirty="0">
              <a:solidFill>
                <a:prstClr val="black"/>
              </a:solidFill>
              <a:latin typeface="Times New Roman" pitchFamily="18" charset="0"/>
              <a:cs typeface="Times New Roman" pitchFamily="18" charset="0"/>
            </a:endParaRPr>
          </a:p>
          <a:p>
            <a:pPr marL="457200" indent="-457200">
              <a:buClr>
                <a:srgbClr val="266F9F"/>
              </a:buClr>
              <a:buFont typeface="Wingdings" pitchFamily="2" charset="2"/>
              <a:buChar char="§"/>
            </a:pPr>
            <a:endParaRPr lang="en-US" sz="2800" dirty="0">
              <a:solidFill>
                <a:prstClr val="black"/>
              </a:solidFill>
              <a:latin typeface="Times New Roman" pitchFamily="18" charset="0"/>
              <a:cs typeface="Times New Roman" pitchFamily="18" charset="0"/>
            </a:endParaRPr>
          </a:p>
          <a:p>
            <a:pPr lvl="1">
              <a:buClr>
                <a:srgbClr val="266F9F"/>
              </a:buClr>
            </a:pPr>
            <a:endParaRPr lang="en-US" sz="2800" dirty="0">
              <a:solidFill>
                <a:prstClr val="black"/>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pPr algn="r"/>
            <a:fld id="{0980E98D-9D5B-406B-A71C-929C12D6FD60}" type="slidenum">
              <a:rPr lang="en-US" sz="1200" smtClean="0">
                <a:solidFill>
                  <a:prstClr val="black"/>
                </a:solidFill>
                <a:latin typeface="Garamond" panose="02020404030301010803" pitchFamily="18" charset="0"/>
              </a:rPr>
              <a:pPr algn="r"/>
              <a:t>43</a:t>
            </a:fld>
            <a:endParaRPr lang="en-US" sz="12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20505910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679450" y="1223108"/>
            <a:ext cx="7851775" cy="3556000"/>
          </a:xfrm>
        </p:spPr>
        <p:txBody>
          <a:bodyPr/>
          <a:lstStyle/>
          <a:p>
            <a:r>
              <a:rPr lang="en-US" dirty="0" smtClean="0"/>
              <a:t>Building Partnerships to Improve Patient and Family Experience of Care</a:t>
            </a:r>
          </a:p>
          <a:p>
            <a:endParaRPr lang="en-US" sz="2000" dirty="0" smtClean="0"/>
          </a:p>
          <a:p>
            <a:r>
              <a:rPr lang="en-US" sz="2000" dirty="0" smtClean="0"/>
              <a:t>					Mary Minniti, CPHQ</a:t>
            </a:r>
          </a:p>
          <a:p>
            <a:r>
              <a:rPr lang="en-US" sz="2000" dirty="0"/>
              <a:t>	</a:t>
            </a:r>
            <a:r>
              <a:rPr lang="en-US" sz="2000" dirty="0" smtClean="0"/>
              <a:t>				April 24, 2014</a:t>
            </a:r>
            <a:endParaRPr lang="en-US" sz="2000" dirty="0"/>
          </a:p>
          <a:p>
            <a:endParaRPr lang="en-US" sz="2000" dirty="0" smtClean="0"/>
          </a:p>
          <a:p>
            <a:endParaRPr lang="en-US" sz="2000" dirty="0"/>
          </a:p>
        </p:txBody>
      </p:sp>
      <p:sp>
        <p:nvSpPr>
          <p:cNvPr id="5" name="Line 4"/>
          <p:cNvSpPr>
            <a:spLocks noChangeShapeType="1"/>
          </p:cNvSpPr>
          <p:nvPr/>
        </p:nvSpPr>
        <p:spPr bwMode="auto">
          <a:xfrm>
            <a:off x="682625" y="1018898"/>
            <a:ext cx="78486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US" sz="2400" dirty="0">
              <a:solidFill>
                <a:srgbClr val="000000"/>
              </a:solidFill>
              <a:ea typeface="ＭＳ Ｐゴシック" charset="0"/>
            </a:endParaRPr>
          </a:p>
        </p:txBody>
      </p:sp>
      <p:pic>
        <p:nvPicPr>
          <p:cNvPr id="6" name="Picture 5"/>
          <p:cNvPicPr>
            <a:picLocks noChangeAspect="1"/>
          </p:cNvPicPr>
          <p:nvPr/>
        </p:nvPicPr>
        <p:blipFill>
          <a:blip r:embed="rId3"/>
          <a:stretch>
            <a:fillRect/>
          </a:stretch>
        </p:blipFill>
        <p:spPr>
          <a:xfrm>
            <a:off x="5467208" y="2980322"/>
            <a:ext cx="3372925" cy="3189760"/>
          </a:xfrm>
          <a:prstGeom prst="rect">
            <a:avLst/>
          </a:prstGeom>
          <a:noFill/>
        </p:spPr>
      </p:pic>
      <p:grpSp>
        <p:nvGrpSpPr>
          <p:cNvPr id="10" name="Group 9"/>
          <p:cNvGrpSpPr/>
          <p:nvPr/>
        </p:nvGrpSpPr>
        <p:grpSpPr>
          <a:xfrm>
            <a:off x="859693" y="3134356"/>
            <a:ext cx="2063770" cy="3198171"/>
            <a:chOff x="3060661" y="-32940"/>
            <a:chExt cx="3028032" cy="4966261"/>
          </a:xfrm>
        </p:grpSpPr>
        <p:pic>
          <p:nvPicPr>
            <p:cNvPr id="11" name="Picture 10" descr="j0178537.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0661" y="2904539"/>
              <a:ext cx="3028032" cy="2028782"/>
            </a:xfrm>
            <a:prstGeom prst="rect">
              <a:avLst/>
            </a:prstGeom>
          </p:spPr>
        </p:pic>
        <p:sp>
          <p:nvSpPr>
            <p:cNvPr id="12" name="TextBox 11"/>
            <p:cNvSpPr txBox="1"/>
            <p:nvPr/>
          </p:nvSpPr>
          <p:spPr>
            <a:xfrm>
              <a:off x="3282386" y="4107554"/>
              <a:ext cx="2415681" cy="57351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457200" fontAlgn="base">
                <a:spcBef>
                  <a:spcPct val="0"/>
                </a:spcBef>
                <a:spcAft>
                  <a:spcPct val="0"/>
                </a:spcAft>
              </a:pPr>
              <a:r>
                <a:rPr lang="en-US" b="1" i="1" spc="50" dirty="0">
                  <a:ln w="11430"/>
                  <a:solidFill>
                    <a:srgbClr val="400080"/>
                  </a:solidFill>
                  <a:effectLst>
                    <a:outerShdw blurRad="76200" dist="50800" dir="5400000" algn="tl" rotWithShape="0">
                      <a:srgbClr val="000000">
                        <a:alpha val="65000"/>
                      </a:srgbClr>
                    </a:outerShdw>
                  </a:effectLst>
                  <a:ea typeface="ＭＳ Ｐゴシック" charset="0"/>
                </a:rPr>
                <a:t>A Road Map</a:t>
              </a:r>
            </a:p>
          </p:txBody>
        </p:sp>
        <p:pic>
          <p:nvPicPr>
            <p:cNvPr id="13" name="Picture 12" descr="stargazing.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4526" y="-32940"/>
              <a:ext cx="2942395" cy="2942395"/>
            </a:xfrm>
            <a:prstGeom prst="rect">
              <a:avLst/>
            </a:prstGeom>
          </p:spPr>
        </p:pic>
      </p:grpSp>
      <p:sp>
        <p:nvSpPr>
          <p:cNvPr id="9" name="Slide Number Placeholder 1"/>
          <p:cNvSpPr txBox="1">
            <a:spLocks/>
          </p:cNvSpPr>
          <p:nvPr/>
        </p:nvSpPr>
        <p:spPr>
          <a:xfrm>
            <a:off x="3048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80E98D-9D5B-406B-A71C-929C12D6FD60}" type="slidenum">
              <a:rPr lang="en-US" sz="1200" smtClean="0">
                <a:solidFill>
                  <a:prstClr val="black"/>
                </a:solidFill>
                <a:latin typeface="Garamond" panose="02020404030301010803" pitchFamily="18" charset="0"/>
              </a:rPr>
              <a:pPr/>
              <a:t>44</a:t>
            </a:fld>
            <a:endParaRPr lang="en-US" sz="12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33137525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ctrTitle" idx="4294967295"/>
          </p:nvPr>
        </p:nvSpPr>
        <p:spPr>
          <a:xfrm>
            <a:off x="835025" y="2514600"/>
            <a:ext cx="7851775" cy="2590800"/>
          </a:xfrm>
          <a:solidFill>
            <a:schemeClr val="accent1">
              <a:alpha val="0"/>
            </a:schemeClr>
          </a:solidFill>
        </p:spPr>
        <p:txBody>
          <a:bodyPr anchor="t"/>
          <a:lstStyle/>
          <a:p>
            <a:r>
              <a:rPr lang="en-US" sz="3800" dirty="0" smtClean="0">
                <a:solidFill>
                  <a:srgbClr val="511879"/>
                </a:solidFill>
                <a:latin typeface="Arial" charset="0"/>
                <a:ea typeface="ＭＳ Ｐゴシック" charset="0"/>
                <a:cs typeface="ＭＳ Ｐゴシック" charset="0"/>
              </a:rPr>
              <a:t>Individuals responsible for patient experience and/or organizational dashboards need to create opportunities to involve patients and families in their work.</a:t>
            </a:r>
            <a:r>
              <a:rPr lang="en-US" sz="3800" dirty="0">
                <a:solidFill>
                  <a:schemeClr val="tx1"/>
                </a:solidFill>
                <a:latin typeface="Arial" charset="0"/>
                <a:ea typeface="ＭＳ Ｐゴシック" charset="0"/>
                <a:cs typeface="ＭＳ Ｐゴシック" charset="0"/>
              </a:rPr>
              <a:t>	</a:t>
            </a:r>
          </a:p>
        </p:txBody>
      </p:sp>
      <p:sp>
        <p:nvSpPr>
          <p:cNvPr id="104451" name="Line 3"/>
          <p:cNvSpPr>
            <a:spLocks noChangeShapeType="1"/>
          </p:cNvSpPr>
          <p:nvPr/>
        </p:nvSpPr>
        <p:spPr bwMode="auto">
          <a:xfrm>
            <a:off x="457200" y="1447800"/>
            <a:ext cx="82296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US" sz="2400">
              <a:solidFill>
                <a:srgbClr val="000000"/>
              </a:solidFill>
              <a:ea typeface="ＭＳ Ｐゴシック" charset="0"/>
            </a:endParaRP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800" y="368300"/>
            <a:ext cx="2159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5029200"/>
            <a:ext cx="8001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
          <p:cNvSpPr txBox="1">
            <a:spLocks/>
          </p:cNvSpPr>
          <p:nvPr/>
        </p:nvSpPr>
        <p:spPr>
          <a:xfrm>
            <a:off x="266700" y="64008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80E98D-9D5B-406B-A71C-929C12D6FD60}" type="slidenum">
              <a:rPr lang="en-US" sz="1200" smtClean="0">
                <a:solidFill>
                  <a:prstClr val="black"/>
                </a:solidFill>
                <a:latin typeface="Garamond" panose="02020404030301010803" pitchFamily="18" charset="0"/>
              </a:rPr>
              <a:pPr/>
              <a:t>45</a:t>
            </a:fld>
            <a:endParaRPr lang="en-US" sz="12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41671846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67"/>
            <a:ext cx="8452338" cy="1143000"/>
          </a:xfrm>
        </p:spPr>
        <p:txBody>
          <a:bodyPr/>
          <a:lstStyle/>
          <a:p>
            <a:r>
              <a:rPr lang="en-US" sz="3200" dirty="0" smtClean="0"/>
              <a:t>Useful Framework for Participation</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5495589"/>
              </p:ext>
            </p:extLst>
          </p:nvPr>
        </p:nvGraphicFramePr>
        <p:xfrm>
          <a:off x="457200" y="1026870"/>
          <a:ext cx="8229600" cy="5656946"/>
        </p:xfrm>
        <a:graphic>
          <a:graphicData uri="http://schemas.openxmlformats.org/drawingml/2006/table">
            <a:tbl>
              <a:tblPr firstRow="1" bandRow="1">
                <a:tableStyleId>{93296810-A885-4BE3-A3E7-6D5BEEA58F35}</a:tableStyleId>
              </a:tblPr>
              <a:tblGrid>
                <a:gridCol w="2743200"/>
                <a:gridCol w="2743200"/>
                <a:gridCol w="2743200"/>
              </a:tblGrid>
              <a:tr h="841106">
                <a:tc>
                  <a:txBody>
                    <a:bodyPr/>
                    <a:lstStyle/>
                    <a:p>
                      <a:r>
                        <a:rPr lang="en-US" sz="2000" dirty="0" smtClean="0"/>
                        <a:t>Depth of Engagement</a:t>
                      </a:r>
                      <a:endParaRPr lang="en-US" sz="2000" dirty="0"/>
                    </a:p>
                  </a:txBody>
                  <a:tcPr/>
                </a:tc>
                <a:tc>
                  <a:txBody>
                    <a:bodyPr/>
                    <a:lstStyle/>
                    <a:p>
                      <a:r>
                        <a:rPr lang="en-US" sz="2000" dirty="0" smtClean="0"/>
                        <a:t>Patients and Family Role</a:t>
                      </a:r>
                      <a:endParaRPr lang="en-US" sz="2000" dirty="0"/>
                    </a:p>
                  </a:txBody>
                  <a:tcPr/>
                </a:tc>
                <a:tc>
                  <a:txBody>
                    <a:bodyPr/>
                    <a:lstStyle/>
                    <a:p>
                      <a:r>
                        <a:rPr lang="en-US" sz="2000" dirty="0" smtClean="0"/>
                        <a:t>Things</a:t>
                      </a:r>
                      <a:r>
                        <a:rPr lang="en-US" sz="2000" baseline="0" dirty="0" smtClean="0"/>
                        <a:t> to Consider</a:t>
                      </a:r>
                      <a:endParaRPr lang="en-US" sz="2000" dirty="0"/>
                    </a:p>
                  </a:txBody>
                  <a:tcPr/>
                </a:tc>
              </a:tr>
              <a:tr h="613409">
                <a:tc>
                  <a:txBody>
                    <a:bodyPr/>
                    <a:lstStyle/>
                    <a:p>
                      <a:r>
                        <a:rPr lang="en-US" sz="2000" kern="1200" dirty="0" smtClean="0">
                          <a:solidFill>
                            <a:schemeClr val="dk1"/>
                          </a:solidFill>
                          <a:latin typeface="+mn-lt"/>
                          <a:ea typeface="+mn-ea"/>
                          <a:cs typeface="+mn-cs"/>
                        </a:rPr>
                        <a:t>Ad Hoc Input</a:t>
                      </a:r>
                      <a:endParaRPr lang="en-US" sz="2000" dirty="0"/>
                    </a:p>
                  </a:txBody>
                  <a:tcPr/>
                </a:tc>
                <a:tc>
                  <a:txBody>
                    <a:bodyPr/>
                    <a:lstStyle/>
                    <a:p>
                      <a:r>
                        <a:rPr lang="en-US" sz="2000" dirty="0" smtClean="0"/>
                        <a:t>Survey</a:t>
                      </a:r>
                      <a:r>
                        <a:rPr lang="en-US" sz="2000" baseline="0" dirty="0" smtClean="0"/>
                        <a:t> or Focus Group Participants</a:t>
                      </a:r>
                      <a:endParaRPr lang="en-US" sz="2000" dirty="0"/>
                    </a:p>
                  </a:txBody>
                  <a:tcPr/>
                </a:tc>
                <a:tc>
                  <a:txBody>
                    <a:bodyPr/>
                    <a:lstStyle/>
                    <a:p>
                      <a:r>
                        <a:rPr lang="en-US" sz="2000" dirty="0" smtClean="0"/>
                        <a:t>Ensure diversity and representation, validity</a:t>
                      </a:r>
                      <a:endParaRPr lang="en-US" sz="2000" dirty="0"/>
                    </a:p>
                  </a:txBody>
                  <a:tcPr/>
                </a:tc>
              </a:tr>
              <a:tr h="508000">
                <a:tc>
                  <a:txBody>
                    <a:bodyPr/>
                    <a:lstStyle/>
                    <a:p>
                      <a:r>
                        <a:rPr lang="en-US" sz="2000" kern="1200" dirty="0" smtClean="0">
                          <a:solidFill>
                            <a:schemeClr val="dk1"/>
                          </a:solidFill>
                          <a:latin typeface="+mn-lt"/>
                          <a:ea typeface="+mn-ea"/>
                          <a:cs typeface="+mn-cs"/>
                        </a:rPr>
                        <a:t>Structured Consultation</a:t>
                      </a:r>
                      <a:endParaRPr lang="en-US" sz="2000" dirty="0"/>
                    </a:p>
                  </a:txBody>
                  <a:tcPr/>
                </a:tc>
                <a:tc>
                  <a:txBody>
                    <a:bodyPr/>
                    <a:lstStyle/>
                    <a:p>
                      <a:r>
                        <a:rPr lang="en-US" sz="2000" dirty="0" smtClean="0"/>
                        <a:t>Council</a:t>
                      </a:r>
                      <a:r>
                        <a:rPr lang="en-US" sz="2000" baseline="0" dirty="0" smtClean="0"/>
                        <a:t> or Advisors- provide  input</a:t>
                      </a:r>
                      <a:endParaRPr lang="en-US" sz="2000" dirty="0"/>
                    </a:p>
                  </a:txBody>
                  <a:tcPr/>
                </a:tc>
                <a:tc>
                  <a:txBody>
                    <a:bodyPr/>
                    <a:lstStyle/>
                    <a:p>
                      <a:r>
                        <a:rPr lang="en-US" sz="2000" dirty="0" smtClean="0"/>
                        <a:t>Early</a:t>
                      </a:r>
                      <a:r>
                        <a:rPr lang="en-US" sz="2000" baseline="0" dirty="0" smtClean="0"/>
                        <a:t> consult supports </a:t>
                      </a:r>
                      <a:r>
                        <a:rPr lang="en-US" sz="2000" dirty="0" smtClean="0"/>
                        <a:t>partnership model</a:t>
                      </a:r>
                      <a:endParaRPr lang="en-US" sz="2000" dirty="0"/>
                    </a:p>
                  </a:txBody>
                  <a:tcPr/>
                </a:tc>
              </a:tr>
              <a:tr h="508000">
                <a:tc>
                  <a:txBody>
                    <a:bodyPr/>
                    <a:lstStyle/>
                    <a:p>
                      <a:r>
                        <a:rPr lang="en-US" sz="2000" kern="1200" dirty="0" smtClean="0">
                          <a:solidFill>
                            <a:schemeClr val="dk1"/>
                          </a:solidFill>
                          <a:latin typeface="+mn-lt"/>
                          <a:ea typeface="+mn-ea"/>
                          <a:cs typeface="+mn-cs"/>
                        </a:rPr>
                        <a:t>Influence</a:t>
                      </a:r>
                      <a:endParaRPr lang="en-US" sz="2000" dirty="0"/>
                    </a:p>
                  </a:txBody>
                  <a:tcPr/>
                </a:tc>
                <a:tc>
                  <a:txBody>
                    <a:bodyPr/>
                    <a:lstStyle/>
                    <a:p>
                      <a:r>
                        <a:rPr lang="en-US" sz="2000" dirty="0" smtClean="0"/>
                        <a:t>Occasional</a:t>
                      </a:r>
                      <a:r>
                        <a:rPr lang="en-US" sz="2000" baseline="0" dirty="0" smtClean="0"/>
                        <a:t> Review/Consultants to project</a:t>
                      </a:r>
                      <a:endParaRPr lang="en-US" sz="2000" dirty="0"/>
                    </a:p>
                  </a:txBody>
                  <a:tcPr/>
                </a:tc>
                <a:tc>
                  <a:txBody>
                    <a:bodyPr/>
                    <a:lstStyle/>
                    <a:p>
                      <a:r>
                        <a:rPr lang="en-US" sz="2000" dirty="0" smtClean="0"/>
                        <a:t>Allows flexible ways to participate; requires background/orient.</a:t>
                      </a:r>
                      <a:endParaRPr lang="en-US" sz="2000" dirty="0"/>
                    </a:p>
                  </a:txBody>
                  <a:tcPr/>
                </a:tc>
              </a:tr>
              <a:tr h="547077">
                <a:tc>
                  <a:txBody>
                    <a:bodyPr/>
                    <a:lstStyle/>
                    <a:p>
                      <a:r>
                        <a:rPr lang="en-US" sz="2000" kern="1200" dirty="0" smtClean="0">
                          <a:solidFill>
                            <a:schemeClr val="dk1"/>
                          </a:solidFill>
                          <a:latin typeface="+mn-lt"/>
                          <a:ea typeface="+mn-ea"/>
                          <a:cs typeface="+mn-cs"/>
                        </a:rPr>
                        <a:t>Negotiation</a:t>
                      </a:r>
                      <a:endParaRPr lang="en-US" sz="2000" dirty="0"/>
                    </a:p>
                  </a:txBody>
                  <a:tcPr/>
                </a:tc>
                <a:tc>
                  <a:txBody>
                    <a:bodyPr/>
                    <a:lstStyle/>
                    <a:p>
                      <a:r>
                        <a:rPr lang="en-US" sz="2000" dirty="0" smtClean="0"/>
                        <a:t>Member of</a:t>
                      </a:r>
                      <a:r>
                        <a:rPr lang="en-US" sz="2000" baseline="0" dirty="0" smtClean="0"/>
                        <a:t> QI Group</a:t>
                      </a:r>
                      <a:endParaRPr lang="en-US" sz="2000" dirty="0"/>
                    </a:p>
                  </a:txBody>
                  <a:tcPr/>
                </a:tc>
                <a:tc>
                  <a:txBody>
                    <a:bodyPr/>
                    <a:lstStyle/>
                    <a:p>
                      <a:r>
                        <a:rPr lang="en-US" sz="2000" dirty="0" smtClean="0"/>
                        <a:t>Training</a:t>
                      </a:r>
                      <a:r>
                        <a:rPr lang="en-US" sz="2000" baseline="0" dirty="0" smtClean="0"/>
                        <a:t> in QI approach</a:t>
                      </a:r>
                      <a:endParaRPr lang="en-US" sz="2000" dirty="0"/>
                    </a:p>
                  </a:txBody>
                  <a:tcPr/>
                </a:tc>
              </a:tr>
              <a:tr h="566615">
                <a:tc>
                  <a:txBody>
                    <a:bodyPr/>
                    <a:lstStyle/>
                    <a:p>
                      <a:r>
                        <a:rPr lang="en-US" sz="2000" dirty="0" smtClean="0"/>
                        <a:t>Delegation</a:t>
                      </a:r>
                      <a:endParaRPr lang="en-US" sz="2000" dirty="0"/>
                    </a:p>
                  </a:txBody>
                  <a:tcPr/>
                </a:tc>
                <a:tc>
                  <a:txBody>
                    <a:bodyPr/>
                    <a:lstStyle/>
                    <a:p>
                      <a:r>
                        <a:rPr lang="en-US" sz="2000" dirty="0" smtClean="0"/>
                        <a:t>Co-Chair of QI Group</a:t>
                      </a:r>
                      <a:endParaRPr lang="en-US" sz="2000" dirty="0"/>
                    </a:p>
                  </a:txBody>
                  <a:tcPr/>
                </a:tc>
                <a:tc>
                  <a:txBody>
                    <a:bodyPr/>
                    <a:lstStyle/>
                    <a:p>
                      <a:r>
                        <a:rPr lang="en-US" sz="2000" dirty="0" smtClean="0"/>
                        <a:t>High</a:t>
                      </a:r>
                      <a:r>
                        <a:rPr lang="en-US" sz="2000" baseline="0" dirty="0" smtClean="0"/>
                        <a:t> level of expertise or skill</a:t>
                      </a:r>
                      <a:endParaRPr lang="en-US" sz="2000" dirty="0"/>
                    </a:p>
                  </a:txBody>
                  <a:tcPr/>
                </a:tc>
              </a:tr>
              <a:tr h="841106">
                <a:tc>
                  <a:txBody>
                    <a:bodyPr/>
                    <a:lstStyle/>
                    <a:p>
                      <a:r>
                        <a:rPr lang="en-US" sz="2000" dirty="0" smtClean="0"/>
                        <a:t>Advisor Control</a:t>
                      </a:r>
                      <a:endParaRPr lang="en-US" sz="2000" dirty="0"/>
                    </a:p>
                  </a:txBody>
                  <a:tcPr/>
                </a:tc>
                <a:tc>
                  <a:txBody>
                    <a:bodyPr/>
                    <a:lstStyle/>
                    <a:p>
                      <a:r>
                        <a:rPr lang="en-US" sz="2000" dirty="0" smtClean="0"/>
                        <a:t>Implementer</a:t>
                      </a:r>
                      <a:r>
                        <a:rPr lang="en-US" sz="2000" baseline="0" dirty="0" smtClean="0"/>
                        <a:t> or </a:t>
                      </a:r>
                      <a:r>
                        <a:rPr lang="en-US" sz="2000" dirty="0" smtClean="0"/>
                        <a:t>peer support role</a:t>
                      </a:r>
                      <a:endParaRPr lang="en-US" sz="2000" dirty="0"/>
                    </a:p>
                  </a:txBody>
                  <a:tcPr/>
                </a:tc>
                <a:tc>
                  <a:txBody>
                    <a:bodyPr/>
                    <a:lstStyle/>
                    <a:p>
                      <a:r>
                        <a:rPr lang="en-US" sz="2000" dirty="0" smtClean="0"/>
                        <a:t>Strong training component, mentoring and compensation</a:t>
                      </a:r>
                      <a:endParaRPr lang="en-US" sz="2000" dirty="0"/>
                    </a:p>
                  </a:txBody>
                  <a:tcPr/>
                </a:tc>
              </a:tr>
            </a:tbl>
          </a:graphicData>
        </a:graphic>
      </p:graphicFrame>
      <p:sp>
        <p:nvSpPr>
          <p:cNvPr id="5" name="Slide Number Placeholder 1"/>
          <p:cNvSpPr txBox="1">
            <a:spLocks/>
          </p:cNvSpPr>
          <p:nvPr/>
        </p:nvSpPr>
        <p:spPr>
          <a:xfrm>
            <a:off x="152400" y="6391799"/>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80E98D-9D5B-406B-A71C-929C12D6FD60}" type="slidenum">
              <a:rPr lang="en-US" sz="1200" smtClean="0">
                <a:solidFill>
                  <a:prstClr val="black"/>
                </a:solidFill>
                <a:latin typeface="Garamond" panose="02020404030301010803" pitchFamily="18" charset="0"/>
              </a:rPr>
              <a:pPr/>
              <a:t>46</a:t>
            </a:fld>
            <a:endParaRPr lang="en-US" sz="12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22275690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125073987"/>
              </p:ext>
            </p:extLst>
          </p:nvPr>
        </p:nvGraphicFramePr>
        <p:xfrm>
          <a:off x="507197" y="1177649"/>
          <a:ext cx="8277295"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p:cNvSpPr>
            <a:spLocks noGrp="1"/>
          </p:cNvSpPr>
          <p:nvPr>
            <p:ph type="title"/>
          </p:nvPr>
        </p:nvSpPr>
        <p:spPr/>
        <p:txBody>
          <a:bodyPr/>
          <a:lstStyle/>
          <a:p>
            <a:r>
              <a:rPr lang="en-US" dirty="0" smtClean="0"/>
              <a:t>No Formal Advisors: Start Here</a:t>
            </a:r>
            <a:endParaRPr lang="en-US" dirty="0"/>
          </a:p>
        </p:txBody>
      </p:sp>
      <p:sp>
        <p:nvSpPr>
          <p:cNvPr id="5" name="Slide Number Placeholder 1"/>
          <p:cNvSpPr txBox="1">
            <a:spLocks/>
          </p:cNvSpPr>
          <p:nvPr/>
        </p:nvSpPr>
        <p:spPr>
          <a:xfrm>
            <a:off x="1524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80E98D-9D5B-406B-A71C-929C12D6FD60}" type="slidenum">
              <a:rPr lang="en-US" sz="1200" smtClean="0">
                <a:solidFill>
                  <a:prstClr val="black"/>
                </a:solidFill>
                <a:latin typeface="Garamond" panose="02020404030301010803" pitchFamily="18" charset="0"/>
              </a:rPr>
              <a:pPr/>
              <a:t>47</a:t>
            </a:fld>
            <a:endParaRPr lang="en-US" sz="12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9984900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Examples from other clinics</a:t>
            </a:r>
            <a:endParaRPr lang="en-US" dirty="0"/>
          </a:p>
        </p:txBody>
      </p:sp>
      <p:sp>
        <p:nvSpPr>
          <p:cNvPr id="4" name="Content Placeholder 3"/>
          <p:cNvSpPr>
            <a:spLocks noGrp="1"/>
          </p:cNvSpPr>
          <p:nvPr>
            <p:ph idx="1"/>
          </p:nvPr>
        </p:nvSpPr>
        <p:spPr>
          <a:xfrm>
            <a:off x="457200" y="1131277"/>
            <a:ext cx="8229600" cy="5003800"/>
          </a:xfrm>
        </p:spPr>
        <p:txBody>
          <a:bodyPr/>
          <a:lstStyle/>
          <a:p>
            <a:pPr>
              <a:buFont typeface="Wingdings" charset="2"/>
              <a:buChar char="Ø"/>
            </a:pPr>
            <a:r>
              <a:rPr lang="en-US" dirty="0" smtClean="0"/>
              <a:t>Meet with recent “critical thinkers”, review CAHPS questions and gain their insight about what strongly agree would look like for them</a:t>
            </a:r>
          </a:p>
          <a:p>
            <a:pPr>
              <a:spcBef>
                <a:spcPts val="1824"/>
              </a:spcBef>
              <a:buFont typeface="Wingdings" charset="2"/>
              <a:buChar char="Ø"/>
            </a:pPr>
            <a:r>
              <a:rPr lang="en-US" dirty="0" smtClean="0"/>
              <a:t>Use interview or post card format to gather responses to these questions:</a:t>
            </a:r>
          </a:p>
          <a:p>
            <a:pPr lvl="1">
              <a:spcBef>
                <a:spcPts val="0"/>
              </a:spcBef>
            </a:pPr>
            <a:r>
              <a:rPr lang="en-US" dirty="0" smtClean="0"/>
              <a:t>Please </a:t>
            </a:r>
            <a:r>
              <a:rPr lang="en-US" dirty="0"/>
              <a:t>share one positive example from your recent office </a:t>
            </a:r>
            <a:r>
              <a:rPr lang="en-US" dirty="0" smtClean="0"/>
              <a:t>visit.</a:t>
            </a:r>
            <a:endParaRPr lang="en-US" dirty="0"/>
          </a:p>
          <a:p>
            <a:pPr lvl="1">
              <a:spcBef>
                <a:spcPts val="0"/>
              </a:spcBef>
            </a:pPr>
            <a:r>
              <a:rPr lang="en-US" dirty="0"/>
              <a:t>Please share one example that could have been improved.</a:t>
            </a:r>
          </a:p>
          <a:p>
            <a:pPr lvl="1">
              <a:spcBef>
                <a:spcPts val="0"/>
              </a:spcBef>
            </a:pPr>
            <a:r>
              <a:rPr lang="en-US" dirty="0"/>
              <a:t>If you could make one change in </a:t>
            </a:r>
            <a:r>
              <a:rPr lang="en-US" dirty="0" smtClean="0"/>
              <a:t>your experience of care, </a:t>
            </a:r>
            <a:r>
              <a:rPr lang="en-US" dirty="0"/>
              <a:t>what would it be</a:t>
            </a:r>
            <a:r>
              <a:rPr lang="en-US" dirty="0" smtClean="0"/>
              <a:t>?</a:t>
            </a:r>
          </a:p>
          <a:p>
            <a:pPr>
              <a:spcBef>
                <a:spcPts val="1824"/>
              </a:spcBef>
              <a:buFont typeface="Wingdings" charset="2"/>
              <a:buChar char="Ø"/>
            </a:pPr>
            <a:r>
              <a:rPr lang="en-US" dirty="0" smtClean="0">
                <a:ea typeface="ＭＳ Ｐゴシック" charset="0"/>
                <a:cs typeface="ＭＳ Ｐゴシック" charset="0"/>
              </a:rPr>
              <a:t>Convene focus group to share results in a “opportunity area” and ask for their perspective about the </a:t>
            </a:r>
            <a:r>
              <a:rPr lang="en-US" dirty="0" err="1" smtClean="0">
                <a:ea typeface="ＭＳ Ｐゴシック" charset="0"/>
                <a:cs typeface="ＭＳ Ｐゴシック" charset="0"/>
              </a:rPr>
              <a:t>whats</a:t>
            </a:r>
            <a:r>
              <a:rPr lang="en-US" dirty="0" smtClean="0">
                <a:ea typeface="ＭＳ Ｐゴシック" charset="0"/>
                <a:cs typeface="ＭＳ Ｐゴシック" charset="0"/>
              </a:rPr>
              <a:t> and whys</a:t>
            </a:r>
          </a:p>
          <a:p>
            <a:pPr>
              <a:spcBef>
                <a:spcPts val="1824"/>
              </a:spcBef>
              <a:buFont typeface="Wingdings" charset="2"/>
              <a:buChar char="Ø"/>
            </a:pPr>
            <a:r>
              <a:rPr lang="en-US" dirty="0" smtClean="0">
                <a:ea typeface="ＭＳ Ｐゴシック" charset="0"/>
                <a:cs typeface="ＭＳ Ｐゴシック" charset="0"/>
              </a:rPr>
              <a:t>Consider an exit survey for those leaving your practice</a:t>
            </a:r>
            <a:endParaRPr lang="en-US" dirty="0">
              <a:ea typeface="ＭＳ Ｐゴシック" charset="0"/>
              <a:cs typeface="ＭＳ Ｐゴシック" charset="0"/>
            </a:endParaRPr>
          </a:p>
          <a:p>
            <a:pPr>
              <a:buFont typeface="Wingdings" charset="2"/>
              <a:buChar char="Ø"/>
            </a:pPr>
            <a:endParaRPr lang="en-US" dirty="0"/>
          </a:p>
        </p:txBody>
      </p:sp>
      <p:sp>
        <p:nvSpPr>
          <p:cNvPr id="5" name="Slide Number Placeholder 1"/>
          <p:cNvSpPr txBox="1">
            <a:spLocks/>
          </p:cNvSpPr>
          <p:nvPr/>
        </p:nvSpPr>
        <p:spPr>
          <a:xfrm>
            <a:off x="152400" y="6391799"/>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80E98D-9D5B-406B-A71C-929C12D6FD60}" type="slidenum">
              <a:rPr lang="en-US" sz="1200" smtClean="0">
                <a:solidFill>
                  <a:prstClr val="black"/>
                </a:solidFill>
                <a:latin typeface="Garamond" panose="02020404030301010803" pitchFamily="18" charset="0"/>
              </a:rPr>
              <a:pPr/>
              <a:t>48</a:t>
            </a:fld>
            <a:endParaRPr lang="en-US" sz="12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35098459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119996975"/>
              </p:ext>
            </p:extLst>
          </p:nvPr>
        </p:nvGraphicFramePr>
        <p:xfrm>
          <a:off x="409505" y="1079957"/>
          <a:ext cx="8277295"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p:cNvSpPr>
            <a:spLocks noGrp="1"/>
          </p:cNvSpPr>
          <p:nvPr>
            <p:ph type="title"/>
          </p:nvPr>
        </p:nvSpPr>
        <p:spPr>
          <a:xfrm>
            <a:off x="457200" y="137872"/>
            <a:ext cx="8229600" cy="1026794"/>
          </a:xfrm>
        </p:spPr>
        <p:txBody>
          <a:bodyPr/>
          <a:lstStyle/>
          <a:p>
            <a:r>
              <a:rPr lang="en-US" dirty="0" smtClean="0"/>
              <a:t>Got Advisors: Start Here</a:t>
            </a:r>
            <a:endParaRPr lang="en-US" dirty="0"/>
          </a:p>
        </p:txBody>
      </p:sp>
      <p:sp>
        <p:nvSpPr>
          <p:cNvPr id="4" name="Slide Number Placeholder 1"/>
          <p:cNvSpPr txBox="1">
            <a:spLocks/>
          </p:cNvSpPr>
          <p:nvPr/>
        </p:nvSpPr>
        <p:spPr>
          <a:xfrm>
            <a:off x="152400" y="64008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80E98D-9D5B-406B-A71C-929C12D6FD60}" type="slidenum">
              <a:rPr lang="en-US" sz="1200" smtClean="0">
                <a:solidFill>
                  <a:prstClr val="black"/>
                </a:solidFill>
                <a:latin typeface="Garamond" panose="02020404030301010803" pitchFamily="18" charset="0"/>
              </a:rPr>
              <a:pPr/>
              <a:t>49</a:t>
            </a:fld>
            <a:endParaRPr lang="en-US" sz="12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11845949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395288" y="228600"/>
            <a:ext cx="7721600" cy="876300"/>
          </a:xfrm>
        </p:spPr>
        <p:txBody>
          <a:bodyPr/>
          <a:lstStyle/>
          <a:p>
            <a:pPr>
              <a:defRPr/>
            </a:pPr>
            <a:r>
              <a:rPr lang="en-US" dirty="0">
                <a:ea typeface="+mj-ea"/>
                <a:cs typeface="+mj-cs"/>
              </a:rPr>
              <a:t>IOM Definition</a:t>
            </a:r>
          </a:p>
        </p:txBody>
      </p:sp>
      <p:sp>
        <p:nvSpPr>
          <p:cNvPr id="389123" name="Rectangle 3"/>
          <p:cNvSpPr>
            <a:spLocks noGrp="1" noChangeArrowheads="1"/>
          </p:cNvSpPr>
          <p:nvPr>
            <p:ph type="body" idx="1"/>
          </p:nvPr>
        </p:nvSpPr>
        <p:spPr>
          <a:xfrm>
            <a:off x="741363" y="1295400"/>
            <a:ext cx="7564437" cy="4114800"/>
          </a:xfrm>
        </p:spPr>
        <p:txBody>
          <a:bodyPr/>
          <a:lstStyle/>
          <a:p>
            <a:pPr algn="ctr">
              <a:buFont typeface="Wingdings" charset="2"/>
              <a:buNone/>
              <a:defRPr/>
            </a:pPr>
            <a:r>
              <a:rPr lang="en-US" dirty="0">
                <a:ea typeface="+mn-ea"/>
                <a:cs typeface="+mn-cs"/>
              </a:rPr>
              <a:t>“</a:t>
            </a:r>
            <a:r>
              <a:rPr lang="en-US" dirty="0">
                <a:ea typeface="MS Mincho" charset="-128"/>
                <a:cs typeface="MS Mincho" charset="-128"/>
              </a:rPr>
              <a:t>Health care that establishes a </a:t>
            </a:r>
            <a:r>
              <a:rPr lang="en-US" b="1" i="1" u="sng" dirty="0">
                <a:solidFill>
                  <a:schemeClr val="tx2"/>
                </a:solidFill>
                <a:ea typeface="MS Mincho" charset="-128"/>
                <a:cs typeface="MS Mincho" charset="-128"/>
              </a:rPr>
              <a:t>partnership</a:t>
            </a:r>
            <a:r>
              <a:rPr lang="en-US" b="1" i="1" dirty="0">
                <a:solidFill>
                  <a:schemeClr val="tx2"/>
                </a:solidFill>
                <a:ea typeface="MS Mincho" charset="-128"/>
                <a:cs typeface="MS Mincho" charset="-128"/>
              </a:rPr>
              <a:t> among practitioners, patients, and their families</a:t>
            </a:r>
            <a:r>
              <a:rPr lang="en-US" dirty="0">
                <a:ea typeface="MS Mincho" charset="-128"/>
                <a:cs typeface="MS Mincho" charset="-128"/>
              </a:rPr>
              <a:t>…to ensure that decisions </a:t>
            </a:r>
            <a:r>
              <a:rPr lang="en-US" b="1" i="1" u="sng" dirty="0">
                <a:solidFill>
                  <a:schemeClr val="tx2"/>
                </a:solidFill>
                <a:ea typeface="MS Mincho" charset="-128"/>
                <a:cs typeface="MS Mincho" charset="-128"/>
              </a:rPr>
              <a:t>respect</a:t>
            </a:r>
            <a:r>
              <a:rPr lang="en-US" b="1" i="1" dirty="0">
                <a:solidFill>
                  <a:schemeClr val="tx2"/>
                </a:solidFill>
                <a:ea typeface="MS Mincho" charset="-128"/>
                <a:cs typeface="MS Mincho" charset="-128"/>
              </a:rPr>
              <a:t> patients’ wants, needs, and preferences</a:t>
            </a:r>
            <a:r>
              <a:rPr lang="en-US" b="1" dirty="0">
                <a:ea typeface="MS Mincho" charset="-128"/>
                <a:cs typeface="MS Mincho" charset="-128"/>
              </a:rPr>
              <a:t> </a:t>
            </a:r>
            <a:r>
              <a:rPr lang="en-US" dirty="0">
                <a:ea typeface="MS Mincho" charset="-128"/>
                <a:cs typeface="MS Mincho" charset="-128"/>
              </a:rPr>
              <a:t>and that patients have the </a:t>
            </a:r>
            <a:r>
              <a:rPr lang="en-US" b="1" i="1" u="sng" dirty="0">
                <a:solidFill>
                  <a:schemeClr val="tx2"/>
                </a:solidFill>
                <a:ea typeface="MS Mincho" charset="-128"/>
                <a:cs typeface="MS Mincho" charset="-128"/>
              </a:rPr>
              <a:t>education and support</a:t>
            </a:r>
            <a:r>
              <a:rPr lang="en-US" dirty="0">
                <a:ea typeface="MS Mincho" charset="-128"/>
                <a:cs typeface="MS Mincho" charset="-128"/>
              </a:rPr>
              <a:t> they need to </a:t>
            </a:r>
            <a:r>
              <a:rPr lang="en-US" b="1" i="1" dirty="0">
                <a:solidFill>
                  <a:schemeClr val="tx2"/>
                </a:solidFill>
                <a:ea typeface="MS Mincho" charset="-128"/>
                <a:cs typeface="MS Mincho" charset="-128"/>
              </a:rPr>
              <a:t>make decisions and </a:t>
            </a:r>
            <a:r>
              <a:rPr lang="en-US" b="1" i="1" u="sng" dirty="0">
                <a:solidFill>
                  <a:schemeClr val="tx2"/>
                </a:solidFill>
                <a:ea typeface="MS Mincho" charset="-128"/>
                <a:cs typeface="MS Mincho" charset="-128"/>
              </a:rPr>
              <a:t>participate</a:t>
            </a:r>
            <a:r>
              <a:rPr lang="en-US" dirty="0">
                <a:solidFill>
                  <a:schemeClr val="tx2"/>
                </a:solidFill>
                <a:ea typeface="MS Mincho" charset="-128"/>
                <a:cs typeface="MS Mincho" charset="-128"/>
              </a:rPr>
              <a:t> </a:t>
            </a:r>
            <a:r>
              <a:rPr lang="en-US" dirty="0">
                <a:ea typeface="MS Mincho" charset="-128"/>
                <a:cs typeface="MS Mincho" charset="-128"/>
              </a:rPr>
              <a:t>in their own care.”</a:t>
            </a:r>
          </a:p>
        </p:txBody>
      </p:sp>
      <p:sp>
        <p:nvSpPr>
          <p:cNvPr id="22532" name="Rectangle 11"/>
          <p:cNvSpPr>
            <a:spLocks noChangeArrowheads="1"/>
          </p:cNvSpPr>
          <p:nvPr/>
        </p:nvSpPr>
        <p:spPr bwMode="auto">
          <a:xfrm>
            <a:off x="180975" y="6099175"/>
            <a:ext cx="7248525" cy="581025"/>
          </a:xfrm>
          <a:prstGeom prst="rect">
            <a:avLst/>
          </a:prstGeom>
          <a:noFill/>
          <a:ln w="9525">
            <a:noFill/>
            <a:miter lim="800000"/>
            <a:headEnd/>
            <a:tailEnd/>
          </a:ln>
        </p:spPr>
        <p:txBody>
          <a:bodyPr>
            <a:prstTxWarp prst="textNoShape">
              <a:avLst/>
            </a:prstTxWarp>
            <a:spAutoFit/>
          </a:bodyPr>
          <a:lstStyle/>
          <a:p>
            <a:r>
              <a:rPr lang="en-US" sz="1600">
                <a:solidFill>
                  <a:prstClr val="black"/>
                </a:solidFill>
              </a:rPr>
              <a:t>Institute of Medicine. </a:t>
            </a:r>
            <a:r>
              <a:rPr lang="en-US" sz="1600" i="1">
                <a:solidFill>
                  <a:prstClr val="black"/>
                </a:solidFill>
              </a:rPr>
              <a:t>Envisioning the National Health Care Quality Report.</a:t>
            </a:r>
            <a:r>
              <a:rPr lang="en-US" sz="1600">
                <a:solidFill>
                  <a:prstClr val="black"/>
                </a:solidFill>
              </a:rPr>
              <a:t>  Washington, DC: National Academy Press: 2001.</a:t>
            </a:r>
            <a:endParaRPr lang="en-US" sz="1600" i="1">
              <a:solidFill>
                <a:prstClr val="black"/>
              </a:solidFill>
            </a:endParaRPr>
          </a:p>
        </p:txBody>
      </p:sp>
      <p:sp>
        <p:nvSpPr>
          <p:cNvPr id="2" name="Slide Number Placeholder 1"/>
          <p:cNvSpPr>
            <a:spLocks noGrp="1"/>
          </p:cNvSpPr>
          <p:nvPr>
            <p:ph type="sldNum" sz="quarter" idx="12"/>
          </p:nvPr>
        </p:nvSpPr>
        <p:spPr/>
        <p:txBody>
          <a:bodyPr/>
          <a:lstStyle/>
          <a:p>
            <a:fld id="{706A3C8D-B6A2-4B36-867F-400868F2E4C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5176143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Advisors for </a:t>
            </a:r>
            <a:br>
              <a:rPr lang="en-US" dirty="0" smtClean="0"/>
            </a:br>
            <a:r>
              <a:rPr lang="en-US" dirty="0" smtClean="0"/>
              <a:t>Meaningful Participation </a:t>
            </a:r>
            <a:br>
              <a:rPr lang="en-US" dirty="0" smtClean="0"/>
            </a:br>
            <a:r>
              <a:rPr lang="en-US" dirty="0" smtClean="0"/>
              <a:t>in CAHPS</a:t>
            </a:r>
            <a:endParaRPr lang="en-US" dirty="0"/>
          </a:p>
        </p:txBody>
      </p:sp>
      <p:sp>
        <p:nvSpPr>
          <p:cNvPr id="5" name="Content Placeholder 4"/>
          <p:cNvSpPr>
            <a:spLocks noGrp="1"/>
          </p:cNvSpPr>
          <p:nvPr>
            <p:ph idx="1"/>
          </p:nvPr>
        </p:nvSpPr>
        <p:spPr>
          <a:xfrm>
            <a:off x="381000" y="1765300"/>
            <a:ext cx="8229600" cy="4406900"/>
          </a:xfrm>
        </p:spPr>
        <p:txBody>
          <a:bodyPr/>
          <a:lstStyle/>
          <a:p>
            <a:pPr marL="457200" indent="-457200">
              <a:buFont typeface="Wingdings" charset="2"/>
              <a:buChar char="Ø"/>
            </a:pPr>
            <a:r>
              <a:rPr lang="en-US" sz="3200" dirty="0" smtClean="0"/>
              <a:t>Orient advisors to the survey questions, methodology &amp; current results</a:t>
            </a:r>
          </a:p>
          <a:p>
            <a:pPr marL="457200" indent="-457200">
              <a:buFont typeface="Wingdings" charset="2"/>
              <a:buChar char="Ø"/>
            </a:pPr>
            <a:r>
              <a:rPr lang="en-US" sz="3200" dirty="0" smtClean="0"/>
              <a:t>Give ample time for their review &amp; Q’s</a:t>
            </a:r>
          </a:p>
          <a:p>
            <a:pPr marL="457200" indent="-457200">
              <a:spcBef>
                <a:spcPts val="0"/>
              </a:spcBef>
              <a:buFont typeface="Wingdings" charset="2"/>
              <a:buChar char="Ø"/>
            </a:pPr>
            <a:r>
              <a:rPr lang="en-US" sz="3200" dirty="0" smtClean="0"/>
              <a:t>De-mystify percentiles</a:t>
            </a:r>
          </a:p>
          <a:p>
            <a:pPr>
              <a:spcBef>
                <a:spcPts val="0"/>
              </a:spcBef>
            </a:pPr>
            <a:r>
              <a:rPr lang="en-US" sz="3200" dirty="0" smtClean="0"/>
              <a:t>    percentages using pictographs</a:t>
            </a:r>
          </a:p>
          <a:p>
            <a:pPr>
              <a:spcBef>
                <a:spcPts val="0"/>
              </a:spcBef>
            </a:pPr>
            <a:r>
              <a:rPr lang="en-US" sz="3200" dirty="0"/>
              <a:t>	</a:t>
            </a:r>
            <a:r>
              <a:rPr lang="en-US" sz="3200" dirty="0" smtClean="0"/>
              <a:t> or other symbols</a:t>
            </a:r>
          </a:p>
          <a:p>
            <a:pPr marL="457200" indent="-457200">
              <a:spcBef>
                <a:spcPts val="0"/>
              </a:spcBef>
              <a:buFont typeface="Wingdings" charset="2"/>
              <a:buChar char="Ø"/>
            </a:pPr>
            <a:r>
              <a:rPr lang="en-US" sz="3200" dirty="0" smtClean="0"/>
              <a:t>Share how results are used in</a:t>
            </a:r>
          </a:p>
          <a:p>
            <a:pPr>
              <a:spcBef>
                <a:spcPts val="0"/>
              </a:spcBef>
            </a:pPr>
            <a:r>
              <a:rPr lang="en-US" sz="3200" dirty="0"/>
              <a:t>	</a:t>
            </a:r>
            <a:r>
              <a:rPr lang="en-US" sz="3200" dirty="0" smtClean="0"/>
              <a:t>clinic and with whom</a:t>
            </a:r>
          </a:p>
          <a:p>
            <a:pPr marL="457200" indent="-457200">
              <a:spcBef>
                <a:spcPts val="0"/>
              </a:spcBef>
              <a:buFont typeface="Wingdings" charset="2"/>
              <a:buChar char="Ø"/>
            </a:pPr>
            <a:r>
              <a:rPr lang="en-US" sz="3200" dirty="0" smtClean="0"/>
              <a:t>What do they think contributes</a:t>
            </a:r>
          </a:p>
          <a:p>
            <a:pPr>
              <a:spcBef>
                <a:spcPts val="0"/>
              </a:spcBef>
            </a:pPr>
            <a:r>
              <a:rPr lang="en-US" sz="3200" dirty="0"/>
              <a:t>	</a:t>
            </a:r>
            <a:r>
              <a:rPr lang="en-US" sz="3200" dirty="0" smtClean="0"/>
              <a:t>to responses at either end</a:t>
            </a:r>
          </a:p>
          <a:p>
            <a:pPr>
              <a:spcBef>
                <a:spcPts val="0"/>
              </a:spcBef>
            </a:pPr>
            <a:endParaRPr lang="en-US" sz="3200" dirty="0" smtClean="0"/>
          </a:p>
          <a:p>
            <a:pPr marL="457200" indent="-457200">
              <a:buFont typeface="Wingdings" charset="2"/>
              <a:buChar char="Ø"/>
            </a:pPr>
            <a:endParaRPr lang="en-US" sz="3200" dirty="0" smtClean="0"/>
          </a:p>
          <a:p>
            <a:pPr marL="457200" indent="-457200">
              <a:buFont typeface="Wingdings" charset="2"/>
              <a:buChar char="Ø"/>
            </a:pPr>
            <a:endParaRPr lang="en-US" sz="3200" dirty="0" smtClean="0"/>
          </a:p>
          <a:p>
            <a:pPr marL="342900" indent="-342900">
              <a:buFont typeface="Wingdings" charset="2"/>
              <a:buChar char="q"/>
            </a:pPr>
            <a:endParaRPr lang="en-US" sz="2800" dirty="0"/>
          </a:p>
        </p:txBody>
      </p:sp>
      <p:pic>
        <p:nvPicPr>
          <p:cNvPr id="3" name="Picture 2"/>
          <p:cNvPicPr>
            <a:picLocks noChangeAspect="1"/>
          </p:cNvPicPr>
          <p:nvPr/>
        </p:nvPicPr>
        <p:blipFill>
          <a:blip r:embed="rId2"/>
          <a:stretch>
            <a:fillRect/>
          </a:stretch>
        </p:blipFill>
        <p:spPr>
          <a:xfrm>
            <a:off x="6451600" y="3422650"/>
            <a:ext cx="2692400" cy="2374900"/>
          </a:xfrm>
          <a:prstGeom prst="rect">
            <a:avLst/>
          </a:prstGeom>
        </p:spPr>
      </p:pic>
      <p:pic>
        <p:nvPicPr>
          <p:cNvPr id="6" name="Content Placeholder 7"/>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38508" b="30922"/>
          <a:stretch/>
        </p:blipFill>
        <p:spPr>
          <a:xfrm>
            <a:off x="5439507" y="274638"/>
            <a:ext cx="3509108" cy="1416011"/>
          </a:xfrm>
          <a:prstGeom prst="rect">
            <a:avLst/>
          </a:prstGeom>
        </p:spPr>
      </p:pic>
      <p:sp>
        <p:nvSpPr>
          <p:cNvPr id="7" name="Slide Number Placeholder 1"/>
          <p:cNvSpPr txBox="1">
            <a:spLocks/>
          </p:cNvSpPr>
          <p:nvPr/>
        </p:nvSpPr>
        <p:spPr>
          <a:xfrm>
            <a:off x="1524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80E98D-9D5B-406B-A71C-929C12D6FD60}" type="slidenum">
              <a:rPr lang="en-US" sz="1200" smtClean="0">
                <a:solidFill>
                  <a:prstClr val="black"/>
                </a:solidFill>
                <a:latin typeface="Garamond" panose="02020404030301010803" pitchFamily="18" charset="0"/>
              </a:rPr>
              <a:pPr/>
              <a:t>50</a:t>
            </a:fld>
            <a:endParaRPr lang="en-US" sz="12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42902815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 y="5547074"/>
            <a:ext cx="8229600" cy="1143000"/>
          </a:xfrm>
        </p:spPr>
        <p:txBody>
          <a:bodyPr/>
          <a:lstStyle/>
          <a:p>
            <a:r>
              <a:rPr lang="en-US" sz="2000" dirty="0">
                <a:latin typeface="Arial" charset="0"/>
              </a:rPr>
              <a:t>King County Blended Funding </a:t>
            </a:r>
            <a:r>
              <a:rPr lang="en-US" sz="2000" dirty="0" smtClean="0">
                <a:latin typeface="Arial" charset="0"/>
              </a:rPr>
              <a:t>Project, </a:t>
            </a:r>
            <a:r>
              <a:rPr lang="en-US" sz="2000" dirty="0" smtClean="0">
                <a:ea typeface="ＭＳ Ｐゴシック" charset="0"/>
                <a:cs typeface="ＭＳ Ｐゴシック" charset="0"/>
              </a:rPr>
              <a:t>Vander </a:t>
            </a:r>
            <a:r>
              <a:rPr lang="en-US" sz="2000" dirty="0" err="1">
                <a:ea typeface="ＭＳ Ｐゴシック" charset="0"/>
                <a:cs typeface="ＭＳ Ｐゴシック" charset="0"/>
              </a:rPr>
              <a:t>Stoep</a:t>
            </a:r>
            <a:r>
              <a:rPr lang="en-US" sz="2000" dirty="0">
                <a:ea typeface="ＭＳ Ｐゴシック" charset="0"/>
                <a:cs typeface="ＭＳ Ｐゴシック" charset="0"/>
              </a:rPr>
              <a:t> et al, </a:t>
            </a:r>
            <a:r>
              <a:rPr lang="en-US" sz="2000" i="1" dirty="0">
                <a:ea typeface="ＭＳ Ｐゴシック" charset="0"/>
                <a:cs typeface="ＭＳ Ｐゴシック" charset="0"/>
              </a:rPr>
              <a:t>The Journal of Behavioral Health Services &amp; Research</a:t>
            </a:r>
            <a:r>
              <a:rPr lang="en-US" sz="2000" dirty="0">
                <a:ea typeface="ＭＳ Ｐゴシック" charset="0"/>
                <a:cs typeface="ＭＳ Ｐゴシック" charset="0"/>
              </a:rPr>
              <a:t>, 1999.</a:t>
            </a:r>
            <a:br>
              <a:rPr lang="en-US" sz="2000" dirty="0">
                <a:ea typeface="ＭＳ Ｐゴシック" charset="0"/>
                <a:cs typeface="ＭＳ Ｐゴシック" charset="0"/>
              </a:rPr>
            </a:br>
            <a:endParaRPr lang="en-US" sz="2000" dirty="0"/>
          </a:p>
        </p:txBody>
      </p:sp>
      <p:pic>
        <p:nvPicPr>
          <p:cNvPr id="7" name="Picture 1028"/>
          <p:cNvPicPr>
            <a:picLocks noChangeAspect="1" noChangeArrowheads="1"/>
          </p:cNvPicPr>
          <p:nvPr/>
        </p:nvPicPr>
        <p:blipFill>
          <a:blip r:embed="rId2"/>
          <a:srcRect/>
          <a:stretch>
            <a:fillRect/>
          </a:stretch>
        </p:blipFill>
        <p:spPr bwMode="auto">
          <a:xfrm>
            <a:off x="419100" y="717062"/>
            <a:ext cx="4660211" cy="4206630"/>
          </a:xfrm>
          <a:prstGeom prst="rect">
            <a:avLst/>
          </a:prstGeom>
          <a:noFill/>
          <a:ln w="9525">
            <a:solidFill>
              <a:schemeClr val="accent2"/>
            </a:solidFill>
            <a:miter lim="800000"/>
            <a:headEnd/>
            <a:tailEnd/>
          </a:ln>
          <a:effectLst>
            <a:outerShdw blurRad="63500" dist="38099" dir="2700000" algn="ctr" rotWithShape="0">
              <a:srgbClr val="96B5F2">
                <a:alpha val="74998"/>
              </a:srgbClr>
            </a:outerShdw>
          </a:effectLst>
        </p:spPr>
      </p:pic>
      <p:pic>
        <p:nvPicPr>
          <p:cNvPr id="8" name="Picture 3" descr="Tulips evaluat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52968" y="443524"/>
            <a:ext cx="3683506" cy="48455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 name="Slide Number Placeholder 1"/>
          <p:cNvSpPr txBox="1">
            <a:spLocks/>
          </p:cNvSpPr>
          <p:nvPr/>
        </p:nvSpPr>
        <p:spPr>
          <a:xfrm>
            <a:off x="152400" y="6356349"/>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80E98D-9D5B-406B-A71C-929C12D6FD60}" type="slidenum">
              <a:rPr lang="en-US" sz="1200" smtClean="0">
                <a:solidFill>
                  <a:prstClr val="black"/>
                </a:solidFill>
                <a:latin typeface="Garamond" panose="02020404030301010803" pitchFamily="18" charset="0"/>
              </a:rPr>
              <a:pPr/>
              <a:t>51</a:t>
            </a:fld>
            <a:endParaRPr lang="en-US" sz="12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14937061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Title 4"/>
          <p:cNvSpPr>
            <a:spLocks noGrp="1"/>
          </p:cNvSpPr>
          <p:nvPr>
            <p:ph type="title"/>
          </p:nvPr>
        </p:nvSpPr>
        <p:spPr>
          <a:xfrm>
            <a:off x="457200" y="274638"/>
            <a:ext cx="8229600" cy="1027112"/>
          </a:xfrm>
        </p:spPr>
        <p:txBody>
          <a:bodyPr>
            <a:normAutofit/>
          </a:bodyPr>
          <a:lstStyle/>
          <a:p>
            <a:pPr algn="ctr"/>
            <a:r>
              <a:rPr lang="en-US" dirty="0">
                <a:latin typeface="Arial" charset="0"/>
                <a:ea typeface="ＭＳ Ｐゴシック" charset="0"/>
                <a:cs typeface="Arial" charset="0"/>
              </a:rPr>
              <a:t>Dashboards: Are </a:t>
            </a:r>
            <a:r>
              <a:rPr lang="en-US" dirty="0" smtClean="0">
                <a:latin typeface="Arial" charset="0"/>
                <a:ea typeface="ＭＳ Ｐゴシック" charset="0"/>
                <a:cs typeface="Arial" charset="0"/>
              </a:rPr>
              <a:t>They </a:t>
            </a:r>
            <a:r>
              <a:rPr lang="en-US" dirty="0">
                <a:latin typeface="Arial" charset="0"/>
                <a:ea typeface="ＭＳ Ｐゴシック" charset="0"/>
                <a:cs typeface="Arial" charset="0"/>
              </a:rPr>
              <a:t>Patient- or Family-Centered?</a:t>
            </a:r>
          </a:p>
        </p:txBody>
      </p:sp>
      <p:pic>
        <p:nvPicPr>
          <p:cNvPr id="225282" name="Picture 5"/>
          <p:cNvPicPr>
            <a:picLocks noChangeAspect="1"/>
          </p:cNvPicPr>
          <p:nvPr/>
        </p:nvPicPr>
        <p:blipFill>
          <a:blip r:embed="rId2">
            <a:extLst>
              <a:ext uri="{28A0092B-C50C-407E-A947-70E740481C1C}">
                <a14:useLocalDpi xmlns:a14="http://schemas.microsoft.com/office/drawing/2010/main" val="0"/>
              </a:ext>
            </a:extLst>
          </a:blip>
          <a:srcRect t="11778" b="10062"/>
          <a:stretch>
            <a:fillRect/>
          </a:stretch>
        </p:blipFill>
        <p:spPr bwMode="auto">
          <a:xfrm>
            <a:off x="0" y="1301750"/>
            <a:ext cx="9144000" cy="555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ular Callout 3"/>
          <p:cNvSpPr/>
          <p:nvPr/>
        </p:nvSpPr>
        <p:spPr>
          <a:xfrm>
            <a:off x="4915874" y="1660770"/>
            <a:ext cx="4134340" cy="1777999"/>
          </a:xfrm>
          <a:prstGeom prst="wedgeRoundRectCallout">
            <a:avLst>
              <a:gd name="adj1" fmla="val -118315"/>
              <a:gd name="adj2" fmla="val 91734"/>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defTabSz="457200" fontAlgn="base">
              <a:spcBef>
                <a:spcPct val="0"/>
              </a:spcBef>
              <a:spcAft>
                <a:spcPct val="0"/>
              </a:spcAft>
            </a:pPr>
            <a:endParaRPr lang="en-US" sz="2400" b="1">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endParaRPr>
          </a:p>
        </p:txBody>
      </p:sp>
      <p:sp>
        <p:nvSpPr>
          <p:cNvPr id="5" name="TextBox 4"/>
          <p:cNvSpPr txBox="1"/>
          <p:nvPr/>
        </p:nvSpPr>
        <p:spPr>
          <a:xfrm>
            <a:off x="5083902" y="1877436"/>
            <a:ext cx="3899878" cy="1200328"/>
          </a:xfrm>
          <a:prstGeom prst="rect">
            <a:avLst/>
          </a:prstGeom>
          <a:noFill/>
        </p:spPr>
        <p:txBody>
          <a:bodyPr wrap="square" rtlCol="0">
            <a:spAutoFit/>
          </a:bodyPr>
          <a:lstStyle/>
          <a:p>
            <a:pPr algn="ctr" defTabSz="457200" fontAlgn="base">
              <a:spcBef>
                <a:spcPct val="0"/>
              </a:spcBef>
              <a:spcAft>
                <a:spcPct val="0"/>
              </a:spcAft>
            </a:pPr>
            <a:r>
              <a:rPr lang="en-US" sz="2400" b="1" dirty="0">
                <a:solidFill>
                  <a:srgbClr val="FFFFFF"/>
                </a:solidFill>
                <a:ea typeface="ＭＳ Ｐゴシック" charset="0"/>
              </a:rPr>
              <a:t>What Do Advisors Believe  Executives Should  Track in CAHPS?</a:t>
            </a:r>
          </a:p>
        </p:txBody>
      </p:sp>
      <p:sp>
        <p:nvSpPr>
          <p:cNvPr id="6" name="Cloud Callout 5"/>
          <p:cNvSpPr/>
          <p:nvPr/>
        </p:nvSpPr>
        <p:spPr>
          <a:xfrm>
            <a:off x="2989385" y="3790463"/>
            <a:ext cx="6076461" cy="2794000"/>
          </a:xfrm>
          <a:prstGeom prst="cloudCallout">
            <a:avLst>
              <a:gd name="adj1" fmla="val -65264"/>
              <a:gd name="adj2" fmla="val -34813"/>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sz="2400">
              <a:solidFill>
                <a:srgbClr val="FFFFFF"/>
              </a:solidFill>
            </a:endParaRPr>
          </a:p>
        </p:txBody>
      </p:sp>
      <p:sp>
        <p:nvSpPr>
          <p:cNvPr id="7" name="TextBox 6"/>
          <p:cNvSpPr txBox="1"/>
          <p:nvPr/>
        </p:nvSpPr>
        <p:spPr>
          <a:xfrm>
            <a:off x="4024923" y="4962769"/>
            <a:ext cx="4181231" cy="461665"/>
          </a:xfrm>
          <a:prstGeom prst="rect">
            <a:avLst/>
          </a:prstGeom>
          <a:noFill/>
        </p:spPr>
        <p:txBody>
          <a:bodyPr wrap="square" rtlCol="0">
            <a:spAutoFit/>
          </a:bodyPr>
          <a:lstStyle/>
          <a:p>
            <a:pPr defTabSz="457200" fontAlgn="base">
              <a:spcBef>
                <a:spcPct val="0"/>
              </a:spcBef>
              <a:spcAft>
                <a:spcPct val="0"/>
              </a:spcAft>
            </a:pPr>
            <a:endParaRPr lang="en-US" sz="2400" b="1" dirty="0">
              <a:solidFill>
                <a:srgbClr val="DAEDEF">
                  <a:lumMod val="25000"/>
                </a:srgbClr>
              </a:solidFill>
              <a:ea typeface="ＭＳ Ｐゴシック" charset="0"/>
            </a:endParaRPr>
          </a:p>
        </p:txBody>
      </p:sp>
      <p:sp>
        <p:nvSpPr>
          <p:cNvPr id="8" name="TextBox 7"/>
          <p:cNvSpPr txBox="1"/>
          <p:nvPr/>
        </p:nvSpPr>
        <p:spPr>
          <a:xfrm>
            <a:off x="3286365" y="4197461"/>
            <a:ext cx="5697415" cy="2523768"/>
          </a:xfrm>
          <a:prstGeom prst="rect">
            <a:avLst/>
          </a:prstGeom>
          <a:noFill/>
        </p:spPr>
        <p:txBody>
          <a:bodyPr wrap="square" rtlCol="0">
            <a:spAutoFit/>
          </a:bodyPr>
          <a:lstStyle/>
          <a:p>
            <a:pPr algn="ctr" defTabSz="457200" fontAlgn="base">
              <a:spcBef>
                <a:spcPct val="0"/>
              </a:spcBef>
              <a:spcAft>
                <a:spcPct val="0"/>
              </a:spcAft>
              <a:buFont typeface="Lucida Grande" charset="0"/>
              <a:buNone/>
            </a:pPr>
            <a:r>
              <a:rPr lang="en-US" sz="2400" b="1" dirty="0">
                <a:solidFill>
                  <a:srgbClr val="224B50"/>
                </a:solidFill>
                <a:ea typeface="ＭＳ Ｐゴシック" charset="0"/>
              </a:rPr>
              <a:t>“What gets measured gets done. </a:t>
            </a:r>
          </a:p>
          <a:p>
            <a:pPr algn="ctr" defTabSz="457200" fontAlgn="base">
              <a:spcBef>
                <a:spcPct val="0"/>
              </a:spcBef>
              <a:spcAft>
                <a:spcPct val="0"/>
              </a:spcAft>
              <a:buFont typeface="Lucida Grande" charset="0"/>
              <a:buNone/>
            </a:pPr>
            <a:r>
              <a:rPr lang="en-US" sz="2400" b="1" dirty="0">
                <a:solidFill>
                  <a:srgbClr val="224B50"/>
                </a:solidFill>
                <a:ea typeface="ＭＳ Ｐゴシック" charset="0"/>
              </a:rPr>
              <a:t>What gets measured and fed back </a:t>
            </a:r>
          </a:p>
          <a:p>
            <a:pPr algn="ctr" defTabSz="457200" fontAlgn="base">
              <a:spcBef>
                <a:spcPct val="0"/>
              </a:spcBef>
              <a:spcAft>
                <a:spcPct val="0"/>
              </a:spcAft>
              <a:buFont typeface="Lucida Grande" charset="0"/>
              <a:buNone/>
            </a:pPr>
            <a:r>
              <a:rPr lang="en-US" sz="2400" b="1" dirty="0">
                <a:solidFill>
                  <a:srgbClr val="224B50"/>
                </a:solidFill>
                <a:ea typeface="ＭＳ Ｐゴシック" charset="0"/>
              </a:rPr>
              <a:t>gets done well.</a:t>
            </a:r>
          </a:p>
          <a:p>
            <a:pPr algn="ctr" defTabSz="457200" fontAlgn="base">
              <a:spcBef>
                <a:spcPct val="0"/>
              </a:spcBef>
              <a:spcAft>
                <a:spcPct val="0"/>
              </a:spcAft>
              <a:buFont typeface="Lucida Grande" charset="0"/>
              <a:buNone/>
            </a:pPr>
            <a:r>
              <a:rPr lang="en-US" sz="2400" b="1" dirty="0">
                <a:solidFill>
                  <a:srgbClr val="224B50"/>
                </a:solidFill>
                <a:ea typeface="ＭＳ Ｐゴシック" charset="0"/>
              </a:rPr>
              <a:t>What gets rewarded gets repeated.”</a:t>
            </a:r>
            <a:endParaRPr lang="en-US" sz="2000" b="1" dirty="0">
              <a:solidFill>
                <a:srgbClr val="224B50"/>
              </a:solidFill>
              <a:ea typeface="ＭＳ Ｐゴシック" charset="0"/>
            </a:endParaRPr>
          </a:p>
          <a:p>
            <a:pPr algn="ctr" defTabSz="457200" fontAlgn="base">
              <a:spcBef>
                <a:spcPct val="0"/>
              </a:spcBef>
              <a:spcAft>
                <a:spcPct val="0"/>
              </a:spcAft>
            </a:pPr>
            <a:r>
              <a:rPr lang="en-US" b="1" dirty="0">
                <a:solidFill>
                  <a:srgbClr val="224B50"/>
                </a:solidFill>
                <a:ea typeface="ＭＳ Ｐゴシック" charset="0"/>
              </a:rPr>
              <a:t>Jones &amp; </a:t>
            </a:r>
            <a:r>
              <a:rPr lang="en-US" b="1" dirty="0" err="1">
                <a:solidFill>
                  <a:srgbClr val="224B50"/>
                </a:solidFill>
                <a:ea typeface="ＭＳ Ｐゴシック" charset="0"/>
              </a:rPr>
              <a:t>Bearley</a:t>
            </a:r>
            <a:r>
              <a:rPr lang="en-US" b="1" dirty="0">
                <a:solidFill>
                  <a:srgbClr val="224B50"/>
                </a:solidFill>
                <a:ea typeface="ＭＳ Ｐゴシック" charset="0"/>
              </a:rPr>
              <a:t>, 1996</a:t>
            </a:r>
          </a:p>
          <a:p>
            <a:pPr algn="ctr" defTabSz="457200" fontAlgn="base">
              <a:spcBef>
                <a:spcPct val="0"/>
              </a:spcBef>
              <a:spcAft>
                <a:spcPct val="0"/>
              </a:spcAft>
              <a:buFont typeface="Lucida Grande" charset="0"/>
              <a:buNone/>
            </a:pPr>
            <a:endParaRPr lang="en-US" sz="2000" b="1" dirty="0">
              <a:solidFill>
                <a:srgbClr val="224B50"/>
              </a:solidFill>
              <a:ea typeface="ＭＳ Ｐゴシック" charset="0"/>
            </a:endParaRPr>
          </a:p>
          <a:p>
            <a:pPr defTabSz="457200" fontAlgn="base">
              <a:spcBef>
                <a:spcPct val="0"/>
              </a:spcBef>
              <a:spcAft>
                <a:spcPct val="0"/>
              </a:spcAft>
            </a:pPr>
            <a:endParaRPr lang="en-US" sz="2400" dirty="0">
              <a:solidFill>
                <a:srgbClr val="000000"/>
              </a:solidFill>
              <a:ea typeface="ＭＳ Ｐゴシック" charset="0"/>
            </a:endParaRPr>
          </a:p>
        </p:txBody>
      </p:sp>
    </p:spTree>
    <p:extLst>
      <p:ext uri="{BB962C8B-B14F-4D97-AF65-F5344CB8AC3E}">
        <p14:creationId xmlns:p14="http://schemas.microsoft.com/office/powerpoint/2010/main" val="6488995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97948"/>
            <a:ext cx="9144000" cy="1701147"/>
          </a:xfrm>
        </p:spPr>
        <p:txBody>
          <a:bodyPr>
            <a:noAutofit/>
          </a:bodyPr>
          <a:lstStyle/>
          <a:p>
            <a:pPr eaLnBrk="1" hangingPunct="1"/>
            <a:r>
              <a:rPr lang="en-US" sz="4000" dirty="0" smtClean="0">
                <a:solidFill>
                  <a:srgbClr val="000099"/>
                </a:solidFill>
                <a:latin typeface="+mn-lt"/>
              </a:rPr>
              <a:t>Give patient and family advisors</a:t>
            </a:r>
            <a:br>
              <a:rPr lang="en-US" sz="4000" dirty="0" smtClean="0">
                <a:solidFill>
                  <a:srgbClr val="000099"/>
                </a:solidFill>
                <a:latin typeface="+mn-lt"/>
              </a:rPr>
            </a:br>
            <a:r>
              <a:rPr lang="en-US" sz="4000" dirty="0" smtClean="0">
                <a:solidFill>
                  <a:srgbClr val="000099"/>
                </a:solidFill>
                <a:latin typeface="+mn-lt"/>
              </a:rPr>
              <a:t>time to help you understand what “it” means to them</a:t>
            </a:r>
          </a:p>
        </p:txBody>
      </p:sp>
      <p:pic>
        <p:nvPicPr>
          <p:cNvPr id="5" name="Picture 4"/>
          <p:cNvPicPr>
            <a:picLocks noChangeAspect="1"/>
          </p:cNvPicPr>
          <p:nvPr/>
        </p:nvPicPr>
        <p:blipFill>
          <a:blip r:embed="rId2"/>
          <a:stretch>
            <a:fillRect/>
          </a:stretch>
        </p:blipFill>
        <p:spPr>
          <a:xfrm>
            <a:off x="1289538" y="1899095"/>
            <a:ext cx="7452414" cy="4599662"/>
          </a:xfrm>
          <a:prstGeom prst="rect">
            <a:avLst/>
          </a:prstGeom>
          <a:ln>
            <a:solidFill>
              <a:srgbClr val="000000"/>
            </a:solidFill>
          </a:ln>
        </p:spPr>
      </p:pic>
      <p:sp>
        <p:nvSpPr>
          <p:cNvPr id="6" name="Slide Number Placeholder 1"/>
          <p:cNvSpPr txBox="1">
            <a:spLocks/>
          </p:cNvSpPr>
          <p:nvPr/>
        </p:nvSpPr>
        <p:spPr>
          <a:xfrm>
            <a:off x="152400" y="6316194"/>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80E98D-9D5B-406B-A71C-929C12D6FD60}" type="slidenum">
              <a:rPr lang="en-US" sz="1200" smtClean="0">
                <a:solidFill>
                  <a:prstClr val="black"/>
                </a:solidFill>
                <a:latin typeface="Garamond" panose="02020404030301010803" pitchFamily="18" charset="0"/>
              </a:rPr>
              <a:pPr/>
              <a:t>53</a:t>
            </a:fld>
            <a:endParaRPr lang="en-US" sz="12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10319174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43643"/>
            <a:ext cx="8229600" cy="1026794"/>
          </a:xfrm>
        </p:spPr>
        <p:txBody>
          <a:bodyPr/>
          <a:lstStyle/>
          <a:p>
            <a:pPr algn="r"/>
            <a:r>
              <a:rPr lang="en-US" sz="3200" dirty="0"/>
              <a:t>Meaningful Involvement </a:t>
            </a:r>
            <a:r>
              <a:rPr lang="en-US" sz="3200" dirty="0" smtClean="0"/>
              <a:t>of </a:t>
            </a:r>
            <a:br>
              <a:rPr lang="en-US" sz="3200" dirty="0" smtClean="0"/>
            </a:br>
            <a:r>
              <a:rPr lang="en-US" sz="3200" dirty="0" smtClean="0"/>
              <a:t>Patients </a:t>
            </a:r>
            <a:r>
              <a:rPr lang="en-US" sz="3200" dirty="0"/>
              <a:t>and </a:t>
            </a:r>
            <a:r>
              <a:rPr lang="en-US" sz="3200" dirty="0" smtClean="0"/>
              <a:t>Families </a:t>
            </a:r>
            <a:br>
              <a:rPr lang="en-US" sz="3200" dirty="0" smtClean="0"/>
            </a:br>
            <a:r>
              <a:rPr lang="en-US" sz="3200" dirty="0" smtClean="0"/>
              <a:t>Best Practice </a:t>
            </a:r>
            <a:endParaRPr lang="en-US" sz="3200" dirty="0"/>
          </a:p>
        </p:txBody>
      </p:sp>
      <p:sp>
        <p:nvSpPr>
          <p:cNvPr id="2" name="Content Placeholder 1"/>
          <p:cNvSpPr>
            <a:spLocks noGrp="1"/>
          </p:cNvSpPr>
          <p:nvPr>
            <p:ph idx="1"/>
          </p:nvPr>
        </p:nvSpPr>
        <p:spPr>
          <a:xfrm>
            <a:off x="457200" y="1691722"/>
            <a:ext cx="8229600" cy="4001801"/>
          </a:xfrm>
        </p:spPr>
        <p:txBody>
          <a:bodyPr/>
          <a:lstStyle/>
          <a:p>
            <a:pPr>
              <a:buFont typeface="Wingdings" charset="2"/>
              <a:buChar char="Ø"/>
            </a:pPr>
            <a:r>
              <a:rPr lang="en-US" dirty="0"/>
              <a:t>Provide some background on topic and questions for advisors to think about prior to meeting</a:t>
            </a:r>
            <a:r>
              <a:rPr lang="en-US" dirty="0" smtClean="0"/>
              <a:t>.</a:t>
            </a:r>
          </a:p>
          <a:p>
            <a:pPr>
              <a:buFont typeface="Wingdings" charset="2"/>
              <a:buChar char="Ø"/>
            </a:pPr>
            <a:r>
              <a:rPr lang="en-US" dirty="0" smtClean="0"/>
              <a:t>Be </a:t>
            </a:r>
            <a:r>
              <a:rPr lang="en-US" dirty="0"/>
              <a:t>sincere; ask for input only if you are committed to change based on feedback provided</a:t>
            </a:r>
            <a:r>
              <a:rPr lang="en-US" dirty="0" smtClean="0"/>
              <a:t>.</a:t>
            </a:r>
          </a:p>
          <a:p>
            <a:pPr>
              <a:buFont typeface="Wingdings" charset="2"/>
              <a:buChar char="Ø"/>
            </a:pPr>
            <a:r>
              <a:rPr lang="en-US" dirty="0" smtClean="0"/>
              <a:t>Encourage </a:t>
            </a:r>
            <a:r>
              <a:rPr lang="en-US" dirty="0"/>
              <a:t>and appreciate any and all questions, especially ones that ask for clarification</a:t>
            </a:r>
            <a:r>
              <a:rPr lang="en-US" dirty="0" smtClean="0"/>
              <a:t>.</a:t>
            </a:r>
            <a:endParaRPr lang="en-US" dirty="0"/>
          </a:p>
          <a:p>
            <a:pPr>
              <a:spcBef>
                <a:spcPts val="800"/>
              </a:spcBef>
              <a:buFont typeface="Wingdings" charset="2"/>
              <a:buChar char="Ø"/>
            </a:pPr>
            <a:r>
              <a:rPr lang="en-US" dirty="0" smtClean="0"/>
              <a:t>Choose activities that value patient and family perspective and are important to both the advisor and the organization.</a:t>
            </a:r>
          </a:p>
          <a:p>
            <a:pPr>
              <a:spcBef>
                <a:spcPts val="800"/>
              </a:spcBef>
              <a:buFont typeface="Wingdings" charset="2"/>
              <a:buChar char="Ø"/>
            </a:pPr>
            <a:r>
              <a:rPr lang="en-US" dirty="0" smtClean="0"/>
              <a:t>Prepare staff and clinicians for working with patients and families in this new way. Address concerns and </a:t>
            </a:r>
          </a:p>
          <a:p>
            <a:pPr>
              <a:spcBef>
                <a:spcPts val="800"/>
              </a:spcBef>
              <a:buFont typeface="Wingdings" charset="2"/>
              <a:buChar char="Ø"/>
            </a:pPr>
            <a:r>
              <a:rPr lang="en-US" dirty="0" smtClean="0"/>
              <a:t>Demonstrate how the input made a difference in the outcome or product developed. A thank-you goes far!</a:t>
            </a:r>
          </a:p>
          <a:p>
            <a:endParaRPr lang="en-US" dirty="0" smtClean="0"/>
          </a:p>
          <a:p>
            <a:endParaRPr lang="en-US" dirty="0"/>
          </a:p>
        </p:txBody>
      </p:sp>
      <p:pic>
        <p:nvPicPr>
          <p:cNvPr id="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63" y="183409"/>
            <a:ext cx="3473868" cy="1160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1"/>
          <p:cNvSpPr txBox="1">
            <a:spLocks/>
          </p:cNvSpPr>
          <p:nvPr/>
        </p:nvSpPr>
        <p:spPr>
          <a:xfrm>
            <a:off x="152400" y="636516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80E98D-9D5B-406B-A71C-929C12D6FD60}" type="slidenum">
              <a:rPr lang="en-US" sz="1200" smtClean="0">
                <a:solidFill>
                  <a:prstClr val="black"/>
                </a:solidFill>
                <a:latin typeface="Garamond" panose="02020404030301010803" pitchFamily="18" charset="0"/>
              </a:rPr>
              <a:pPr/>
              <a:t>54</a:t>
            </a:fld>
            <a:endParaRPr lang="en-US" sz="12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18804228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9137" name="Object 4"/>
          <p:cNvGraphicFramePr>
            <a:graphicFrameLocks noChangeAspect="1"/>
          </p:cNvGraphicFramePr>
          <p:nvPr>
            <p:extLst>
              <p:ext uri="{D42A27DB-BD31-4B8C-83A1-F6EECF244321}">
                <p14:modId xmlns:p14="http://schemas.microsoft.com/office/powerpoint/2010/main" val="2398382667"/>
              </p:ext>
            </p:extLst>
          </p:nvPr>
        </p:nvGraphicFramePr>
        <p:xfrm>
          <a:off x="181953" y="969963"/>
          <a:ext cx="8825278" cy="5230812"/>
        </p:xfrm>
        <a:graphic>
          <a:graphicData uri="http://schemas.openxmlformats.org/presentationml/2006/ole">
            <mc:AlternateContent xmlns:mc="http://schemas.openxmlformats.org/markup-compatibility/2006">
              <mc:Choice xmlns:v="urn:schemas-microsoft-com:vml" Requires="v">
                <p:oleObj spid="_x0000_s1029" name="Document" r:id="rId4" imgW="9652000" imgH="5537200" progId="Word.Document.8">
                  <p:embed/>
                </p:oleObj>
              </mc:Choice>
              <mc:Fallback>
                <p:oleObj name="Document" r:id="rId4" imgW="9652000" imgH="55372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953" y="969963"/>
                        <a:ext cx="8825278" cy="5230812"/>
                      </a:xfrm>
                      <a:prstGeom prst="rect">
                        <a:avLst/>
                      </a:prstGeom>
                      <a:noFill/>
                      <a:ln>
                        <a:noFill/>
                      </a:ln>
                    </p:spPr>
                  </p:pic>
                </p:oleObj>
              </mc:Fallback>
            </mc:AlternateContent>
          </a:graphicData>
        </a:graphic>
      </p:graphicFrame>
      <p:sp>
        <p:nvSpPr>
          <p:cNvPr id="219138" name="Title 5"/>
          <p:cNvSpPr>
            <a:spLocks noGrp="1"/>
          </p:cNvSpPr>
          <p:nvPr>
            <p:ph type="title"/>
          </p:nvPr>
        </p:nvSpPr>
        <p:spPr>
          <a:xfrm>
            <a:off x="457200" y="15875"/>
            <a:ext cx="8229600" cy="1027113"/>
          </a:xfrm>
        </p:spPr>
        <p:txBody>
          <a:bodyPr/>
          <a:lstStyle/>
          <a:p>
            <a:r>
              <a:rPr lang="en-US">
                <a:latin typeface="Arial" charset="0"/>
                <a:ea typeface="ＭＳ Ｐゴシック" charset="0"/>
                <a:cs typeface="Arial" charset="0"/>
              </a:rPr>
              <a:t>Measuring Collaboration</a:t>
            </a:r>
          </a:p>
        </p:txBody>
      </p:sp>
      <p:sp>
        <p:nvSpPr>
          <p:cNvPr id="219139" name="TextBox 7"/>
          <p:cNvSpPr txBox="1">
            <a:spLocks noChangeArrowheads="1"/>
          </p:cNvSpPr>
          <p:nvPr/>
        </p:nvSpPr>
        <p:spPr bwMode="auto">
          <a:xfrm>
            <a:off x="1249363" y="6243638"/>
            <a:ext cx="58975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fontAlgn="base" hangingPunct="1">
              <a:spcBef>
                <a:spcPct val="0"/>
              </a:spcBef>
              <a:spcAft>
                <a:spcPct val="0"/>
              </a:spcAft>
            </a:pPr>
            <a:r>
              <a:rPr lang="en-US" sz="1800" dirty="0">
                <a:solidFill>
                  <a:srgbClr val="000000"/>
                </a:solidFill>
              </a:rPr>
              <a:t>Source:  Mid Valley Behavioral Care </a:t>
            </a:r>
            <a:r>
              <a:rPr lang="en-US" sz="1800" dirty="0" smtClean="0">
                <a:solidFill>
                  <a:srgbClr val="000000"/>
                </a:solidFill>
              </a:rPr>
              <a:t>Network					Salem, Oregon</a:t>
            </a:r>
            <a:endParaRPr lang="en-US" sz="1800" dirty="0">
              <a:solidFill>
                <a:srgbClr val="000000"/>
              </a:solidFill>
            </a:endParaRPr>
          </a:p>
        </p:txBody>
      </p:sp>
      <p:sp>
        <p:nvSpPr>
          <p:cNvPr id="5" name="Slide Number Placeholder 1"/>
          <p:cNvSpPr txBox="1">
            <a:spLocks/>
          </p:cNvSpPr>
          <p:nvPr/>
        </p:nvSpPr>
        <p:spPr>
          <a:xfrm>
            <a:off x="182563"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80E98D-9D5B-406B-A71C-929C12D6FD60}" type="slidenum">
              <a:rPr lang="en-US" sz="1200" smtClean="0">
                <a:solidFill>
                  <a:prstClr val="black"/>
                </a:solidFill>
                <a:latin typeface="Garamond" panose="02020404030301010803" pitchFamily="18" charset="0"/>
              </a:rPr>
              <a:pPr/>
              <a:t>55</a:t>
            </a:fld>
            <a:endParaRPr lang="en-US" sz="12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8563511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idx="1"/>
          </p:nvPr>
        </p:nvSpPr>
        <p:spPr>
          <a:xfrm>
            <a:off x="485658" y="2396832"/>
            <a:ext cx="8469971" cy="3992563"/>
          </a:xfrm>
          <a:solidFill>
            <a:schemeClr val="accent1">
              <a:alpha val="0"/>
            </a:schemeClr>
          </a:solidFill>
        </p:spPr>
        <p:txBody>
          <a:bodyPr/>
          <a:lstStyle/>
          <a:p>
            <a:pPr marL="146050" indent="-508000" eaLnBrk="1" hangingPunct="1">
              <a:lnSpc>
                <a:spcPct val="90000"/>
              </a:lnSpc>
              <a:spcBef>
                <a:spcPct val="65000"/>
              </a:spcBef>
              <a:buClr>
                <a:srgbClr val="E2E2F4"/>
              </a:buClr>
              <a:buFont typeface="Zapf Dingbats" charset="0"/>
              <a:buNone/>
            </a:pPr>
            <a:r>
              <a:rPr dirty="0">
                <a:latin typeface="Arial" charset="0"/>
                <a:ea typeface="ＭＳ Ｐゴシック" charset="0"/>
                <a:cs typeface="ＭＳ Ｐゴシック" charset="0"/>
              </a:rPr>
              <a:t>	</a:t>
            </a:r>
            <a:endParaRPr sz="2800" dirty="0">
              <a:latin typeface="Arial" charset="0"/>
              <a:ea typeface="ＭＳ Ｐゴシック" charset="0"/>
              <a:cs typeface="ＭＳ Ｐゴシック" charset="0"/>
            </a:endParaRPr>
          </a:p>
          <a:p>
            <a:pPr marL="146050" indent="-508000" eaLnBrk="1" hangingPunct="1">
              <a:lnSpc>
                <a:spcPct val="90000"/>
              </a:lnSpc>
              <a:spcBef>
                <a:spcPct val="50000"/>
              </a:spcBef>
              <a:buFont typeface="Zapf Dingbats" charset="0"/>
              <a:buNone/>
            </a:pPr>
            <a:endParaRPr dirty="0">
              <a:latin typeface="Arial" charset="0"/>
              <a:ea typeface="ＭＳ Ｐゴシック" charset="0"/>
              <a:cs typeface="ＭＳ Ｐゴシック" charset="0"/>
            </a:endParaRPr>
          </a:p>
          <a:p>
            <a:pPr marL="146050" indent="-508000" eaLnBrk="1" hangingPunct="1">
              <a:lnSpc>
                <a:spcPct val="90000"/>
              </a:lnSpc>
              <a:spcBef>
                <a:spcPct val="65000"/>
              </a:spcBef>
              <a:buFont typeface="Zapf Dingbats" charset="0"/>
              <a:buNone/>
            </a:pPr>
            <a:r>
              <a:rPr sz="1800" dirty="0">
                <a:latin typeface="Arial" charset="0"/>
                <a:ea typeface="ＭＳ Ｐゴシック" charset="0"/>
                <a:cs typeface="ＭＳ Ｐゴシック" charset="0"/>
              </a:rPr>
              <a:t>	</a:t>
            </a:r>
            <a:endParaRPr lang="en-US" sz="1800" dirty="0" smtClean="0">
              <a:latin typeface="Arial" charset="0"/>
              <a:ea typeface="ＭＳ Ｐゴシック" charset="0"/>
              <a:cs typeface="ＭＳ Ｐゴシック" charset="0"/>
            </a:endParaRPr>
          </a:p>
          <a:p>
            <a:pPr marL="146050" indent="-508000" eaLnBrk="1" hangingPunct="1">
              <a:lnSpc>
                <a:spcPct val="90000"/>
              </a:lnSpc>
              <a:spcBef>
                <a:spcPct val="65000"/>
              </a:spcBef>
              <a:buFont typeface="Zapf Dingbats" charset="0"/>
              <a:buNone/>
            </a:pPr>
            <a:r>
              <a:rPr lang="en-US" sz="3600" dirty="0" smtClean="0">
                <a:latin typeface="Arial" charset="0"/>
                <a:ea typeface="ＭＳ Ｐゴシック" charset="0"/>
                <a:cs typeface="ＭＳ Ｐゴシック" charset="0"/>
              </a:rPr>
              <a:t> </a:t>
            </a:r>
            <a:r>
              <a:rPr sz="3600" dirty="0" smtClean="0">
                <a:latin typeface="Arial" charset="0"/>
                <a:ea typeface="ＭＳ Ｐゴシック" charset="0"/>
                <a:cs typeface="ＭＳ Ｐゴシック" charset="0"/>
              </a:rPr>
              <a:t>Patient</a:t>
            </a:r>
            <a:r>
              <a:rPr sz="3600" dirty="0">
                <a:latin typeface="Arial" charset="0"/>
                <a:ea typeface="ＭＳ Ｐゴシック" charset="0"/>
                <a:cs typeface="ＭＳ Ｐゴシック" charset="0"/>
              </a:rPr>
              <a:t>- and family-centered care is working </a:t>
            </a:r>
            <a:r>
              <a:rPr lang="en-US" sz="3600" dirty="0" smtClean="0">
                <a:latin typeface="Arial" charset="0"/>
                <a:ea typeface="ＭＳ Ｐゴシック" charset="0"/>
                <a:cs typeface="ＭＳ Ｐゴシック" charset="0"/>
              </a:rPr>
              <a:t>"</a:t>
            </a:r>
            <a:r>
              <a:rPr sz="3600" u="sng" dirty="0" smtClean="0">
                <a:latin typeface="Arial" charset="0"/>
                <a:ea typeface="ＭＳ Ｐゴシック" charset="0"/>
                <a:cs typeface="ＭＳ Ｐゴシック" charset="0"/>
              </a:rPr>
              <a:t>with</a:t>
            </a:r>
            <a:r>
              <a:rPr lang="en-US" sz="3600" dirty="0" smtClean="0">
                <a:latin typeface="Arial" charset="0"/>
                <a:ea typeface="ＭＳ Ｐゴシック" charset="0"/>
                <a:cs typeface="ＭＳ Ｐゴシック" charset="0"/>
              </a:rPr>
              <a:t>"</a:t>
            </a:r>
            <a:r>
              <a:rPr sz="3600" dirty="0" smtClean="0">
                <a:latin typeface="Arial" charset="0"/>
                <a:ea typeface="ＭＳ Ｐゴシック" charset="0"/>
                <a:cs typeface="ＭＳ Ｐゴシック" charset="0"/>
              </a:rPr>
              <a:t> </a:t>
            </a:r>
            <a:r>
              <a:rPr sz="3600" dirty="0">
                <a:latin typeface="Arial" charset="0"/>
                <a:ea typeface="ＭＳ Ｐゴシック" charset="0"/>
                <a:cs typeface="ＭＳ Ｐゴシック" charset="0"/>
              </a:rPr>
              <a:t>patients and families, rather than just doing </a:t>
            </a:r>
            <a:r>
              <a:rPr lang="en-US" sz="3600" dirty="0" smtClean="0">
                <a:latin typeface="Arial" charset="0"/>
                <a:ea typeface="ＭＳ Ｐゴシック" charset="0"/>
                <a:cs typeface="ＭＳ Ｐゴシック" charset="0"/>
              </a:rPr>
              <a:t>"</a:t>
            </a:r>
            <a:r>
              <a:rPr sz="3600" u="sng" dirty="0" smtClean="0">
                <a:latin typeface="Arial" charset="0"/>
                <a:ea typeface="ＭＳ Ｐゴシック" charset="0"/>
                <a:cs typeface="ＭＳ Ｐゴシック" charset="0"/>
              </a:rPr>
              <a:t>to</a:t>
            </a:r>
            <a:r>
              <a:rPr lang="en-US" sz="3600" dirty="0" smtClean="0">
                <a:latin typeface="Arial" charset="0"/>
                <a:ea typeface="ＭＳ Ｐゴシック" charset="0"/>
                <a:cs typeface="ＭＳ Ｐゴシック" charset="0"/>
              </a:rPr>
              <a:t>"</a:t>
            </a:r>
            <a:r>
              <a:rPr sz="3600" dirty="0" smtClean="0">
                <a:latin typeface="Arial" charset="0"/>
                <a:ea typeface="ＭＳ Ｐゴシック" charset="0"/>
                <a:cs typeface="ＭＳ Ｐゴシック" charset="0"/>
              </a:rPr>
              <a:t> </a:t>
            </a:r>
            <a:r>
              <a:rPr sz="3600" dirty="0">
                <a:latin typeface="Arial" charset="0"/>
                <a:ea typeface="ＭＳ Ｐゴシック" charset="0"/>
                <a:cs typeface="ＭＳ Ｐゴシック" charset="0"/>
              </a:rPr>
              <a:t>or </a:t>
            </a:r>
            <a:r>
              <a:rPr lang="en-US" sz="3600" dirty="0" smtClean="0">
                <a:latin typeface="Arial" charset="0"/>
                <a:ea typeface="ＭＳ Ｐゴシック" charset="0"/>
                <a:cs typeface="ＭＳ Ｐゴシック" charset="0"/>
              </a:rPr>
              <a:t>"</a:t>
            </a:r>
            <a:r>
              <a:rPr sz="3600" u="sng" dirty="0" smtClean="0">
                <a:latin typeface="Arial" charset="0"/>
                <a:ea typeface="ＭＳ Ｐゴシック" charset="0"/>
                <a:cs typeface="ＭＳ Ｐゴシック" charset="0"/>
              </a:rPr>
              <a:t>for</a:t>
            </a:r>
            <a:r>
              <a:rPr lang="en-US" sz="3600" dirty="0" smtClean="0">
                <a:latin typeface="Arial" charset="0"/>
                <a:ea typeface="ＭＳ Ｐゴシック" charset="0"/>
                <a:cs typeface="ＭＳ Ｐゴシック" charset="0"/>
              </a:rPr>
              <a:t>"</a:t>
            </a:r>
            <a:r>
              <a:rPr sz="3600" dirty="0" smtClean="0">
                <a:latin typeface="Arial" charset="0"/>
                <a:ea typeface="ＭＳ Ｐゴシック" charset="0"/>
                <a:cs typeface="ＭＳ Ｐゴシック" charset="0"/>
              </a:rPr>
              <a:t> </a:t>
            </a:r>
            <a:r>
              <a:rPr sz="3600" dirty="0">
                <a:latin typeface="Arial" charset="0"/>
                <a:ea typeface="ＭＳ Ｐゴシック" charset="0"/>
                <a:cs typeface="ＭＳ Ｐゴシック" charset="0"/>
              </a:rPr>
              <a:t>them</a:t>
            </a:r>
            <a:r>
              <a:rPr sz="3600" dirty="0" smtClean="0">
                <a:latin typeface="Arial" charset="0"/>
                <a:ea typeface="ＭＳ Ｐゴシック" charset="0"/>
                <a:cs typeface="ＭＳ Ｐゴシック" charset="0"/>
              </a:rPr>
              <a:t>.</a:t>
            </a:r>
            <a:endParaRPr lang="en-US" sz="3600" dirty="0" smtClean="0">
              <a:latin typeface="Arial" charset="0"/>
              <a:ea typeface="ＭＳ Ｐゴシック" charset="0"/>
              <a:cs typeface="ＭＳ Ｐゴシック" charset="0"/>
            </a:endParaRPr>
          </a:p>
          <a:p>
            <a:pPr marL="146050" indent="-508000" eaLnBrk="1" hangingPunct="1">
              <a:lnSpc>
                <a:spcPct val="90000"/>
              </a:lnSpc>
              <a:spcBef>
                <a:spcPct val="65000"/>
              </a:spcBef>
              <a:buFont typeface="Zapf Dingbats" charset="0"/>
              <a:buNone/>
            </a:pPr>
            <a:endParaRPr dirty="0">
              <a:latin typeface="Arial" charset="0"/>
              <a:ea typeface="ＭＳ Ｐゴシック" charset="0"/>
              <a:cs typeface="ＭＳ Ｐゴシック" charset="0"/>
            </a:endParaRPr>
          </a:p>
        </p:txBody>
      </p:sp>
      <p:sp>
        <p:nvSpPr>
          <p:cNvPr id="137218" name="Line 4"/>
          <p:cNvSpPr>
            <a:spLocks noChangeShapeType="1"/>
          </p:cNvSpPr>
          <p:nvPr/>
        </p:nvSpPr>
        <p:spPr bwMode="auto">
          <a:xfrm>
            <a:off x="485658" y="3448028"/>
            <a:ext cx="80645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US" sz="2400" dirty="0">
              <a:solidFill>
                <a:srgbClr val="000000"/>
              </a:solidFill>
              <a:ea typeface="ＭＳ Ｐゴシック" charset="0"/>
            </a:endParaRPr>
          </a:p>
        </p:txBody>
      </p:sp>
      <p:pic>
        <p:nvPicPr>
          <p:cNvPr id="137219" name="Picture 2"/>
          <p:cNvPicPr>
            <a:picLocks noChangeAspect="1" noChangeArrowheads="1"/>
          </p:cNvPicPr>
          <p:nvPr/>
        </p:nvPicPr>
        <p:blipFill>
          <a:blip r:embed="rId3">
            <a:extLst>
              <a:ext uri="{28A0092B-C50C-407E-A947-70E740481C1C}">
                <a14:useLocalDpi xmlns:a14="http://schemas.microsoft.com/office/drawing/2010/main" val="0"/>
              </a:ext>
            </a:extLst>
          </a:blip>
          <a:srcRect t="3999" r="9230"/>
          <a:stretch>
            <a:fillRect/>
          </a:stretch>
        </p:blipFill>
        <p:spPr bwMode="auto">
          <a:xfrm>
            <a:off x="5229459" y="589225"/>
            <a:ext cx="3079750"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0" name="Picture 5" descr="TC122.jpg"/>
          <p:cNvPicPr>
            <a:picLocks noChangeAspect="1"/>
          </p:cNvPicPr>
          <p:nvPr/>
        </p:nvPicPr>
        <p:blipFill>
          <a:blip r:embed="rId4" cstate="print">
            <a:extLst>
              <a:ext uri="{28A0092B-C50C-407E-A947-70E740481C1C}">
                <a14:useLocalDpi xmlns:a14="http://schemas.microsoft.com/office/drawing/2010/main" val="0"/>
              </a:ext>
            </a:extLst>
          </a:blip>
          <a:srcRect t="10802"/>
          <a:stretch>
            <a:fillRect/>
          </a:stretch>
        </p:blipFill>
        <p:spPr bwMode="auto">
          <a:xfrm>
            <a:off x="709496" y="589225"/>
            <a:ext cx="3890963"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1"/>
          <p:cNvSpPr txBox="1">
            <a:spLocks/>
          </p:cNvSpPr>
          <p:nvPr/>
        </p:nvSpPr>
        <p:spPr>
          <a:xfrm>
            <a:off x="1524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80E98D-9D5B-406B-A71C-929C12D6FD60}" type="slidenum">
              <a:rPr lang="en-US" sz="1200" smtClean="0">
                <a:solidFill>
                  <a:prstClr val="black"/>
                </a:solidFill>
                <a:latin typeface="Garamond" panose="02020404030301010803" pitchFamily="18" charset="0"/>
              </a:rPr>
              <a:pPr/>
              <a:t>56</a:t>
            </a:fld>
            <a:endParaRPr lang="en-US" sz="12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25765280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1761"/>
            <a:ext cx="8229600" cy="3992563"/>
          </a:xfrm>
        </p:spPr>
        <p:txBody>
          <a:bodyPr/>
          <a:lstStyle/>
          <a:p>
            <a:r>
              <a:rPr lang="en-US" sz="4000" b="1" i="1" dirty="0">
                <a:solidFill>
                  <a:schemeClr val="accent1">
                    <a:lumMod val="50000"/>
                  </a:schemeClr>
                </a:solidFill>
                <a:effectLst>
                  <a:outerShdw blurRad="50800" dist="38100" dir="2700000" algn="tl" rotWithShape="0">
                    <a:srgbClr val="000000">
                      <a:alpha val="43000"/>
                    </a:srgbClr>
                  </a:outerShdw>
                </a:effectLst>
              </a:rPr>
              <a:t>To do this work, you have to take a leap of faith. All you need is to be clear on what you are trying to do in the first place. You can make it difficult or just realize how simple this can be.” </a:t>
            </a:r>
            <a:r>
              <a:rPr lang="en-US" sz="3600" b="1" i="1" dirty="0">
                <a:solidFill>
                  <a:schemeClr val="accent1">
                    <a:lumMod val="50000"/>
                  </a:schemeClr>
                </a:solidFill>
                <a:effectLst>
                  <a:outerShdw blurRad="50800" dist="38100" dir="2700000" algn="tl" rotWithShape="0">
                    <a:srgbClr val="000000">
                      <a:alpha val="43000"/>
                    </a:srgbClr>
                  </a:outerShdw>
                </a:effectLst>
              </a:rPr>
              <a:t> 			</a:t>
            </a:r>
            <a:r>
              <a:rPr lang="en-US" sz="3600" b="1" i="1" dirty="0" smtClean="0">
                <a:solidFill>
                  <a:schemeClr val="accent1">
                    <a:lumMod val="50000"/>
                  </a:schemeClr>
                </a:solidFill>
                <a:effectLst>
                  <a:outerShdw blurRad="50800" dist="38100" dir="2700000" algn="tl" rotWithShape="0">
                    <a:srgbClr val="000000">
                      <a:alpha val="43000"/>
                    </a:srgbClr>
                  </a:outerShdw>
                </a:effectLst>
              </a:rPr>
              <a:t>						</a:t>
            </a:r>
            <a:r>
              <a:rPr lang="en-US" sz="2800" b="1" i="1" dirty="0" smtClean="0">
                <a:solidFill>
                  <a:schemeClr val="accent1">
                    <a:lumMod val="50000"/>
                  </a:schemeClr>
                </a:solidFill>
                <a:effectLst>
                  <a:outerShdw blurRad="50800" dist="38100" dir="2700000" algn="tl" rotWithShape="0">
                    <a:srgbClr val="000000">
                      <a:alpha val="43000"/>
                    </a:srgbClr>
                  </a:outerShdw>
                </a:effectLst>
              </a:rPr>
              <a:t>Katie </a:t>
            </a:r>
            <a:r>
              <a:rPr lang="en-US" sz="2800" b="1" i="1" dirty="0">
                <a:solidFill>
                  <a:schemeClr val="accent1">
                    <a:lumMod val="50000"/>
                  </a:schemeClr>
                </a:solidFill>
                <a:effectLst>
                  <a:outerShdw blurRad="50800" dist="38100" dir="2700000" algn="tl" rotWithShape="0">
                    <a:srgbClr val="000000">
                      <a:alpha val="43000"/>
                    </a:srgbClr>
                  </a:outerShdw>
                </a:effectLst>
              </a:rPr>
              <a:t>Boston</a:t>
            </a:r>
            <a:endParaRPr lang="en-US" sz="3200" b="1" dirty="0">
              <a:solidFill>
                <a:schemeClr val="accent1">
                  <a:lumMod val="50000"/>
                </a:schemeClr>
              </a:solidFill>
              <a:effectLst>
                <a:outerShdw blurRad="50800" dist="38100" dir="2700000" algn="tl" rotWithShape="0">
                  <a:srgbClr val="000000">
                    <a:alpha val="43000"/>
                  </a:srgbClr>
                </a:outerShdw>
              </a:effectLst>
            </a:endParaRPr>
          </a:p>
          <a:p>
            <a:endParaRPr lang="en-US" sz="4400" dirty="0">
              <a:solidFill>
                <a:schemeClr val="accent1">
                  <a:lumMod val="50000"/>
                </a:schemeClr>
              </a:solidFill>
            </a:endParaRPr>
          </a:p>
        </p:txBody>
      </p:sp>
      <p:pic>
        <p:nvPicPr>
          <p:cNvPr id="5" name="Picture 4" descr="rbsm2_0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4531" y="3352110"/>
            <a:ext cx="2301317" cy="3429114"/>
          </a:xfrm>
          <a:prstGeom prst="rect">
            <a:avLst/>
          </a:prstGeom>
          <a:solidFill>
            <a:srgbClr val="FFFFFF"/>
          </a:solidFill>
        </p:spPr>
      </p:pic>
      <p:pic>
        <p:nvPicPr>
          <p:cNvPr id="6" name="Picture 5" descr="j018276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25" y="3581400"/>
            <a:ext cx="2505924" cy="3158728"/>
          </a:xfrm>
          <a:prstGeom prst="rect">
            <a:avLst/>
          </a:prstGeom>
        </p:spPr>
      </p:pic>
    </p:spTree>
    <p:extLst>
      <p:ext uri="{BB962C8B-B14F-4D97-AF65-F5344CB8AC3E}">
        <p14:creationId xmlns:p14="http://schemas.microsoft.com/office/powerpoint/2010/main" val="14202665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90768" y="534377"/>
            <a:ext cx="3867483" cy="5522546"/>
          </a:xfrm>
        </p:spPr>
        <p:txBody>
          <a:bodyPr/>
          <a:lstStyle/>
          <a:p>
            <a:r>
              <a:rPr lang="en-US" sz="4000" b="1" i="1" dirty="0" smtClean="0"/>
              <a:t>What will </a:t>
            </a:r>
          </a:p>
          <a:p>
            <a:r>
              <a:rPr lang="en-US" sz="4000" b="1" i="1" dirty="0" smtClean="0"/>
              <a:t>you do </a:t>
            </a:r>
          </a:p>
          <a:p>
            <a:r>
              <a:rPr lang="en-US" sz="4000" b="1" i="1" dirty="0" smtClean="0"/>
              <a:t>to create </a:t>
            </a:r>
          </a:p>
          <a:p>
            <a:r>
              <a:rPr lang="en-US" sz="4000" b="1" i="1" dirty="0" smtClean="0"/>
              <a:t>meaningful </a:t>
            </a:r>
          </a:p>
          <a:p>
            <a:r>
              <a:rPr lang="en-US" sz="4000" b="1" i="1" dirty="0" smtClean="0"/>
              <a:t>Partnerships</a:t>
            </a:r>
          </a:p>
          <a:p>
            <a:r>
              <a:rPr lang="en-US" sz="4000" b="1" i="1" dirty="0" smtClean="0"/>
              <a:t>to improve the</a:t>
            </a:r>
          </a:p>
          <a:p>
            <a:r>
              <a:rPr lang="en-US" sz="4000" b="1" i="1" dirty="0" smtClean="0"/>
              <a:t>experience of </a:t>
            </a:r>
          </a:p>
          <a:p>
            <a:r>
              <a:rPr lang="en-US" sz="4000" b="1" i="1" dirty="0" smtClean="0"/>
              <a:t>care?</a:t>
            </a:r>
            <a:endParaRPr lang="en-US" sz="4000" b="1" i="1" dirty="0"/>
          </a:p>
        </p:txBody>
      </p:sp>
      <p:pic>
        <p:nvPicPr>
          <p:cNvPr id="7" name="Picture 6" descr="j028948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7164"/>
            <a:ext cx="4504748" cy="6740272"/>
          </a:xfrm>
          <a:prstGeom prst="rect">
            <a:avLst/>
          </a:prstGeom>
        </p:spPr>
      </p:pic>
      <p:sp>
        <p:nvSpPr>
          <p:cNvPr id="4" name="Slide Number Placeholder 1"/>
          <p:cNvSpPr txBox="1">
            <a:spLocks/>
          </p:cNvSpPr>
          <p:nvPr/>
        </p:nvSpPr>
        <p:spPr>
          <a:xfrm>
            <a:off x="1524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80E98D-9D5B-406B-A71C-929C12D6FD60}" type="slidenum">
              <a:rPr lang="en-US" sz="1200" smtClean="0">
                <a:solidFill>
                  <a:prstClr val="black"/>
                </a:solidFill>
                <a:latin typeface="Garamond" panose="02020404030301010803" pitchFamily="18" charset="0"/>
              </a:rPr>
              <a:pPr/>
              <a:t>58</a:t>
            </a:fld>
            <a:endParaRPr lang="en-US" sz="12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32755753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image1.png"/>
          <p:cNvPicPr>
            <a:picLocks noChangeAspect="1"/>
          </p:cNvPicPr>
          <p:nvPr/>
        </p:nvPicPr>
        <p:blipFill>
          <a:blip r:embed="rId2"/>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 name="Title 2"/>
          <p:cNvSpPr>
            <a:spLocks noGrp="1"/>
          </p:cNvSpPr>
          <p:nvPr>
            <p:ph type="title"/>
          </p:nvPr>
        </p:nvSpPr>
        <p:spPr>
          <a:xfrm>
            <a:off x="457200" y="76200"/>
            <a:ext cx="8229600" cy="838200"/>
          </a:xfrm>
        </p:spPr>
        <p:txBody>
          <a:bodyPr>
            <a:normAutofit/>
          </a:bodyPr>
          <a:lstStyle/>
          <a:p>
            <a:r>
              <a:rPr lang="en-US" dirty="0" smtClean="0">
                <a:solidFill>
                  <a:schemeClr val="bg1"/>
                </a:solidFill>
              </a:rPr>
              <a:t>Resources</a:t>
            </a:r>
            <a:endParaRPr lang="en-US" dirty="0">
              <a:solidFill>
                <a:schemeClr val="bg1"/>
              </a:solidFill>
            </a:endParaRPr>
          </a:p>
        </p:txBody>
      </p:sp>
      <p:sp>
        <p:nvSpPr>
          <p:cNvPr id="4" name="Content Placeholder 3"/>
          <p:cNvSpPr>
            <a:spLocks noGrp="1"/>
          </p:cNvSpPr>
          <p:nvPr>
            <p:ph idx="1"/>
          </p:nvPr>
        </p:nvSpPr>
        <p:spPr>
          <a:xfrm>
            <a:off x="533400" y="990600"/>
            <a:ext cx="8229600" cy="4648200"/>
          </a:xfrm>
        </p:spPr>
        <p:txBody>
          <a:bodyPr>
            <a:normAutofit fontScale="92500" lnSpcReduction="20000"/>
          </a:bodyPr>
          <a:lstStyle/>
          <a:p>
            <a:pPr marL="0" indent="0">
              <a:spcBef>
                <a:spcPts val="0"/>
              </a:spcBef>
              <a:buNone/>
            </a:pPr>
            <a:r>
              <a:rPr lang="en-US" altLang="en-US" sz="1600" dirty="0" smtClean="0">
                <a:solidFill>
                  <a:schemeClr val="bg1"/>
                </a:solidFill>
                <a:cs typeface="Arial" pitchFamily="34" charset="0"/>
                <a:sym typeface="Arial" pitchFamily="34" charset="0"/>
              </a:rPr>
              <a:t>A Tale of Three Practices: How Medical Groups Are Improving the Patient Experience </a:t>
            </a:r>
          </a:p>
          <a:p>
            <a:pPr marL="0" indent="0">
              <a:spcBef>
                <a:spcPts val="0"/>
              </a:spcBef>
              <a:buNone/>
            </a:pPr>
            <a:r>
              <a:rPr lang="en-US" altLang="en-US" sz="1400" dirty="0">
                <a:solidFill>
                  <a:schemeClr val="bg1"/>
                </a:solidFill>
                <a:cs typeface="Arial" pitchFamily="34" charset="0"/>
                <a:sym typeface="Arial" pitchFamily="34" charset="0"/>
              </a:rPr>
              <a:t>	</a:t>
            </a:r>
            <a:r>
              <a:rPr lang="en-US" altLang="en-US" sz="1100" dirty="0" smtClean="0">
                <a:solidFill>
                  <a:schemeClr val="bg1"/>
                </a:solidFill>
                <a:cs typeface="Arial" pitchFamily="34" charset="0"/>
                <a:sym typeface="Arial" pitchFamily="34" charset="0"/>
              </a:rPr>
              <a:t>http://forces4quality.org/tale-three-practices-how-medical-groups-are-improving-patient-experience </a:t>
            </a:r>
            <a:r>
              <a:rPr lang="en-US" altLang="en-US" sz="1400" dirty="0" smtClean="0">
                <a:solidFill>
                  <a:schemeClr val="bg1"/>
                </a:solidFill>
                <a:cs typeface="Arial" pitchFamily="34" charset="0"/>
                <a:sym typeface="Arial" pitchFamily="34" charset="0"/>
              </a:rPr>
              <a:t/>
            </a:r>
            <a:br>
              <a:rPr lang="en-US" altLang="en-US" sz="1400" dirty="0" smtClean="0">
                <a:solidFill>
                  <a:schemeClr val="bg1"/>
                </a:solidFill>
                <a:cs typeface="Arial" pitchFamily="34" charset="0"/>
                <a:sym typeface="Arial" pitchFamily="34" charset="0"/>
              </a:rPr>
            </a:br>
            <a:endParaRPr lang="en-US" altLang="en-US" sz="1400" dirty="0" smtClean="0">
              <a:solidFill>
                <a:schemeClr val="bg1"/>
              </a:solidFill>
              <a:cs typeface="Arial" pitchFamily="34" charset="0"/>
              <a:sym typeface="Arial" pitchFamily="34" charset="0"/>
            </a:endParaRPr>
          </a:p>
          <a:p>
            <a:pPr marL="0" indent="0">
              <a:spcBef>
                <a:spcPts val="0"/>
              </a:spcBef>
              <a:buNone/>
            </a:pPr>
            <a:r>
              <a:rPr lang="en-US" altLang="en-US" sz="1600" dirty="0" smtClean="0">
                <a:solidFill>
                  <a:schemeClr val="bg1"/>
                </a:solidFill>
                <a:cs typeface="Arial" pitchFamily="34" charset="0"/>
                <a:sym typeface="Arial" pitchFamily="34" charset="0"/>
              </a:rPr>
              <a:t>Patient Experience of Care: Inventory of Improvement Resources </a:t>
            </a:r>
          </a:p>
          <a:p>
            <a:pPr marL="0" indent="0">
              <a:spcBef>
                <a:spcPts val="0"/>
              </a:spcBef>
              <a:buNone/>
            </a:pPr>
            <a:r>
              <a:rPr lang="en-US" altLang="en-US" sz="1100" dirty="0" smtClean="0">
                <a:solidFill>
                  <a:schemeClr val="bg1"/>
                </a:solidFill>
                <a:cs typeface="Arial" pitchFamily="34" charset="0"/>
                <a:sym typeface="Arial" pitchFamily="34" charset="0"/>
              </a:rPr>
              <a:t>	http://forces4quality.org/patient-experience-care-inventory-improvement-resources-0</a:t>
            </a:r>
            <a:r>
              <a:rPr lang="en-US" altLang="en-US" sz="1400" dirty="0" smtClean="0">
                <a:solidFill>
                  <a:schemeClr val="bg1"/>
                </a:solidFill>
                <a:cs typeface="Arial" pitchFamily="34" charset="0"/>
                <a:sym typeface="Arial" pitchFamily="34" charset="0"/>
              </a:rPr>
              <a:t/>
            </a:r>
            <a:br>
              <a:rPr lang="en-US" altLang="en-US" sz="1400" dirty="0" smtClean="0">
                <a:solidFill>
                  <a:schemeClr val="bg1"/>
                </a:solidFill>
                <a:cs typeface="Arial" pitchFamily="34" charset="0"/>
                <a:sym typeface="Arial" pitchFamily="34" charset="0"/>
              </a:rPr>
            </a:br>
            <a:endParaRPr lang="en-US" altLang="en-US" sz="1400" dirty="0" smtClean="0">
              <a:solidFill>
                <a:schemeClr val="bg1"/>
              </a:solidFill>
              <a:cs typeface="Arial" pitchFamily="34" charset="0"/>
              <a:sym typeface="Arial" pitchFamily="34" charset="0"/>
            </a:endParaRPr>
          </a:p>
          <a:p>
            <a:pPr marL="0" indent="0">
              <a:spcBef>
                <a:spcPts val="0"/>
              </a:spcBef>
              <a:buNone/>
            </a:pPr>
            <a:r>
              <a:rPr lang="en-US" altLang="en-US" sz="1600" dirty="0" smtClean="0">
                <a:solidFill>
                  <a:schemeClr val="bg1"/>
                </a:solidFill>
                <a:cs typeface="Arial" pitchFamily="34" charset="0"/>
                <a:sym typeface="Arial" pitchFamily="34" charset="0"/>
              </a:rPr>
              <a:t>CAHPS Improvement Guide </a:t>
            </a:r>
          </a:p>
          <a:p>
            <a:pPr marL="0" indent="0">
              <a:spcBef>
                <a:spcPts val="0"/>
              </a:spcBef>
              <a:buNone/>
            </a:pPr>
            <a:r>
              <a:rPr lang="en-US" sz="1100" dirty="0" smtClean="0">
                <a:solidFill>
                  <a:schemeClr val="bg1"/>
                </a:solidFill>
              </a:rPr>
              <a:t>	https://cahps.ahrq.gov/quality-improvement/improvement-guide/improvement-guide.html</a:t>
            </a:r>
            <a:r>
              <a:rPr lang="en-US" sz="1400" dirty="0" smtClean="0">
                <a:solidFill>
                  <a:schemeClr val="bg1"/>
                </a:solidFill>
              </a:rPr>
              <a:t/>
            </a:r>
            <a:br>
              <a:rPr lang="en-US" sz="1400" dirty="0" smtClean="0">
                <a:solidFill>
                  <a:schemeClr val="bg1"/>
                </a:solidFill>
              </a:rPr>
            </a:br>
            <a:endParaRPr lang="en-US" sz="1400" dirty="0" smtClean="0">
              <a:solidFill>
                <a:schemeClr val="bg1"/>
              </a:solidFill>
            </a:endParaRPr>
          </a:p>
          <a:p>
            <a:pPr marL="0" indent="0">
              <a:spcBef>
                <a:spcPts val="0"/>
              </a:spcBef>
              <a:buNone/>
            </a:pPr>
            <a:r>
              <a:rPr lang="en-US" sz="1600" dirty="0" smtClean="0">
                <a:solidFill>
                  <a:schemeClr val="bg1"/>
                </a:solidFill>
              </a:rPr>
              <a:t>Patient Engagement Toolkit </a:t>
            </a:r>
          </a:p>
          <a:p>
            <a:pPr marL="0" indent="0">
              <a:spcBef>
                <a:spcPts val="0"/>
              </a:spcBef>
              <a:buNone/>
            </a:pPr>
            <a:r>
              <a:rPr lang="en-US" sz="1100" dirty="0" smtClean="0">
                <a:solidFill>
                  <a:schemeClr val="bg1"/>
                </a:solidFill>
              </a:rPr>
              <a:t>	http://forces4quality.org/compendium-tools-engaging-patients-your-practice</a:t>
            </a:r>
          </a:p>
          <a:p>
            <a:pPr marL="0" indent="0">
              <a:spcBef>
                <a:spcPts val="0"/>
              </a:spcBef>
              <a:buNone/>
            </a:pPr>
            <a:endParaRPr lang="en-US" sz="1400" dirty="0" smtClean="0">
              <a:solidFill>
                <a:schemeClr val="bg1"/>
              </a:solidFill>
            </a:endParaRPr>
          </a:p>
          <a:p>
            <a:pPr marL="0" indent="0">
              <a:spcBef>
                <a:spcPts val="0"/>
              </a:spcBef>
              <a:buNone/>
            </a:pPr>
            <a:r>
              <a:rPr lang="en-US" sz="1600" dirty="0" smtClean="0">
                <a:solidFill>
                  <a:schemeClr val="bg1"/>
                </a:solidFill>
              </a:rPr>
              <a:t>Patient-Centered Primary Care Institute site </a:t>
            </a:r>
            <a:r>
              <a:rPr lang="en-US" sz="1400" dirty="0" smtClean="0">
                <a:solidFill>
                  <a:schemeClr val="bg1"/>
                </a:solidFill>
              </a:rPr>
              <a:t>	</a:t>
            </a:r>
          </a:p>
          <a:p>
            <a:pPr marL="0" indent="0">
              <a:spcBef>
                <a:spcPts val="0"/>
              </a:spcBef>
              <a:buNone/>
            </a:pPr>
            <a:r>
              <a:rPr lang="en-US" sz="1400" dirty="0">
                <a:solidFill>
                  <a:schemeClr val="bg1"/>
                </a:solidFill>
              </a:rPr>
              <a:t>	</a:t>
            </a:r>
            <a:r>
              <a:rPr lang="en-US" sz="1100" dirty="0" smtClean="0">
                <a:solidFill>
                  <a:schemeClr val="bg1"/>
                </a:solidFill>
              </a:rPr>
              <a:t>http://www.pcpci.org/search?search_api_views_fulltext=CAHPS+Surveys   </a:t>
            </a:r>
          </a:p>
          <a:p>
            <a:pPr marL="0" indent="0">
              <a:spcBef>
                <a:spcPts val="0"/>
              </a:spcBef>
              <a:buNone/>
            </a:pPr>
            <a:endParaRPr lang="en-US" sz="1400" dirty="0" smtClean="0">
              <a:solidFill>
                <a:schemeClr val="bg1"/>
              </a:solidFill>
            </a:endParaRPr>
          </a:p>
          <a:p>
            <a:pPr marL="0" indent="0">
              <a:spcBef>
                <a:spcPts val="0"/>
              </a:spcBef>
              <a:buNone/>
            </a:pPr>
            <a:r>
              <a:rPr lang="en-US" sz="1600" dirty="0" smtClean="0">
                <a:solidFill>
                  <a:schemeClr val="bg1"/>
                </a:solidFill>
              </a:rPr>
              <a:t>Measuring and Improving the Patient Experience of Care: Surveys, Tools, and Approaches</a:t>
            </a:r>
            <a:r>
              <a:rPr lang="en-US" sz="1500" dirty="0" smtClean="0">
                <a:solidFill>
                  <a:schemeClr val="bg1"/>
                </a:solidFill>
              </a:rPr>
              <a:t>  </a:t>
            </a:r>
          </a:p>
          <a:p>
            <a:pPr marL="0" indent="0">
              <a:spcBef>
                <a:spcPts val="0"/>
              </a:spcBef>
              <a:buNone/>
            </a:pPr>
            <a:r>
              <a:rPr lang="en-US" sz="1100" dirty="0" smtClean="0">
                <a:solidFill>
                  <a:schemeClr val="bg1"/>
                </a:solidFill>
              </a:rPr>
              <a:t>	http://www.pcpci.org/resources/webinars/measuring-and-improving-patient-experience-care-surveys-tools-and-approaches</a:t>
            </a:r>
          </a:p>
          <a:p>
            <a:pPr marL="0" indent="0">
              <a:spcBef>
                <a:spcPts val="0"/>
              </a:spcBef>
              <a:buNone/>
            </a:pPr>
            <a:endParaRPr lang="en-US" sz="1400" dirty="0" smtClean="0">
              <a:solidFill>
                <a:schemeClr val="bg1"/>
              </a:solidFill>
            </a:endParaRPr>
          </a:p>
          <a:p>
            <a:pPr marL="0" indent="0">
              <a:spcBef>
                <a:spcPts val="0"/>
              </a:spcBef>
              <a:buNone/>
            </a:pPr>
            <a:r>
              <a:rPr lang="en-US" sz="1600" dirty="0" smtClean="0">
                <a:solidFill>
                  <a:schemeClr val="bg1"/>
                </a:solidFill>
              </a:rPr>
              <a:t>Preparing for Collaborative Work with Patient and Family Advisors </a:t>
            </a:r>
          </a:p>
          <a:p>
            <a:pPr marL="0" indent="0">
              <a:spcBef>
                <a:spcPts val="0"/>
              </a:spcBef>
              <a:buNone/>
            </a:pPr>
            <a:r>
              <a:rPr lang="en-US" sz="1400" dirty="0">
                <a:solidFill>
                  <a:schemeClr val="bg1"/>
                </a:solidFill>
              </a:rPr>
              <a:t>	</a:t>
            </a:r>
            <a:r>
              <a:rPr lang="en-US" sz="1100" dirty="0" smtClean="0">
                <a:solidFill>
                  <a:schemeClr val="bg1"/>
                </a:solidFill>
              </a:rPr>
              <a:t>http://www.pcpci.org/resources/webinars/preparing-collaborative-work-patient-and-family-advisors</a:t>
            </a:r>
          </a:p>
          <a:p>
            <a:pPr marL="0" indent="0">
              <a:spcBef>
                <a:spcPts val="0"/>
              </a:spcBef>
              <a:buNone/>
            </a:pPr>
            <a:endParaRPr lang="en-US" sz="1400" dirty="0" smtClean="0">
              <a:solidFill>
                <a:schemeClr val="bg1"/>
              </a:solidFill>
            </a:endParaRPr>
          </a:p>
          <a:p>
            <a:pPr marL="0" indent="0">
              <a:spcBef>
                <a:spcPts val="0"/>
              </a:spcBef>
              <a:buNone/>
            </a:pPr>
            <a:r>
              <a:rPr lang="en-US" sz="1600" dirty="0" smtClean="0">
                <a:solidFill>
                  <a:schemeClr val="bg1"/>
                </a:solidFill>
              </a:rPr>
              <a:t>Free downloadable materials and webinars</a:t>
            </a:r>
            <a:r>
              <a:rPr lang="en-US" sz="1400" dirty="0" smtClean="0">
                <a:solidFill>
                  <a:schemeClr val="bg1"/>
                </a:solidFill>
              </a:rPr>
              <a:t> </a:t>
            </a:r>
          </a:p>
          <a:p>
            <a:pPr marL="0" indent="0">
              <a:spcBef>
                <a:spcPts val="0"/>
              </a:spcBef>
              <a:buNone/>
            </a:pPr>
            <a:r>
              <a:rPr lang="en-US" sz="1100" dirty="0" smtClean="0">
                <a:solidFill>
                  <a:schemeClr val="bg1"/>
                </a:solidFill>
              </a:rPr>
              <a:t>	www.ipfcc.org</a:t>
            </a:r>
          </a:p>
          <a:p>
            <a:pPr marL="0" indent="0">
              <a:spcBef>
                <a:spcPts val="0"/>
              </a:spcBef>
              <a:buNone/>
            </a:pPr>
            <a:endParaRPr lang="en-US" sz="1400" dirty="0" smtClean="0">
              <a:solidFill>
                <a:schemeClr val="bg1"/>
              </a:solidFill>
            </a:endParaRPr>
          </a:p>
          <a:p>
            <a:pPr marL="0" indent="0">
              <a:spcBef>
                <a:spcPts val="0"/>
              </a:spcBef>
              <a:buNone/>
            </a:pPr>
            <a:r>
              <a:rPr lang="en-US" sz="1600" dirty="0" smtClean="0">
                <a:solidFill>
                  <a:schemeClr val="bg1"/>
                </a:solidFill>
              </a:rPr>
              <a:t>Patient and Family Advisory Network: </a:t>
            </a:r>
          </a:p>
          <a:p>
            <a:pPr marL="0" indent="0">
              <a:spcBef>
                <a:spcPts val="0"/>
              </a:spcBef>
              <a:buNone/>
            </a:pPr>
            <a:r>
              <a:rPr lang="en-US" sz="1600" dirty="0" smtClean="0">
                <a:solidFill>
                  <a:schemeClr val="bg1"/>
                </a:solidFill>
              </a:rPr>
              <a:t>Connect with others working in clinics and hospitals on CAHPS </a:t>
            </a:r>
            <a:r>
              <a:rPr lang="en-US" sz="1400" dirty="0" smtClean="0">
                <a:solidFill>
                  <a:schemeClr val="bg1"/>
                </a:solidFill>
              </a:rPr>
              <a:t> </a:t>
            </a:r>
          </a:p>
          <a:p>
            <a:pPr marL="0" indent="0">
              <a:spcBef>
                <a:spcPts val="0"/>
              </a:spcBef>
              <a:buNone/>
            </a:pPr>
            <a:r>
              <a:rPr lang="en-US" sz="1100" dirty="0" smtClean="0">
                <a:solidFill>
                  <a:schemeClr val="bg1"/>
                </a:solidFill>
              </a:rPr>
              <a:t>	http://pfacnetwork.ipfcc.org</a:t>
            </a:r>
            <a:endParaRPr lang="en-US" sz="1100" dirty="0">
              <a:solidFill>
                <a:schemeClr val="bg1"/>
              </a:solidFill>
            </a:endParaRPr>
          </a:p>
        </p:txBody>
      </p:sp>
      <p:sp>
        <p:nvSpPr>
          <p:cNvPr id="2" name="Slide Number Placeholder 1"/>
          <p:cNvSpPr>
            <a:spLocks noGrp="1"/>
          </p:cNvSpPr>
          <p:nvPr>
            <p:ph type="sldNum" sz="quarter" idx="12"/>
          </p:nvPr>
        </p:nvSpPr>
        <p:spPr/>
        <p:txBody>
          <a:bodyPr/>
          <a:lstStyle/>
          <a:p>
            <a:fld id="{246931AB-64CC-41FA-AE19-E8758C0B0C69}" type="slidenum">
              <a:rPr lang="en-US" smtClean="0"/>
              <a:t>59</a:t>
            </a:fld>
            <a:endParaRPr lang="en-US"/>
          </a:p>
        </p:txBody>
      </p:sp>
    </p:spTree>
    <p:extLst>
      <p:ext uri="{BB962C8B-B14F-4D97-AF65-F5344CB8AC3E}">
        <p14:creationId xmlns:p14="http://schemas.microsoft.com/office/powerpoint/2010/main" val="21006697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a:xfrm>
            <a:off x="450850" y="76200"/>
            <a:ext cx="8693150" cy="876300"/>
          </a:xfrm>
        </p:spPr>
        <p:txBody>
          <a:bodyPr/>
          <a:lstStyle/>
          <a:p>
            <a:pPr>
              <a:defRPr/>
            </a:pPr>
            <a:r>
              <a:rPr lang="en-US" dirty="0">
                <a:ea typeface="+mj-ea"/>
                <a:cs typeface="+mj-cs"/>
              </a:rPr>
              <a:t>Patient-centered care is strongly correlated with other key outcomes</a:t>
            </a:r>
          </a:p>
        </p:txBody>
      </p:sp>
      <p:sp>
        <p:nvSpPr>
          <p:cNvPr id="480259" name="Rectangle 3"/>
          <p:cNvSpPr>
            <a:spLocks noGrp="1" noChangeArrowheads="1"/>
          </p:cNvSpPr>
          <p:nvPr>
            <p:ph type="body" idx="1"/>
          </p:nvPr>
        </p:nvSpPr>
        <p:spPr>
          <a:xfrm>
            <a:off x="519113" y="1371600"/>
            <a:ext cx="7993062" cy="2895600"/>
          </a:xfrm>
        </p:spPr>
        <p:txBody>
          <a:bodyPr/>
          <a:lstStyle/>
          <a:p>
            <a:pPr>
              <a:buFont typeface="Wingdings" charset="2"/>
              <a:buChar char="n"/>
              <a:defRPr/>
            </a:pPr>
            <a:r>
              <a:rPr lang="en-US" dirty="0">
                <a:ea typeface="+mn-ea"/>
                <a:cs typeface="+mn-cs"/>
              </a:rPr>
              <a:t>Health Outcomes:</a:t>
            </a:r>
          </a:p>
          <a:p>
            <a:pPr lvl="1">
              <a:buFont typeface="Wingdings" charset="2"/>
              <a:buChar char="§"/>
              <a:defRPr/>
            </a:pPr>
            <a:r>
              <a:rPr lang="en-US" dirty="0"/>
              <a:t>Patient adherence</a:t>
            </a:r>
          </a:p>
          <a:p>
            <a:pPr lvl="1">
              <a:buFont typeface="Wingdings" charset="2"/>
              <a:buChar char="§"/>
              <a:defRPr/>
            </a:pPr>
            <a:r>
              <a:rPr lang="en-US" dirty="0"/>
              <a:t>Process of care measures</a:t>
            </a:r>
          </a:p>
          <a:p>
            <a:pPr lvl="1">
              <a:buFont typeface="Wingdings" charset="2"/>
              <a:buChar char="§"/>
              <a:defRPr/>
            </a:pPr>
            <a:r>
              <a:rPr lang="en-US" dirty="0"/>
              <a:t>Clinical outcomes</a:t>
            </a:r>
          </a:p>
          <a:p>
            <a:pPr>
              <a:buFont typeface="Wingdings" charset="2"/>
              <a:buChar char="n"/>
              <a:defRPr/>
            </a:pPr>
            <a:r>
              <a:rPr lang="en-US" dirty="0">
                <a:ea typeface="+mn-ea"/>
                <a:cs typeface="+mn-cs"/>
              </a:rPr>
              <a:t>Business Outcomes:</a:t>
            </a:r>
          </a:p>
          <a:p>
            <a:pPr lvl="1">
              <a:buFont typeface="Wingdings" charset="2"/>
              <a:buChar char="§"/>
              <a:defRPr/>
            </a:pPr>
            <a:r>
              <a:rPr lang="en-US" dirty="0"/>
              <a:t>Patient loyalty</a:t>
            </a:r>
          </a:p>
          <a:p>
            <a:pPr lvl="1">
              <a:buFont typeface="Wingdings" charset="2"/>
              <a:buChar char="§"/>
              <a:defRPr/>
            </a:pPr>
            <a:r>
              <a:rPr lang="en-US" dirty="0"/>
              <a:t>Malpractice risk</a:t>
            </a:r>
          </a:p>
          <a:p>
            <a:pPr lvl="1">
              <a:buFont typeface="Wingdings" charset="2"/>
              <a:buChar char="§"/>
              <a:defRPr/>
            </a:pPr>
            <a:r>
              <a:rPr lang="en-US" dirty="0"/>
              <a:t>Employee satisfaction</a:t>
            </a:r>
          </a:p>
          <a:p>
            <a:pPr lvl="1">
              <a:buFont typeface="Wingdings" charset="2"/>
              <a:buChar char="§"/>
              <a:defRPr/>
            </a:pPr>
            <a:r>
              <a:rPr lang="en-US" dirty="0"/>
              <a:t>Financial performance</a:t>
            </a:r>
          </a:p>
        </p:txBody>
      </p:sp>
      <p:sp>
        <p:nvSpPr>
          <p:cNvPr id="23556" name="Rectangle 4"/>
          <p:cNvSpPr>
            <a:spLocks noChangeArrowheads="1"/>
          </p:cNvSpPr>
          <p:nvPr/>
        </p:nvSpPr>
        <p:spPr bwMode="auto">
          <a:xfrm>
            <a:off x="90488" y="6238875"/>
            <a:ext cx="8750300" cy="830997"/>
          </a:xfrm>
          <a:prstGeom prst="rect">
            <a:avLst/>
          </a:prstGeom>
          <a:noFill/>
          <a:ln w="9525">
            <a:noFill/>
            <a:miter lim="800000"/>
            <a:headEnd/>
            <a:tailEnd/>
          </a:ln>
        </p:spPr>
        <p:txBody>
          <a:bodyPr>
            <a:prstTxWarp prst="textNoShape">
              <a:avLst/>
            </a:prstTxWarp>
            <a:spAutoFit/>
          </a:bodyPr>
          <a:lstStyle/>
          <a:p>
            <a:r>
              <a:rPr lang="en-US" sz="1600" dirty="0">
                <a:solidFill>
                  <a:prstClr val="black"/>
                </a:solidFill>
              </a:rPr>
              <a:t>Browne K, </a:t>
            </a:r>
            <a:r>
              <a:rPr lang="en-US" sz="1600" dirty="0" err="1">
                <a:solidFill>
                  <a:prstClr val="black"/>
                </a:solidFill>
              </a:rPr>
              <a:t>Roseman</a:t>
            </a:r>
            <a:r>
              <a:rPr lang="en-US" sz="1600" dirty="0">
                <a:solidFill>
                  <a:prstClr val="black"/>
                </a:solidFill>
              </a:rPr>
              <a:t> D, Shaller D, </a:t>
            </a:r>
            <a:r>
              <a:rPr lang="en-US" sz="1600" dirty="0" err="1">
                <a:solidFill>
                  <a:prstClr val="black"/>
                </a:solidFill>
              </a:rPr>
              <a:t>Edgman-Levitan</a:t>
            </a:r>
            <a:r>
              <a:rPr lang="en-US" sz="1600" dirty="0">
                <a:solidFill>
                  <a:prstClr val="black"/>
                </a:solidFill>
              </a:rPr>
              <a:t> S. “Measuring Patient Experience As a Strategy for Improving Primary Care”, </a:t>
            </a:r>
            <a:r>
              <a:rPr lang="en-US" sz="1600" i="1" dirty="0">
                <a:solidFill>
                  <a:prstClr val="black"/>
                </a:solidFill>
              </a:rPr>
              <a:t>Health Affairs</a:t>
            </a:r>
            <a:r>
              <a:rPr lang="en-US" sz="1600" dirty="0">
                <a:solidFill>
                  <a:prstClr val="black"/>
                </a:solidFill>
              </a:rPr>
              <a:t>, May 2010 (29)5, 921-925.</a:t>
            </a:r>
          </a:p>
          <a:p>
            <a:endParaRPr lang="en-US" sz="1600" i="1" dirty="0">
              <a:solidFill>
                <a:prstClr val="black"/>
              </a:solidFill>
            </a:endParaRPr>
          </a:p>
        </p:txBody>
      </p:sp>
      <p:sp>
        <p:nvSpPr>
          <p:cNvPr id="2" name="Slide Number Placeholder 1"/>
          <p:cNvSpPr>
            <a:spLocks noGrp="1"/>
          </p:cNvSpPr>
          <p:nvPr>
            <p:ph type="sldNum" sz="quarter" idx="12"/>
          </p:nvPr>
        </p:nvSpPr>
        <p:spPr/>
        <p:txBody>
          <a:bodyPr/>
          <a:lstStyle/>
          <a:p>
            <a:fld id="{706A3C8D-B6A2-4B36-867F-400868F2E4C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9185728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image1.png"/>
          <p:cNvPicPr>
            <a:picLocks noChangeAspect="1"/>
          </p:cNvPicPr>
          <p:nvPr/>
        </p:nvPicPr>
        <p:blipFill>
          <a:blip r:embed="rId2"/>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8915" name="Rectangle 2"/>
          <p:cNvSpPr>
            <a:spLocks noGrp="1" noChangeArrowheads="1"/>
          </p:cNvSpPr>
          <p:nvPr>
            <p:ph type="title"/>
          </p:nvPr>
        </p:nvSpPr>
        <p:spPr>
          <a:xfrm>
            <a:off x="634008" y="2143125"/>
            <a:ext cx="7875984" cy="1041425"/>
          </a:xfrm>
          <a:extLst>
            <a:ext uri="{91240B29-F687-4F45-9708-019B960494DF}">
              <a14:hiddenLine xmlns:a14="http://schemas.microsoft.com/office/drawing/2010/main" w="12700">
                <a:solidFill>
                  <a:srgbClr val="000000"/>
                </a:solidFill>
                <a:round/>
                <a:headEnd/>
                <a:tailEnd/>
              </a14:hiddenLine>
            </a:ext>
          </a:extLst>
        </p:spPr>
        <p:txBody>
          <a:bodyPr lIns="26768" tIns="26768" rIns="26768" bIns="26768" anchor="t">
            <a:normAutofit fontScale="90000"/>
          </a:bodyPr>
          <a:lstStyle/>
          <a:p>
            <a:pPr defTabSz="455398"/>
            <a:r>
              <a:rPr lang="en-US" altLang="en-US" dirty="0" smtClean="0">
                <a:solidFill>
                  <a:srgbClr val="FFFFFF"/>
                </a:solidFill>
                <a:cs typeface="Arial" pitchFamily="34" charset="0"/>
                <a:sym typeface="Arial" pitchFamily="34" charset="0"/>
              </a:rPr>
              <a:t>Questions?</a:t>
            </a:r>
            <a:br>
              <a:rPr lang="en-US" altLang="en-US" dirty="0" smtClean="0">
                <a:solidFill>
                  <a:srgbClr val="FFFFFF"/>
                </a:solidFill>
                <a:cs typeface="Arial" pitchFamily="34" charset="0"/>
                <a:sym typeface="Arial" pitchFamily="34" charset="0"/>
              </a:rPr>
            </a:br>
            <a:r>
              <a:rPr lang="en-US" altLang="en-US" dirty="0" smtClean="0">
                <a:solidFill>
                  <a:srgbClr val="FFFFFF"/>
                </a:solidFill>
                <a:cs typeface="Arial" pitchFamily="34" charset="0"/>
                <a:sym typeface="Arial" pitchFamily="34" charset="0"/>
              </a:rPr>
              <a:t/>
            </a:r>
            <a:br>
              <a:rPr lang="en-US" altLang="en-US" dirty="0" smtClean="0">
                <a:solidFill>
                  <a:srgbClr val="FFFFFF"/>
                </a:solidFill>
                <a:cs typeface="Arial" pitchFamily="34" charset="0"/>
                <a:sym typeface="Arial" pitchFamily="34" charset="0"/>
              </a:rPr>
            </a:br>
            <a:r>
              <a:rPr lang="en-US" altLang="en-US" sz="4000" dirty="0" smtClean="0">
                <a:solidFill>
                  <a:srgbClr val="FFFFFF"/>
                </a:solidFill>
                <a:cs typeface="Arial" pitchFamily="34" charset="0"/>
                <a:sym typeface="Arial" pitchFamily="34" charset="0"/>
              </a:rPr>
              <a:t>Webinar recording and slides are available online at www.forces4quality.org</a:t>
            </a:r>
            <a:endParaRPr lang="en-US" altLang="en-US" sz="4000" dirty="0" smtClean="0"/>
          </a:p>
        </p:txBody>
      </p:sp>
      <p:sp>
        <p:nvSpPr>
          <p:cNvPr id="2" name="Slide Number Placeholder 1"/>
          <p:cNvSpPr>
            <a:spLocks noGrp="1"/>
          </p:cNvSpPr>
          <p:nvPr>
            <p:ph type="sldNum" sz="quarter" idx="12"/>
          </p:nvPr>
        </p:nvSpPr>
        <p:spPr/>
        <p:txBody>
          <a:bodyPr/>
          <a:lstStyle/>
          <a:p>
            <a:fld id="{246931AB-64CC-41FA-AE19-E8758C0B0C69}" type="slidenum">
              <a:rPr lang="en-US" smtClean="0"/>
              <a:t>60</a:t>
            </a:fld>
            <a:endParaRPr lang="en-US"/>
          </a:p>
        </p:txBody>
      </p:sp>
    </p:spTree>
    <p:extLst>
      <p:ext uri="{BB962C8B-B14F-4D97-AF65-F5344CB8AC3E}">
        <p14:creationId xmlns:p14="http://schemas.microsoft.com/office/powerpoint/2010/main" val="21006697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428625" y="1066800"/>
            <a:ext cx="7935913" cy="4483100"/>
          </a:xfrm>
        </p:spPr>
        <p:txBody>
          <a:bodyPr/>
          <a:lstStyle/>
          <a:p>
            <a:r>
              <a:rPr lang="en-US" dirty="0" smtClean="0">
                <a:latin typeface="Book Antiqua" pitchFamily="1" charset="0"/>
                <a:ea typeface="ＭＳ Ｐゴシック" pitchFamily="1" charset="-128"/>
              </a:rPr>
              <a:t>Standardized patient experience surveys</a:t>
            </a:r>
          </a:p>
          <a:p>
            <a:pPr lvl="1"/>
            <a:r>
              <a:rPr lang="en-US" dirty="0" smtClean="0">
                <a:latin typeface="Book Antiqua" pitchFamily="1" charset="0"/>
                <a:ea typeface="Arial" pitchFamily="1" charset="0"/>
                <a:cs typeface="Arial" pitchFamily="1" charset="0"/>
              </a:rPr>
              <a:t>CAHPS surveys</a:t>
            </a:r>
          </a:p>
          <a:p>
            <a:r>
              <a:rPr lang="en-US" dirty="0" smtClean="0">
                <a:latin typeface="Book Antiqua" pitchFamily="1" charset="0"/>
                <a:ea typeface="ＭＳ Ｐゴシック" pitchFamily="1" charset="-128"/>
              </a:rPr>
              <a:t>Patient and family advisors</a:t>
            </a:r>
          </a:p>
          <a:p>
            <a:pPr lvl="1"/>
            <a:r>
              <a:rPr lang="en-US" dirty="0" smtClean="0">
                <a:latin typeface="Book Antiqua" pitchFamily="1" charset="0"/>
                <a:ea typeface="ＭＳ Ｐゴシック" pitchFamily="1" charset="-128"/>
              </a:rPr>
              <a:t>Advisory Councils</a:t>
            </a:r>
          </a:p>
          <a:p>
            <a:pPr lvl="1"/>
            <a:r>
              <a:rPr lang="en-US" dirty="0" smtClean="0">
                <a:latin typeface="Book Antiqua" pitchFamily="1" charset="0"/>
                <a:ea typeface="ＭＳ Ｐゴシック" pitchFamily="1" charset="-128"/>
              </a:rPr>
              <a:t>Patient Partners</a:t>
            </a:r>
          </a:p>
          <a:p>
            <a:r>
              <a:rPr lang="en-US" dirty="0" smtClean="0">
                <a:latin typeface="Book Antiqua" pitchFamily="1" charset="0"/>
                <a:ea typeface="ＭＳ Ｐゴシック" pitchFamily="1" charset="-128"/>
              </a:rPr>
              <a:t>Qualitative data </a:t>
            </a:r>
          </a:p>
          <a:p>
            <a:pPr lvl="1"/>
            <a:r>
              <a:rPr lang="en-US" dirty="0">
                <a:latin typeface="Book Antiqua" pitchFamily="1" charset="0"/>
                <a:ea typeface="ＭＳ Ｐゴシック" pitchFamily="1" charset="-128"/>
              </a:rPr>
              <a:t>Comment cards</a:t>
            </a:r>
          </a:p>
          <a:p>
            <a:pPr lvl="1"/>
            <a:r>
              <a:rPr lang="en-US" dirty="0" smtClean="0">
                <a:latin typeface="Book Antiqua" pitchFamily="1" charset="0"/>
                <a:ea typeface="ＭＳ Ｐゴシック" pitchFamily="1" charset="-128"/>
              </a:rPr>
              <a:t>Targeted rapid cycle surveys </a:t>
            </a:r>
          </a:p>
          <a:p>
            <a:pPr lvl="1"/>
            <a:r>
              <a:rPr lang="en-US" dirty="0" smtClean="0">
                <a:latin typeface="Book Antiqua" pitchFamily="1" charset="0"/>
                <a:ea typeface="ＭＳ Ｐゴシック" pitchFamily="1" charset="-128"/>
              </a:rPr>
              <a:t>Focus groups and structured interviews</a:t>
            </a:r>
          </a:p>
          <a:p>
            <a:pPr lvl="1"/>
            <a:r>
              <a:rPr lang="en-US" dirty="0" smtClean="0">
                <a:latin typeface="Book Antiqua" pitchFamily="1" charset="0"/>
                <a:ea typeface="ＭＳ Ｐゴシック" pitchFamily="1" charset="-128"/>
              </a:rPr>
              <a:t>Walkthroughs and shadowing</a:t>
            </a:r>
          </a:p>
        </p:txBody>
      </p:sp>
      <p:sp>
        <p:nvSpPr>
          <p:cNvPr id="12292" name="Slide Number Placeholder 3"/>
          <p:cNvSpPr>
            <a:spLocks noGrp="1"/>
          </p:cNvSpPr>
          <p:nvPr>
            <p:ph type="sldNum" sz="quarter" idx="12"/>
          </p:nvPr>
        </p:nvSpPr>
        <p:spPr>
          <a:xfrm>
            <a:off x="6553200" y="6248400"/>
            <a:ext cx="2133600" cy="457200"/>
          </a:xfrm>
        </p:spPr>
        <p:txBody>
          <a:bodyPr/>
          <a:lstStyle/>
          <a:p>
            <a:pPr>
              <a:defRPr/>
            </a:pPr>
            <a:fld id="{D763F93B-D145-784E-A6BF-F2E0C664D4EC}" type="slidenum">
              <a:rPr lang="en-US" smtClean="0">
                <a:solidFill>
                  <a:prstClr val="black"/>
                </a:solidFill>
                <a:latin typeface="Garamond" panose="02020404030301010803" pitchFamily="18" charset="0"/>
              </a:rPr>
              <a:pPr>
                <a:defRPr/>
              </a:pPr>
              <a:t>7</a:t>
            </a:fld>
            <a:endParaRPr lang="en-US" dirty="0" smtClean="0">
              <a:solidFill>
                <a:prstClr val="black"/>
              </a:solidFill>
              <a:latin typeface="Garamond" panose="02020404030301010803" pitchFamily="18" charset="0"/>
            </a:endParaRPr>
          </a:p>
        </p:txBody>
      </p:sp>
      <p:sp>
        <p:nvSpPr>
          <p:cNvPr id="24580" name="Title 4"/>
          <p:cNvSpPr>
            <a:spLocks noGrp="1"/>
          </p:cNvSpPr>
          <p:nvPr>
            <p:ph type="title"/>
          </p:nvPr>
        </p:nvSpPr>
        <p:spPr>
          <a:xfrm>
            <a:off x="457200" y="155575"/>
            <a:ext cx="8229600" cy="1139825"/>
          </a:xfrm>
        </p:spPr>
        <p:txBody>
          <a:bodyPr/>
          <a:lstStyle/>
          <a:p>
            <a:r>
              <a:rPr lang="en-US" dirty="0" smtClean="0">
                <a:ea typeface="ＭＳ Ｐゴシック" pitchFamily="1" charset="-128"/>
                <a:cs typeface="ＭＳ Ｐゴシック" pitchFamily="1" charset="-128"/>
              </a:rPr>
              <a:t>Approaches to measurement</a:t>
            </a:r>
            <a:br>
              <a:rPr lang="en-US" dirty="0" smtClean="0">
                <a:ea typeface="ＭＳ Ｐゴシック" pitchFamily="1" charset="-128"/>
                <a:cs typeface="ＭＳ Ｐゴシック" pitchFamily="1" charset="-128"/>
              </a:rPr>
            </a:br>
            <a:endParaRPr lang="en-US" dirty="0" smtClean="0">
              <a:ea typeface="ＭＳ Ｐゴシック" pitchFamily="1" charset="-128"/>
              <a:cs typeface="ＭＳ Ｐゴシック" pitchFamily="1" charset="-128"/>
            </a:endParaRPr>
          </a:p>
        </p:txBody>
      </p:sp>
    </p:spTree>
    <p:extLst>
      <p:ext uri="{BB962C8B-B14F-4D97-AF65-F5344CB8AC3E}">
        <p14:creationId xmlns:p14="http://schemas.microsoft.com/office/powerpoint/2010/main" val="29532394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819400" y="2971800"/>
            <a:ext cx="3200400" cy="3200400"/>
          </a:xfrm>
          <a:prstGeom prst="ellipse">
            <a:avLst/>
          </a:prstGeom>
          <a:gradFill flip="none" rotWithShape="1">
            <a:gsLst>
              <a:gs pos="0">
                <a:schemeClr val="accent4">
                  <a:shade val="51000"/>
                  <a:satMod val="130000"/>
                  <a:alpha val="74000"/>
                </a:schemeClr>
              </a:gs>
              <a:gs pos="80000">
                <a:schemeClr val="accent4">
                  <a:shade val="93000"/>
                  <a:satMod val="130000"/>
                  <a:alpha val="74000"/>
                </a:schemeClr>
              </a:gs>
              <a:gs pos="100000">
                <a:schemeClr val="accent4">
                  <a:shade val="94000"/>
                  <a:satMod val="135000"/>
                  <a:alpha val="74000"/>
                </a:schemeClr>
              </a:gs>
            </a:gsLst>
            <a:lin ang="16200000" scaled="0"/>
            <a:tileRect/>
          </a:gra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dirty="0" smtClean="0"/>
              <a:t>Capturing the Patient Perspective</a:t>
            </a:r>
            <a:endParaRPr lang="en-US" dirty="0"/>
          </a:p>
        </p:txBody>
      </p:sp>
      <p:sp>
        <p:nvSpPr>
          <p:cNvPr id="6" name="Oval 5"/>
          <p:cNvSpPr/>
          <p:nvPr/>
        </p:nvSpPr>
        <p:spPr>
          <a:xfrm>
            <a:off x="1524000" y="1066800"/>
            <a:ext cx="3200400" cy="3200400"/>
          </a:xfrm>
          <a:prstGeom prst="ellipse">
            <a:avLst/>
          </a:prstGeom>
          <a:gradFill flip="none" rotWithShape="1">
            <a:gsLst>
              <a:gs pos="0">
                <a:schemeClr val="accent1">
                  <a:shade val="51000"/>
                  <a:satMod val="130000"/>
                  <a:alpha val="74000"/>
                </a:schemeClr>
              </a:gs>
              <a:gs pos="80000">
                <a:schemeClr val="accent1">
                  <a:shade val="93000"/>
                  <a:satMod val="130000"/>
                  <a:alpha val="74000"/>
                </a:schemeClr>
              </a:gs>
              <a:gs pos="100000">
                <a:schemeClr val="accent1">
                  <a:shade val="94000"/>
                  <a:satMod val="135000"/>
                  <a:alpha val="74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3962400" y="1066800"/>
            <a:ext cx="3200400" cy="3200400"/>
          </a:xfrm>
          <a:prstGeom prst="ellipse">
            <a:avLst/>
          </a:prstGeom>
          <a:gradFill flip="none" rotWithShape="1">
            <a:gsLst>
              <a:gs pos="0">
                <a:schemeClr val="accent6">
                  <a:shade val="51000"/>
                  <a:satMod val="130000"/>
                  <a:alpha val="72000"/>
                </a:schemeClr>
              </a:gs>
              <a:gs pos="80000">
                <a:schemeClr val="accent6">
                  <a:shade val="93000"/>
                  <a:satMod val="130000"/>
                  <a:alpha val="72000"/>
                </a:schemeClr>
              </a:gs>
              <a:gs pos="100000">
                <a:schemeClr val="accent6">
                  <a:shade val="94000"/>
                  <a:satMod val="135000"/>
                  <a:alpha val="72000"/>
                </a:schemeClr>
              </a:gs>
            </a:gsLst>
            <a:lin ang="16200000" scaled="0"/>
            <a:tileRec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1828800" y="1676400"/>
            <a:ext cx="2362200" cy="1384995"/>
          </a:xfrm>
          <a:prstGeom prst="rect">
            <a:avLst/>
          </a:prstGeom>
          <a:noFill/>
        </p:spPr>
        <p:txBody>
          <a:bodyPr wrap="square" rtlCol="0">
            <a:spAutoFit/>
          </a:bodyPr>
          <a:lstStyle/>
          <a:p>
            <a:pPr algn="ctr"/>
            <a:r>
              <a:rPr lang="en-US" sz="2800" b="1" dirty="0">
                <a:solidFill>
                  <a:prstClr val="white"/>
                </a:solidFill>
              </a:rPr>
              <a:t>Patient Experience Survey</a:t>
            </a:r>
          </a:p>
        </p:txBody>
      </p:sp>
      <p:sp>
        <p:nvSpPr>
          <p:cNvPr id="10" name="TextBox 9"/>
          <p:cNvSpPr txBox="1"/>
          <p:nvPr/>
        </p:nvSpPr>
        <p:spPr>
          <a:xfrm>
            <a:off x="4419600" y="1828800"/>
            <a:ext cx="2362200" cy="954107"/>
          </a:xfrm>
          <a:prstGeom prst="rect">
            <a:avLst/>
          </a:prstGeom>
          <a:noFill/>
        </p:spPr>
        <p:txBody>
          <a:bodyPr wrap="square" rtlCol="0">
            <a:spAutoFit/>
          </a:bodyPr>
          <a:lstStyle/>
          <a:p>
            <a:pPr algn="ctr"/>
            <a:r>
              <a:rPr lang="en-US" sz="2800" b="1" dirty="0">
                <a:solidFill>
                  <a:prstClr val="white"/>
                </a:solidFill>
              </a:rPr>
              <a:t>Patient Advisors</a:t>
            </a:r>
          </a:p>
        </p:txBody>
      </p:sp>
      <p:sp>
        <p:nvSpPr>
          <p:cNvPr id="11" name="TextBox 10"/>
          <p:cNvSpPr txBox="1"/>
          <p:nvPr/>
        </p:nvSpPr>
        <p:spPr>
          <a:xfrm>
            <a:off x="3276600" y="4343400"/>
            <a:ext cx="2362200" cy="954107"/>
          </a:xfrm>
          <a:prstGeom prst="rect">
            <a:avLst/>
          </a:prstGeom>
          <a:noFill/>
        </p:spPr>
        <p:txBody>
          <a:bodyPr wrap="square" rtlCol="0">
            <a:spAutoFit/>
          </a:bodyPr>
          <a:lstStyle/>
          <a:p>
            <a:pPr algn="ctr"/>
            <a:r>
              <a:rPr lang="en-US" sz="2800" b="1" dirty="0">
                <a:solidFill>
                  <a:prstClr val="white"/>
                </a:solidFill>
              </a:rPr>
              <a:t>Qualitative Data</a:t>
            </a:r>
          </a:p>
        </p:txBody>
      </p:sp>
      <p:sp>
        <p:nvSpPr>
          <p:cNvPr id="3" name="Slide Number Placeholder 2"/>
          <p:cNvSpPr>
            <a:spLocks noGrp="1"/>
          </p:cNvSpPr>
          <p:nvPr>
            <p:ph type="sldNum" sz="quarter" idx="12"/>
          </p:nvPr>
        </p:nvSpPr>
        <p:spPr/>
        <p:txBody>
          <a:bodyPr/>
          <a:lstStyle/>
          <a:p>
            <a:fld id="{706A3C8D-B6A2-4B36-867F-400868F2E4C1}"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2972563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Advantages of multiple methods</a:t>
            </a:r>
            <a:endParaRPr lang="en-US" dirty="0"/>
          </a:p>
        </p:txBody>
      </p:sp>
      <p:sp>
        <p:nvSpPr>
          <p:cNvPr id="3" name="Text Placeholder 2"/>
          <p:cNvSpPr>
            <a:spLocks noGrp="1"/>
          </p:cNvSpPr>
          <p:nvPr>
            <p:ph type="body" idx="1"/>
          </p:nvPr>
        </p:nvSpPr>
        <p:spPr>
          <a:xfrm>
            <a:off x="457200" y="1143000"/>
            <a:ext cx="4040188" cy="639762"/>
          </a:xfrm>
        </p:spPr>
        <p:txBody>
          <a:bodyPr/>
          <a:lstStyle/>
          <a:p>
            <a:r>
              <a:rPr lang="en-US" dirty="0" smtClean="0"/>
              <a:t>Patient experience surveys</a:t>
            </a:r>
            <a:endParaRPr lang="en-US" dirty="0"/>
          </a:p>
        </p:txBody>
      </p:sp>
      <p:sp>
        <p:nvSpPr>
          <p:cNvPr id="4" name="Content Placeholder 3"/>
          <p:cNvSpPr>
            <a:spLocks noGrp="1"/>
          </p:cNvSpPr>
          <p:nvPr>
            <p:ph sz="half" idx="2"/>
          </p:nvPr>
        </p:nvSpPr>
        <p:spPr>
          <a:xfrm>
            <a:off x="457200" y="3352800"/>
            <a:ext cx="4040188" cy="2697163"/>
          </a:xfrm>
        </p:spPr>
        <p:txBody>
          <a:bodyPr/>
          <a:lstStyle/>
          <a:p>
            <a:pPr>
              <a:lnSpc>
                <a:spcPct val="200000"/>
              </a:lnSpc>
            </a:pPr>
            <a:r>
              <a:rPr lang="en-US" dirty="0" smtClean="0"/>
              <a:t>Representative of practice</a:t>
            </a:r>
          </a:p>
          <a:p>
            <a:pPr>
              <a:lnSpc>
                <a:spcPct val="200000"/>
              </a:lnSpc>
            </a:pPr>
            <a:r>
              <a:rPr lang="en-US" dirty="0" smtClean="0"/>
              <a:t>Great for dashboard</a:t>
            </a:r>
          </a:p>
          <a:p>
            <a:pPr>
              <a:lnSpc>
                <a:spcPct val="200000"/>
              </a:lnSpc>
            </a:pPr>
            <a:r>
              <a:rPr lang="en-US" dirty="0" smtClean="0"/>
              <a:t>Less “emotional”</a:t>
            </a:r>
            <a:endParaRPr lang="en-US" dirty="0"/>
          </a:p>
        </p:txBody>
      </p:sp>
      <p:sp>
        <p:nvSpPr>
          <p:cNvPr id="5" name="Text Placeholder 4"/>
          <p:cNvSpPr>
            <a:spLocks noGrp="1"/>
          </p:cNvSpPr>
          <p:nvPr>
            <p:ph type="body" sz="quarter" idx="3"/>
          </p:nvPr>
        </p:nvSpPr>
        <p:spPr>
          <a:xfrm>
            <a:off x="4648200" y="1143000"/>
            <a:ext cx="4194175" cy="639762"/>
          </a:xfrm>
        </p:spPr>
        <p:txBody>
          <a:bodyPr/>
          <a:lstStyle/>
          <a:p>
            <a:r>
              <a:rPr lang="en-US" dirty="0" smtClean="0"/>
              <a:t>Individual patient feedback</a:t>
            </a:r>
            <a:endParaRPr lang="en-US" dirty="0"/>
          </a:p>
        </p:txBody>
      </p:sp>
      <p:sp>
        <p:nvSpPr>
          <p:cNvPr id="6" name="Content Placeholder 5"/>
          <p:cNvSpPr>
            <a:spLocks noGrp="1"/>
          </p:cNvSpPr>
          <p:nvPr>
            <p:ph sz="quarter" idx="4"/>
          </p:nvPr>
        </p:nvSpPr>
        <p:spPr>
          <a:xfrm>
            <a:off x="4645025" y="3352800"/>
            <a:ext cx="4041775" cy="2773363"/>
          </a:xfrm>
        </p:spPr>
        <p:txBody>
          <a:bodyPr/>
          <a:lstStyle/>
          <a:p>
            <a:pPr>
              <a:lnSpc>
                <a:spcPct val="200000"/>
              </a:lnSpc>
            </a:pPr>
            <a:r>
              <a:rPr lang="en-US" dirty="0" smtClean="0"/>
              <a:t>“N of 1”</a:t>
            </a:r>
          </a:p>
          <a:p>
            <a:pPr>
              <a:lnSpc>
                <a:spcPct val="200000"/>
              </a:lnSpc>
            </a:pPr>
            <a:r>
              <a:rPr lang="en-US" dirty="0" smtClean="0"/>
              <a:t>Helps to drill down</a:t>
            </a:r>
          </a:p>
          <a:p>
            <a:pPr>
              <a:lnSpc>
                <a:spcPct val="200000"/>
              </a:lnSpc>
            </a:pPr>
            <a:r>
              <a:rPr lang="en-US" dirty="0" smtClean="0"/>
              <a:t>More personal</a:t>
            </a:r>
            <a:endParaRPr lang="en-US" dirty="0"/>
          </a:p>
        </p:txBody>
      </p:sp>
      <p:sp>
        <p:nvSpPr>
          <p:cNvPr id="7" name="TextBox 6"/>
          <p:cNvSpPr txBox="1"/>
          <p:nvPr/>
        </p:nvSpPr>
        <p:spPr>
          <a:xfrm>
            <a:off x="2209800" y="1752600"/>
            <a:ext cx="6629400" cy="1508105"/>
          </a:xfrm>
          <a:prstGeom prst="rect">
            <a:avLst/>
          </a:prstGeom>
          <a:noFill/>
        </p:spPr>
        <p:txBody>
          <a:bodyPr wrap="square" rtlCol="0">
            <a:spAutoFit/>
          </a:bodyPr>
          <a:lstStyle/>
          <a:p>
            <a:pPr marL="342900" indent="-342900">
              <a:lnSpc>
                <a:spcPct val="200000"/>
              </a:lnSpc>
              <a:buClr>
                <a:srgbClr val="4BACC6"/>
              </a:buClr>
              <a:buFont typeface="Wingdings" charset="2"/>
              <a:buChar char="§"/>
            </a:pPr>
            <a:r>
              <a:rPr lang="en-US" sz="2400" dirty="0">
                <a:solidFill>
                  <a:prstClr val="black"/>
                </a:solidFill>
                <a:latin typeface="Book Antiqua"/>
                <a:ea typeface="ＭＳ Ｐゴシック" charset="-128"/>
                <a:cs typeface="Book Antiqua"/>
              </a:rPr>
              <a:t>Informs quality improvement</a:t>
            </a:r>
          </a:p>
          <a:p>
            <a:pPr marL="342900" indent="-342900">
              <a:lnSpc>
                <a:spcPct val="200000"/>
              </a:lnSpc>
              <a:buClr>
                <a:srgbClr val="4BACC6"/>
              </a:buClr>
              <a:buFont typeface="Wingdings" charset="2"/>
              <a:buChar char="§"/>
            </a:pPr>
            <a:r>
              <a:rPr lang="en-US" sz="2400" dirty="0">
                <a:solidFill>
                  <a:prstClr val="black"/>
                </a:solidFill>
                <a:latin typeface="Book Antiqua"/>
                <a:ea typeface="ＭＳ Ｐゴシック" charset="-128"/>
                <a:cs typeface="Book Antiqua"/>
              </a:rPr>
              <a:t>Represents patient perspective</a:t>
            </a:r>
          </a:p>
        </p:txBody>
      </p:sp>
      <p:sp>
        <p:nvSpPr>
          <p:cNvPr id="8" name="Slide Number Placeholder 7"/>
          <p:cNvSpPr>
            <a:spLocks noGrp="1"/>
          </p:cNvSpPr>
          <p:nvPr>
            <p:ph type="sldNum" sz="quarter" idx="12"/>
          </p:nvPr>
        </p:nvSpPr>
        <p:spPr/>
        <p:txBody>
          <a:bodyPr/>
          <a:lstStyle/>
          <a:p>
            <a:fld id="{706A3C8D-B6A2-4B36-867F-400868F2E4C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6501265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Custom 15">
      <a:dk1>
        <a:srgbClr val="000000"/>
      </a:dk1>
      <a:lt1>
        <a:srgbClr val="FFFFFF"/>
      </a:lt1>
      <a:dk2>
        <a:srgbClr val="000000"/>
      </a:dk2>
      <a:lt2>
        <a:srgbClr val="808080"/>
      </a:lt2>
      <a:accent1>
        <a:srgbClr val="BBE0E3"/>
      </a:accent1>
      <a:accent2>
        <a:srgbClr val="6D6FC7"/>
      </a:accent2>
      <a:accent3>
        <a:srgbClr val="FFFFFF"/>
      </a:accent3>
      <a:accent4>
        <a:srgbClr val="000000"/>
      </a:accent4>
      <a:accent5>
        <a:srgbClr val="DAEDEF"/>
      </a:accent5>
      <a:accent6>
        <a:srgbClr val="6D6FC7"/>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2534</Words>
  <Application>Microsoft Office PowerPoint</Application>
  <PresentationFormat>On-screen Show (4:3)</PresentationFormat>
  <Paragraphs>633</Paragraphs>
  <Slides>60</Slides>
  <Notes>14</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60</vt:i4>
      </vt:variant>
    </vt:vector>
  </HeadingPairs>
  <TitlesOfParts>
    <vt:vector size="65" baseType="lpstr">
      <vt:lpstr>Office Theme</vt:lpstr>
      <vt:lpstr>Theme1</vt:lpstr>
      <vt:lpstr>1_Office Theme</vt:lpstr>
      <vt:lpstr>2_Office Theme</vt:lpstr>
      <vt:lpstr>Document</vt:lpstr>
      <vt:lpstr>Aligning Forces for Quality</vt:lpstr>
      <vt:lpstr>Capturing Patient Experience of Care</vt:lpstr>
      <vt:lpstr>Capturing Patient Experience</vt:lpstr>
      <vt:lpstr>IOM’s 6 Aims for Improvement</vt:lpstr>
      <vt:lpstr>IOM Definition</vt:lpstr>
      <vt:lpstr>Patient-centered care is strongly correlated with other key outcomes</vt:lpstr>
      <vt:lpstr>Approaches to measurement </vt:lpstr>
      <vt:lpstr>Capturing the Patient Perspective</vt:lpstr>
      <vt:lpstr>Advantages of multiple methods</vt:lpstr>
      <vt:lpstr>CAHPS Program</vt:lpstr>
      <vt:lpstr>CAHPS Family of Surveys</vt:lpstr>
      <vt:lpstr>Core CAHPS Design Principles</vt:lpstr>
      <vt:lpstr>CAHPS Clinician &amp; Group Survey</vt:lpstr>
      <vt:lpstr>CG-CAHPS Core Survey Composites</vt:lpstr>
      <vt:lpstr>External drivers of CG-CAHPS</vt:lpstr>
      <vt:lpstr>Use of CAHPS: best practices</vt:lpstr>
      <vt:lpstr>Experience from the trenches</vt:lpstr>
      <vt:lpstr>Patient Experience at Four Seasons Family Practice</vt:lpstr>
      <vt:lpstr>PowerPoint Presentation</vt:lpstr>
      <vt:lpstr>PowerPoint Presentation</vt:lpstr>
      <vt:lpstr>How We Engage Patients</vt:lpstr>
      <vt:lpstr>PowerPoint Presentation</vt:lpstr>
      <vt:lpstr>Meeting Agendas: Be Creative!</vt:lpstr>
      <vt:lpstr>Engaging Patients With Survey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Ways We Engage Patients and Families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Individuals responsible for patient experience and/or organizational dashboards need to create opportunities to involve patients and families in their work. </vt:lpstr>
      <vt:lpstr>Useful Framework for Participation</vt:lpstr>
      <vt:lpstr>No Formal Advisors: Start Here</vt:lpstr>
      <vt:lpstr>Examples from other clinics</vt:lpstr>
      <vt:lpstr>Got Advisors: Start Here</vt:lpstr>
      <vt:lpstr>Preparing Advisors for  Meaningful Participation  in CAHPS</vt:lpstr>
      <vt:lpstr>King County Blended Funding Project, Vander Stoep et al, The Journal of Behavioral Health Services &amp; Research, 1999. </vt:lpstr>
      <vt:lpstr>Dashboards: Are They Patient- or Family-Centered?</vt:lpstr>
      <vt:lpstr>Give patient and family advisors time to help you understand what “it” means to them</vt:lpstr>
      <vt:lpstr>Meaningful Involvement of  Patients and Families  Best Practice </vt:lpstr>
      <vt:lpstr>Measuring Collaboration</vt:lpstr>
      <vt:lpstr>PowerPoint Presentation</vt:lpstr>
      <vt:lpstr>PowerPoint Presentation</vt:lpstr>
      <vt:lpstr>PowerPoint Presentation</vt:lpstr>
      <vt:lpstr>Resources</vt:lpstr>
      <vt:lpstr>Questions?  Webinar recording and slides are available online at www.forces4quality.org</vt:lpstr>
    </vt:vector>
  </TitlesOfParts>
  <Company>The George Washington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Aligning Forces for Quality</dc:title>
  <dc:creator>Aliza Norcross</dc:creator>
  <cp:lastModifiedBy>Aliza Norcross</cp:lastModifiedBy>
  <cp:revision>6</cp:revision>
  <dcterms:created xsi:type="dcterms:W3CDTF">2014-04-23T16:50:22Z</dcterms:created>
  <dcterms:modified xsi:type="dcterms:W3CDTF">2014-04-23T17:57:36Z</dcterms:modified>
</cp:coreProperties>
</file>