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1" r:id="rId2"/>
    <p:sldId id="287" r:id="rId3"/>
    <p:sldId id="274" r:id="rId4"/>
    <p:sldId id="289" r:id="rId5"/>
    <p:sldId id="293" r:id="rId6"/>
    <p:sldId id="294" r:id="rId7"/>
    <p:sldId id="295" r:id="rId8"/>
    <p:sldId id="316" r:id="rId9"/>
    <p:sldId id="315" r:id="rId10"/>
    <p:sldId id="291" r:id="rId11"/>
    <p:sldId id="313" r:id="rId12"/>
    <p:sldId id="296" r:id="rId13"/>
    <p:sldId id="305" r:id="rId14"/>
    <p:sldId id="317" r:id="rId15"/>
    <p:sldId id="297" r:id="rId16"/>
    <p:sldId id="303" r:id="rId17"/>
    <p:sldId id="298" r:id="rId18"/>
    <p:sldId id="300" r:id="rId19"/>
    <p:sldId id="304" r:id="rId20"/>
    <p:sldId id="299" r:id="rId21"/>
    <p:sldId id="318" r:id="rId22"/>
    <p:sldId id="306" r:id="rId23"/>
    <p:sldId id="307" r:id="rId24"/>
    <p:sldId id="308" r:id="rId25"/>
    <p:sldId id="309" r:id="rId26"/>
    <p:sldId id="310" r:id="rId27"/>
    <p:sldId id="314" r:id="rId28"/>
    <p:sldId id="286" r:id="rId29"/>
    <p:sldId id="312"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122AEBB-F3E6-43ED-B19D-914250C4D0BD}">
          <p14:sldIdLst>
            <p14:sldId id="261"/>
            <p14:sldId id="287"/>
            <p14:sldId id="274"/>
            <p14:sldId id="289"/>
            <p14:sldId id="293"/>
            <p14:sldId id="294"/>
            <p14:sldId id="295"/>
            <p14:sldId id="316"/>
            <p14:sldId id="315"/>
            <p14:sldId id="291"/>
            <p14:sldId id="313"/>
            <p14:sldId id="296"/>
            <p14:sldId id="305"/>
            <p14:sldId id="317"/>
            <p14:sldId id="297"/>
            <p14:sldId id="303"/>
            <p14:sldId id="298"/>
            <p14:sldId id="300"/>
            <p14:sldId id="304"/>
          </p14:sldIdLst>
        </p14:section>
        <p14:section name="Untitled Section" id="{DFE24A85-C0A9-4C69-98F7-2961B68E11C1}">
          <p14:sldIdLst>
            <p14:sldId id="299"/>
            <p14:sldId id="318"/>
            <p14:sldId id="306"/>
            <p14:sldId id="307"/>
            <p14:sldId id="308"/>
            <p14:sldId id="309"/>
            <p14:sldId id="310"/>
            <p14:sldId id="314"/>
            <p14:sldId id="286"/>
            <p14:sldId id="31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BED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1" autoAdjust="0"/>
    <p:restoredTop sz="96619" autoAdjust="0"/>
  </p:normalViewPr>
  <p:slideViewPr>
    <p:cSldViewPr>
      <p:cViewPr>
        <p:scale>
          <a:sx n="72" d="100"/>
          <a:sy n="72" d="100"/>
        </p:scale>
        <p:origin x="-2754" y="-978"/>
      </p:cViewPr>
      <p:guideLst>
        <p:guide orient="horz" pos="2160"/>
        <p:guide pos="2880"/>
      </p:guideLst>
    </p:cSldViewPr>
  </p:slideViewPr>
  <p:outlineViewPr>
    <p:cViewPr>
      <p:scale>
        <a:sx n="33" d="100"/>
        <a:sy n="33" d="100"/>
      </p:scale>
      <p:origin x="53" y="34498"/>
    </p:cViewPr>
  </p:outlineViewPr>
  <p:notesTextViewPr>
    <p:cViewPr>
      <p:scale>
        <a:sx n="100" d="100"/>
        <a:sy n="100" d="100"/>
      </p:scale>
      <p:origin x="0" y="0"/>
    </p:cViewPr>
  </p:notesTextViewPr>
  <p:sorterViewPr>
    <p:cViewPr>
      <p:scale>
        <a:sx n="100" d="100"/>
        <a:sy n="100" d="100"/>
      </p:scale>
      <p:origin x="0" y="2242"/>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viewProps" Target="viewProps.xml" Id="rId34"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presProps" Target="presProps.xml" Id="rId33"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tableStyles" Target="tableStyles.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notesMaster" Target="notesMasters/notesMaster1.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theme" Target="theme/theme1.xml" Id="rId35" /></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0E9B9-9274-4B5E-9820-5B030E981C9E}" type="doc">
      <dgm:prSet loTypeId="urn:microsoft.com/office/officeart/2009/3/layout/PlusandMinus" loCatId="relationship" qsTypeId="urn:microsoft.com/office/officeart/2005/8/quickstyle/simple1" qsCatId="simple" csTypeId="urn:microsoft.com/office/officeart/2005/8/colors/accent2_2" csCatId="accent2" phldr="1"/>
      <dgm:spPr/>
      <dgm:t>
        <a:bodyPr/>
        <a:lstStyle/>
        <a:p>
          <a:endParaRPr lang="en-US"/>
        </a:p>
      </dgm:t>
    </dgm:pt>
    <dgm:pt modelId="{67E87A9B-7348-4C65-9AC0-7D20CB0D229F}">
      <dgm:prSet phldrT="[Text]"/>
      <dgm:spPr/>
      <dgm:t>
        <a:bodyPr/>
        <a:lstStyle/>
        <a:p>
          <a:r>
            <a:rPr lang="en-US" dirty="0" smtClean="0"/>
            <a:t>Could provide useful information to purchasers</a:t>
          </a:r>
          <a:endParaRPr lang="en-US" dirty="0"/>
        </a:p>
      </dgm:t>
    </dgm:pt>
    <dgm:pt modelId="{25DA8004-5EF7-48B1-878B-4F6BA193CF0E}" type="parTrans" cxnId="{29C1F9DC-7CD6-41BF-97E9-42FF48BBD261}">
      <dgm:prSet/>
      <dgm:spPr/>
      <dgm:t>
        <a:bodyPr/>
        <a:lstStyle/>
        <a:p>
          <a:endParaRPr lang="en-US"/>
        </a:p>
      </dgm:t>
    </dgm:pt>
    <dgm:pt modelId="{CC139B32-4D20-4307-B546-FA4A7F82BE81}" type="sibTrans" cxnId="{29C1F9DC-7CD6-41BF-97E9-42FF48BBD261}">
      <dgm:prSet/>
      <dgm:spPr/>
      <dgm:t>
        <a:bodyPr/>
        <a:lstStyle/>
        <a:p>
          <a:endParaRPr lang="en-US"/>
        </a:p>
      </dgm:t>
    </dgm:pt>
    <dgm:pt modelId="{B62D00A8-9261-4276-A989-D8882EF71404}">
      <dgm:prSet phldrT="[Text]"/>
      <dgm:spPr/>
      <dgm:t>
        <a:bodyPr/>
        <a:lstStyle/>
        <a:p>
          <a:r>
            <a:rPr lang="en-US" dirty="0" smtClean="0"/>
            <a:t>Sharing actual transaction prices could facilitate collusion</a:t>
          </a:r>
          <a:endParaRPr lang="en-US" dirty="0"/>
        </a:p>
      </dgm:t>
    </dgm:pt>
    <dgm:pt modelId="{47E934E9-2AC9-4C1B-AA81-1D38780D5CEF}" type="parTrans" cxnId="{E152F345-DC93-49FA-9A2E-B2E71C4E9D9D}">
      <dgm:prSet/>
      <dgm:spPr/>
      <dgm:t>
        <a:bodyPr/>
        <a:lstStyle/>
        <a:p>
          <a:endParaRPr lang="en-US"/>
        </a:p>
      </dgm:t>
    </dgm:pt>
    <dgm:pt modelId="{98979244-A7FA-44A4-AB89-D129EAD02ACA}" type="sibTrans" cxnId="{E152F345-DC93-49FA-9A2E-B2E71C4E9D9D}">
      <dgm:prSet/>
      <dgm:spPr/>
      <dgm:t>
        <a:bodyPr/>
        <a:lstStyle/>
        <a:p>
          <a:endParaRPr lang="en-US"/>
        </a:p>
      </dgm:t>
    </dgm:pt>
    <dgm:pt modelId="{9AC40F10-6D74-4A12-9AD5-B0A6C50C2407}" type="pres">
      <dgm:prSet presAssocID="{EFD0E9B9-9274-4B5E-9820-5B030E981C9E}" presName="Name0" presStyleCnt="0">
        <dgm:presLayoutVars>
          <dgm:chMax val="2"/>
          <dgm:chPref val="2"/>
          <dgm:dir/>
          <dgm:animOne/>
          <dgm:resizeHandles val="exact"/>
        </dgm:presLayoutVars>
      </dgm:prSet>
      <dgm:spPr/>
      <dgm:t>
        <a:bodyPr/>
        <a:lstStyle/>
        <a:p>
          <a:endParaRPr lang="en-US"/>
        </a:p>
      </dgm:t>
    </dgm:pt>
    <dgm:pt modelId="{103CB43A-555A-486C-970D-F2F9A4CC639C}" type="pres">
      <dgm:prSet presAssocID="{EFD0E9B9-9274-4B5E-9820-5B030E981C9E}" presName="Background" presStyleLbl="bgImgPlace1" presStyleIdx="0" presStyleCnt="1"/>
      <dgm:spPr/>
    </dgm:pt>
    <dgm:pt modelId="{53E44E3A-3772-4EF1-A04A-08CDDFAFAE05}" type="pres">
      <dgm:prSet presAssocID="{EFD0E9B9-9274-4B5E-9820-5B030E981C9E}" presName="ParentText1" presStyleLbl="revTx" presStyleIdx="0" presStyleCnt="2">
        <dgm:presLayoutVars>
          <dgm:chMax val="0"/>
          <dgm:chPref val="0"/>
          <dgm:bulletEnabled val="1"/>
        </dgm:presLayoutVars>
      </dgm:prSet>
      <dgm:spPr/>
      <dgm:t>
        <a:bodyPr/>
        <a:lstStyle/>
        <a:p>
          <a:endParaRPr lang="en-US"/>
        </a:p>
      </dgm:t>
    </dgm:pt>
    <dgm:pt modelId="{345DA82A-3403-4C0A-B00D-D898A625F4C8}" type="pres">
      <dgm:prSet presAssocID="{EFD0E9B9-9274-4B5E-9820-5B030E981C9E}" presName="ParentText2" presStyleLbl="revTx" presStyleIdx="1" presStyleCnt="2">
        <dgm:presLayoutVars>
          <dgm:chMax val="0"/>
          <dgm:chPref val="0"/>
          <dgm:bulletEnabled val="1"/>
        </dgm:presLayoutVars>
      </dgm:prSet>
      <dgm:spPr/>
      <dgm:t>
        <a:bodyPr/>
        <a:lstStyle/>
        <a:p>
          <a:endParaRPr lang="en-US"/>
        </a:p>
      </dgm:t>
    </dgm:pt>
    <dgm:pt modelId="{BD0DF43D-64A3-4B42-9197-C21E1F2E1850}" type="pres">
      <dgm:prSet presAssocID="{EFD0E9B9-9274-4B5E-9820-5B030E981C9E}" presName="Plus" presStyleLbl="alignNode1" presStyleIdx="0" presStyleCnt="2"/>
      <dgm:spPr/>
    </dgm:pt>
    <dgm:pt modelId="{A7043AD8-AB60-400A-B4F6-72838A7B26E6}" type="pres">
      <dgm:prSet presAssocID="{EFD0E9B9-9274-4B5E-9820-5B030E981C9E}" presName="Minus" presStyleLbl="alignNode1" presStyleIdx="1" presStyleCnt="2"/>
      <dgm:spPr/>
    </dgm:pt>
    <dgm:pt modelId="{11116FAE-ACA2-41A0-8506-7A7D25B8AEC0}" type="pres">
      <dgm:prSet presAssocID="{EFD0E9B9-9274-4B5E-9820-5B030E981C9E}" presName="Divider" presStyleLbl="parChTrans1D1" presStyleIdx="0" presStyleCnt="1"/>
      <dgm:spPr/>
    </dgm:pt>
  </dgm:ptLst>
  <dgm:cxnLst>
    <dgm:cxn modelId="{29C1F9DC-7CD6-41BF-97E9-42FF48BBD261}" srcId="{EFD0E9B9-9274-4B5E-9820-5B030E981C9E}" destId="{67E87A9B-7348-4C65-9AC0-7D20CB0D229F}" srcOrd="0" destOrd="0" parTransId="{25DA8004-5EF7-48B1-878B-4F6BA193CF0E}" sibTransId="{CC139B32-4D20-4307-B546-FA4A7F82BE81}"/>
    <dgm:cxn modelId="{E152F345-DC93-49FA-9A2E-B2E71C4E9D9D}" srcId="{EFD0E9B9-9274-4B5E-9820-5B030E981C9E}" destId="{B62D00A8-9261-4276-A989-D8882EF71404}" srcOrd="1" destOrd="0" parTransId="{47E934E9-2AC9-4C1B-AA81-1D38780D5CEF}" sibTransId="{98979244-A7FA-44A4-AB89-D129EAD02ACA}"/>
    <dgm:cxn modelId="{5E7E3A55-A386-4ABE-B8F3-D9D58736B033}" type="presOf" srcId="{EFD0E9B9-9274-4B5E-9820-5B030E981C9E}" destId="{9AC40F10-6D74-4A12-9AD5-B0A6C50C2407}" srcOrd="0" destOrd="0" presId="urn:microsoft.com/office/officeart/2009/3/layout/PlusandMinus"/>
    <dgm:cxn modelId="{C2AE259B-5FB6-479F-9708-B37285722C85}" type="presOf" srcId="{67E87A9B-7348-4C65-9AC0-7D20CB0D229F}" destId="{53E44E3A-3772-4EF1-A04A-08CDDFAFAE05}" srcOrd="0" destOrd="0" presId="urn:microsoft.com/office/officeart/2009/3/layout/PlusandMinus"/>
    <dgm:cxn modelId="{48863E9D-FA35-4D10-B65F-CD73B574BBF3}" type="presOf" srcId="{B62D00A8-9261-4276-A989-D8882EF71404}" destId="{345DA82A-3403-4C0A-B00D-D898A625F4C8}" srcOrd="0" destOrd="0" presId="urn:microsoft.com/office/officeart/2009/3/layout/PlusandMinus"/>
    <dgm:cxn modelId="{94F3E97E-4CA1-4F9D-91AC-F2AB2162C540}" type="presParOf" srcId="{9AC40F10-6D74-4A12-9AD5-B0A6C50C2407}" destId="{103CB43A-555A-486C-970D-F2F9A4CC639C}" srcOrd="0" destOrd="0" presId="urn:microsoft.com/office/officeart/2009/3/layout/PlusandMinus"/>
    <dgm:cxn modelId="{0ED17927-F940-494D-99B4-6EAD5FB28AFB}" type="presParOf" srcId="{9AC40F10-6D74-4A12-9AD5-B0A6C50C2407}" destId="{53E44E3A-3772-4EF1-A04A-08CDDFAFAE05}" srcOrd="1" destOrd="0" presId="urn:microsoft.com/office/officeart/2009/3/layout/PlusandMinus"/>
    <dgm:cxn modelId="{2DBE5F13-290A-4315-A222-EA9BE9C0112E}" type="presParOf" srcId="{9AC40F10-6D74-4A12-9AD5-B0A6C50C2407}" destId="{345DA82A-3403-4C0A-B00D-D898A625F4C8}" srcOrd="2" destOrd="0" presId="urn:microsoft.com/office/officeart/2009/3/layout/PlusandMinus"/>
    <dgm:cxn modelId="{5293B656-CA37-41D1-821C-A37C0FB1376E}" type="presParOf" srcId="{9AC40F10-6D74-4A12-9AD5-B0A6C50C2407}" destId="{BD0DF43D-64A3-4B42-9197-C21E1F2E1850}" srcOrd="3" destOrd="0" presId="urn:microsoft.com/office/officeart/2009/3/layout/PlusandMinus"/>
    <dgm:cxn modelId="{627014D1-BD1B-4740-91A1-57D0E02C469A}" type="presParOf" srcId="{9AC40F10-6D74-4A12-9AD5-B0A6C50C2407}" destId="{A7043AD8-AB60-400A-B4F6-72838A7B26E6}" srcOrd="4" destOrd="0" presId="urn:microsoft.com/office/officeart/2009/3/layout/PlusandMinus"/>
    <dgm:cxn modelId="{E1964B83-EC74-417A-81E0-4049661B66A5}" type="presParOf" srcId="{9AC40F10-6D74-4A12-9AD5-B0A6C50C2407}" destId="{11116FAE-ACA2-41A0-8506-7A7D25B8AEC0}"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ACFC9E-C91B-4627-97AD-CCCCB0DA12D0}" type="doc">
      <dgm:prSet loTypeId="urn:microsoft.com/office/officeart/2009/3/layout/PlusandMinus" loCatId="relationship" qsTypeId="urn:microsoft.com/office/officeart/2005/8/quickstyle/simple1" qsCatId="simple" csTypeId="urn:microsoft.com/office/officeart/2005/8/colors/accent2_2" csCatId="accent2" phldr="1"/>
      <dgm:spPr/>
      <dgm:t>
        <a:bodyPr/>
        <a:lstStyle/>
        <a:p>
          <a:endParaRPr lang="en-US"/>
        </a:p>
      </dgm:t>
    </dgm:pt>
    <dgm:pt modelId="{0E51EBE9-6B63-4B0B-91B5-ECA1C6913925}">
      <dgm:prSet phldrT="[Text]" custT="1"/>
      <dgm:spPr/>
      <dgm:t>
        <a:bodyPr/>
        <a:lstStyle/>
        <a:p>
          <a:r>
            <a:rPr lang="en-US" sz="2000" dirty="0" smtClean="0"/>
            <a:t>Advantages</a:t>
          </a:r>
          <a:endParaRPr lang="en-US" sz="2000" dirty="0"/>
        </a:p>
      </dgm:t>
    </dgm:pt>
    <dgm:pt modelId="{D08A356E-C83F-4DC8-985F-A623492C0FF4}" type="parTrans" cxnId="{8F16AC64-4628-4783-89A0-417B37440530}">
      <dgm:prSet/>
      <dgm:spPr/>
      <dgm:t>
        <a:bodyPr/>
        <a:lstStyle/>
        <a:p>
          <a:endParaRPr lang="en-US"/>
        </a:p>
      </dgm:t>
    </dgm:pt>
    <dgm:pt modelId="{251E9119-7152-4BDC-8DB6-E4DAF2296C25}" type="sibTrans" cxnId="{8F16AC64-4628-4783-89A0-417B37440530}">
      <dgm:prSet/>
      <dgm:spPr/>
      <dgm:t>
        <a:bodyPr/>
        <a:lstStyle/>
        <a:p>
          <a:endParaRPr lang="en-US"/>
        </a:p>
      </dgm:t>
    </dgm:pt>
    <dgm:pt modelId="{55EA3439-051F-4B25-B41A-B9E9EC45F2C0}">
      <dgm:prSet phldrT="[Text]" custT="1"/>
      <dgm:spPr/>
      <dgm:t>
        <a:bodyPr/>
        <a:lstStyle/>
        <a:p>
          <a:r>
            <a:rPr lang="en-US" sz="1600" dirty="0" smtClean="0"/>
            <a:t>Provides substantial (although not complete) assurance</a:t>
          </a:r>
          <a:endParaRPr lang="en-US" sz="1600" dirty="0"/>
        </a:p>
      </dgm:t>
    </dgm:pt>
    <dgm:pt modelId="{5A0ECC1D-2277-4FA0-8325-C9B65964CFE2}" type="parTrans" cxnId="{A25B2DFC-A95F-4E97-B946-4C27F1F03BDC}">
      <dgm:prSet/>
      <dgm:spPr/>
      <dgm:t>
        <a:bodyPr/>
        <a:lstStyle/>
        <a:p>
          <a:endParaRPr lang="en-US"/>
        </a:p>
      </dgm:t>
    </dgm:pt>
    <dgm:pt modelId="{BFC08A48-DDCB-4972-AC22-67D6FF1C7DA2}" type="sibTrans" cxnId="{A25B2DFC-A95F-4E97-B946-4C27F1F03BDC}">
      <dgm:prSet/>
      <dgm:spPr/>
      <dgm:t>
        <a:bodyPr/>
        <a:lstStyle/>
        <a:p>
          <a:endParaRPr lang="en-US"/>
        </a:p>
      </dgm:t>
    </dgm:pt>
    <dgm:pt modelId="{8E78369A-E3FB-4A99-AC99-8A3FF0AF2E9B}">
      <dgm:prSet phldrT="[Text]" custT="1"/>
      <dgm:spPr/>
      <dgm:t>
        <a:bodyPr/>
        <a:lstStyle/>
        <a:p>
          <a:r>
            <a:rPr lang="en-US" sz="2000" dirty="0" smtClean="0"/>
            <a:t>Disadvantages</a:t>
          </a:r>
          <a:endParaRPr lang="en-US" sz="2000" dirty="0"/>
        </a:p>
      </dgm:t>
    </dgm:pt>
    <dgm:pt modelId="{AE5C9457-AA90-4D85-A50C-7B4FF0D574F1}" type="parTrans" cxnId="{E59EC40F-05E1-42CE-8204-6C54E4EC5208}">
      <dgm:prSet/>
      <dgm:spPr/>
      <dgm:t>
        <a:bodyPr/>
        <a:lstStyle/>
        <a:p>
          <a:endParaRPr lang="en-US"/>
        </a:p>
      </dgm:t>
    </dgm:pt>
    <dgm:pt modelId="{BA9B9E19-5B9C-401B-AE4C-BDB28C80679F}" type="sibTrans" cxnId="{E59EC40F-05E1-42CE-8204-6C54E4EC5208}">
      <dgm:prSet/>
      <dgm:spPr/>
      <dgm:t>
        <a:bodyPr/>
        <a:lstStyle/>
        <a:p>
          <a:endParaRPr lang="en-US"/>
        </a:p>
      </dgm:t>
    </dgm:pt>
    <dgm:pt modelId="{E1567807-6677-4153-8CF1-DEFDB330BE37}">
      <dgm:prSet phldrT="[Text]" custT="1"/>
      <dgm:spPr/>
      <dgm:t>
        <a:bodyPr/>
        <a:lstStyle/>
        <a:p>
          <a:r>
            <a:rPr lang="en-US" sz="1600" dirty="0" smtClean="0"/>
            <a:t>Time</a:t>
          </a:r>
          <a:endParaRPr lang="en-US" sz="1600" dirty="0"/>
        </a:p>
      </dgm:t>
    </dgm:pt>
    <dgm:pt modelId="{8CCAC69C-6F68-49A1-A5ED-B7D508AE86E2}" type="parTrans" cxnId="{BD7E78EC-F1E4-4729-9B81-FF3D5000770E}">
      <dgm:prSet/>
      <dgm:spPr/>
      <dgm:t>
        <a:bodyPr/>
        <a:lstStyle/>
        <a:p>
          <a:endParaRPr lang="en-US"/>
        </a:p>
      </dgm:t>
    </dgm:pt>
    <dgm:pt modelId="{C01D231D-EC2F-4703-8FA8-3EAD847C9938}" type="sibTrans" cxnId="{BD7E78EC-F1E4-4729-9B81-FF3D5000770E}">
      <dgm:prSet/>
      <dgm:spPr/>
      <dgm:t>
        <a:bodyPr/>
        <a:lstStyle/>
        <a:p>
          <a:endParaRPr lang="en-US"/>
        </a:p>
      </dgm:t>
    </dgm:pt>
    <dgm:pt modelId="{C198F85E-99AE-432B-9374-0153143AE04A}">
      <dgm:prSet phldrT="[Text]" phldr="1"/>
      <dgm:spPr/>
      <dgm:t>
        <a:bodyPr/>
        <a:lstStyle/>
        <a:p>
          <a:endParaRPr lang="en-US"/>
        </a:p>
      </dgm:t>
    </dgm:pt>
    <dgm:pt modelId="{D14F025E-C2AB-4290-92AC-E14F394ABF17}" type="parTrans" cxnId="{CA45004E-F9C8-4A9C-BE4D-33A69C31A406}">
      <dgm:prSet/>
      <dgm:spPr/>
      <dgm:t>
        <a:bodyPr/>
        <a:lstStyle/>
        <a:p>
          <a:endParaRPr lang="en-US"/>
        </a:p>
      </dgm:t>
    </dgm:pt>
    <dgm:pt modelId="{8A44ED82-F44E-49F4-B694-6F5B34A4AD89}" type="sibTrans" cxnId="{CA45004E-F9C8-4A9C-BE4D-33A69C31A406}">
      <dgm:prSet/>
      <dgm:spPr/>
      <dgm:t>
        <a:bodyPr/>
        <a:lstStyle/>
        <a:p>
          <a:endParaRPr lang="en-US"/>
        </a:p>
      </dgm:t>
    </dgm:pt>
    <dgm:pt modelId="{7D2218EF-E530-4F00-BD11-7EB1732A050B}">
      <dgm:prSet phldrT="[Text]" phldr="1"/>
      <dgm:spPr/>
      <dgm:t>
        <a:bodyPr/>
        <a:lstStyle/>
        <a:p>
          <a:endParaRPr lang="en-US"/>
        </a:p>
      </dgm:t>
    </dgm:pt>
    <dgm:pt modelId="{F033D713-7A7C-457C-947E-53D1098941A1}" type="parTrans" cxnId="{12D385B8-B3A9-4C58-AC9D-EC8D99848F67}">
      <dgm:prSet/>
      <dgm:spPr/>
      <dgm:t>
        <a:bodyPr/>
        <a:lstStyle/>
        <a:p>
          <a:endParaRPr lang="en-US"/>
        </a:p>
      </dgm:t>
    </dgm:pt>
    <dgm:pt modelId="{3D13353D-25D6-4BED-A52F-F63BDA010880}" type="sibTrans" cxnId="{12D385B8-B3A9-4C58-AC9D-EC8D99848F67}">
      <dgm:prSet/>
      <dgm:spPr/>
      <dgm:t>
        <a:bodyPr/>
        <a:lstStyle/>
        <a:p>
          <a:endParaRPr lang="en-US"/>
        </a:p>
      </dgm:t>
    </dgm:pt>
    <dgm:pt modelId="{7C7EB030-9CA9-46E3-9E0D-0B795699CC4A}">
      <dgm:prSet phldrT="[Text]" phldr="1"/>
      <dgm:spPr/>
      <dgm:t>
        <a:bodyPr/>
        <a:lstStyle/>
        <a:p>
          <a:endParaRPr lang="en-US"/>
        </a:p>
      </dgm:t>
    </dgm:pt>
    <dgm:pt modelId="{C271FCD0-C30C-48D5-A5BF-8D58EC7EBFCC}" type="parTrans" cxnId="{4195832B-1274-4169-B548-3A200C2E2DA7}">
      <dgm:prSet/>
      <dgm:spPr/>
      <dgm:t>
        <a:bodyPr/>
        <a:lstStyle/>
        <a:p>
          <a:endParaRPr lang="en-US"/>
        </a:p>
      </dgm:t>
    </dgm:pt>
    <dgm:pt modelId="{335F2DF9-D3FB-40C5-9F13-46CA2A12E3D6}" type="sibTrans" cxnId="{4195832B-1274-4169-B548-3A200C2E2DA7}">
      <dgm:prSet/>
      <dgm:spPr/>
      <dgm:t>
        <a:bodyPr/>
        <a:lstStyle/>
        <a:p>
          <a:endParaRPr lang="en-US"/>
        </a:p>
      </dgm:t>
    </dgm:pt>
    <dgm:pt modelId="{F0B029EE-80BC-4614-B6D4-F9A001340B51}">
      <dgm:prSet phldrT="[Text]" phldr="1"/>
      <dgm:spPr/>
      <dgm:t>
        <a:bodyPr/>
        <a:lstStyle/>
        <a:p>
          <a:endParaRPr lang="en-US"/>
        </a:p>
      </dgm:t>
    </dgm:pt>
    <dgm:pt modelId="{DADB0589-7D26-47B4-B63D-F76D6968854E}" type="parTrans" cxnId="{4459E1AF-71EB-4010-B223-B10D8F9C7BBD}">
      <dgm:prSet/>
      <dgm:spPr/>
      <dgm:t>
        <a:bodyPr/>
        <a:lstStyle/>
        <a:p>
          <a:endParaRPr lang="en-US"/>
        </a:p>
      </dgm:t>
    </dgm:pt>
    <dgm:pt modelId="{B521AD2C-2D72-43CE-B5B1-862627873EA6}" type="sibTrans" cxnId="{4459E1AF-71EB-4010-B223-B10D8F9C7BBD}">
      <dgm:prSet/>
      <dgm:spPr/>
      <dgm:t>
        <a:bodyPr/>
        <a:lstStyle/>
        <a:p>
          <a:endParaRPr lang="en-US"/>
        </a:p>
      </dgm:t>
    </dgm:pt>
    <dgm:pt modelId="{0D2E8051-9514-4E55-BF8E-0C9A393DE6C6}">
      <dgm:prSet phldrT="[Text]"/>
      <dgm:spPr/>
      <dgm:t>
        <a:bodyPr/>
        <a:lstStyle/>
        <a:p>
          <a:endParaRPr lang="en-US"/>
        </a:p>
      </dgm:t>
    </dgm:pt>
    <dgm:pt modelId="{E6E009C6-64EE-4AA2-95AF-581B6B9C03E5}" type="parTrans" cxnId="{520A1FD1-6EC5-45B8-BB34-AF6F22AECAB2}">
      <dgm:prSet/>
      <dgm:spPr/>
      <dgm:t>
        <a:bodyPr/>
        <a:lstStyle/>
        <a:p>
          <a:endParaRPr lang="en-US"/>
        </a:p>
      </dgm:t>
    </dgm:pt>
    <dgm:pt modelId="{DB81A40B-9AAD-4866-A226-CA6575B900CB}" type="sibTrans" cxnId="{520A1FD1-6EC5-45B8-BB34-AF6F22AECAB2}">
      <dgm:prSet/>
      <dgm:spPr/>
      <dgm:t>
        <a:bodyPr/>
        <a:lstStyle/>
        <a:p>
          <a:endParaRPr lang="en-US"/>
        </a:p>
      </dgm:t>
    </dgm:pt>
    <dgm:pt modelId="{D203D9F9-07B3-48A6-8986-B2622BE407CE}">
      <dgm:prSet phldrT="[Text]" phldr="1"/>
      <dgm:spPr/>
      <dgm:t>
        <a:bodyPr/>
        <a:lstStyle/>
        <a:p>
          <a:endParaRPr lang="en-US" dirty="0"/>
        </a:p>
      </dgm:t>
    </dgm:pt>
    <dgm:pt modelId="{BC547BAD-3FCF-4F14-AEA3-B03627EE188E}" type="parTrans" cxnId="{3528F7ED-14BA-4F4B-8A3F-C2EE45ABFA71}">
      <dgm:prSet/>
      <dgm:spPr/>
      <dgm:t>
        <a:bodyPr/>
        <a:lstStyle/>
        <a:p>
          <a:endParaRPr lang="en-US"/>
        </a:p>
      </dgm:t>
    </dgm:pt>
    <dgm:pt modelId="{A73182DF-8F02-46B7-B5C2-539EAA5527E2}" type="sibTrans" cxnId="{3528F7ED-14BA-4F4B-8A3F-C2EE45ABFA71}">
      <dgm:prSet/>
      <dgm:spPr/>
      <dgm:t>
        <a:bodyPr/>
        <a:lstStyle/>
        <a:p>
          <a:endParaRPr lang="en-US"/>
        </a:p>
      </dgm:t>
    </dgm:pt>
    <dgm:pt modelId="{3A151B98-ADCE-42A0-976D-0F5C9983797B}">
      <dgm:prSet phldrT="[Text]" custT="1"/>
      <dgm:spPr/>
      <dgm:t>
        <a:bodyPr/>
        <a:lstStyle/>
        <a:p>
          <a:r>
            <a:rPr lang="en-US" sz="1600" dirty="0" smtClean="0"/>
            <a:t>Can largely take the antitrust issue “off the table”</a:t>
          </a:r>
          <a:endParaRPr lang="en-US" sz="1600" dirty="0"/>
        </a:p>
      </dgm:t>
    </dgm:pt>
    <dgm:pt modelId="{98BA25D1-602A-4FBB-81FE-4667070CA8E9}" type="parTrans" cxnId="{64F36E38-AA23-409F-B6FD-DD686F368BA4}">
      <dgm:prSet/>
      <dgm:spPr/>
      <dgm:t>
        <a:bodyPr/>
        <a:lstStyle/>
        <a:p>
          <a:endParaRPr lang="en-US"/>
        </a:p>
      </dgm:t>
    </dgm:pt>
    <dgm:pt modelId="{D3E3921C-BEAE-4302-977E-DA4620E3E42F}" type="sibTrans" cxnId="{64F36E38-AA23-409F-B6FD-DD686F368BA4}">
      <dgm:prSet/>
      <dgm:spPr/>
      <dgm:t>
        <a:bodyPr/>
        <a:lstStyle/>
        <a:p>
          <a:endParaRPr lang="en-US"/>
        </a:p>
      </dgm:t>
    </dgm:pt>
    <dgm:pt modelId="{90E0FBC9-C0C5-4434-8351-B1F3562482E9}">
      <dgm:prSet phldrT="[Text]" custT="1"/>
      <dgm:spPr/>
      <dgm:t>
        <a:bodyPr/>
        <a:lstStyle/>
        <a:p>
          <a:r>
            <a:rPr lang="en-US" sz="1600" dirty="0" smtClean="0"/>
            <a:t>Guidance will be published and can be useful for others</a:t>
          </a:r>
          <a:endParaRPr lang="en-US" sz="1600" dirty="0"/>
        </a:p>
      </dgm:t>
    </dgm:pt>
    <dgm:pt modelId="{E3060B52-7A7D-46BC-A9B5-5D089397C40A}" type="parTrans" cxnId="{2FA8C50B-9AD9-460E-9D5B-C133985C8803}">
      <dgm:prSet/>
      <dgm:spPr/>
      <dgm:t>
        <a:bodyPr/>
        <a:lstStyle/>
        <a:p>
          <a:endParaRPr lang="en-US"/>
        </a:p>
      </dgm:t>
    </dgm:pt>
    <dgm:pt modelId="{E86F334E-ABDC-4153-B4D1-2F9FB7F4FF13}" type="sibTrans" cxnId="{2FA8C50B-9AD9-460E-9D5B-C133985C8803}">
      <dgm:prSet/>
      <dgm:spPr/>
      <dgm:t>
        <a:bodyPr/>
        <a:lstStyle/>
        <a:p>
          <a:endParaRPr lang="en-US"/>
        </a:p>
      </dgm:t>
    </dgm:pt>
    <dgm:pt modelId="{E8C26E22-F585-4439-B409-EECC5D8AA406}">
      <dgm:prSet phldrT="[Text]" custT="1"/>
      <dgm:spPr/>
      <dgm:t>
        <a:bodyPr/>
        <a:lstStyle/>
        <a:p>
          <a:r>
            <a:rPr lang="en-US" sz="1600" dirty="0" smtClean="0"/>
            <a:t>Cost</a:t>
          </a:r>
          <a:endParaRPr lang="en-US" sz="1600" dirty="0"/>
        </a:p>
      </dgm:t>
    </dgm:pt>
    <dgm:pt modelId="{6CC95697-F164-4DAB-891C-8681998577A4}" type="parTrans" cxnId="{80F1FE0B-CA97-482E-8540-A3EA0DAE9895}">
      <dgm:prSet/>
      <dgm:spPr/>
      <dgm:t>
        <a:bodyPr/>
        <a:lstStyle/>
        <a:p>
          <a:endParaRPr lang="en-US"/>
        </a:p>
      </dgm:t>
    </dgm:pt>
    <dgm:pt modelId="{69E7BF21-70B5-4220-90CD-3968716F1506}" type="sibTrans" cxnId="{80F1FE0B-CA97-482E-8540-A3EA0DAE9895}">
      <dgm:prSet/>
      <dgm:spPr/>
      <dgm:t>
        <a:bodyPr/>
        <a:lstStyle/>
        <a:p>
          <a:endParaRPr lang="en-US"/>
        </a:p>
      </dgm:t>
    </dgm:pt>
    <dgm:pt modelId="{0A29A7B9-B63B-43F5-AACE-538E59191FC7}">
      <dgm:prSet phldrT="[Text]" custT="1"/>
      <dgm:spPr/>
      <dgm:t>
        <a:bodyPr/>
        <a:lstStyle/>
        <a:p>
          <a:r>
            <a:rPr lang="en-US" sz="1600" dirty="0" smtClean="0"/>
            <a:t>May not obtain a favorable or definitive response</a:t>
          </a:r>
          <a:endParaRPr lang="en-US" sz="1600" dirty="0"/>
        </a:p>
      </dgm:t>
    </dgm:pt>
    <dgm:pt modelId="{C107B32D-0B35-44F8-96AB-69DECE1FEAC4}" type="parTrans" cxnId="{711ADA17-66BF-43A9-B5B1-7A65302EC5B9}">
      <dgm:prSet/>
      <dgm:spPr/>
      <dgm:t>
        <a:bodyPr/>
        <a:lstStyle/>
        <a:p>
          <a:endParaRPr lang="en-US"/>
        </a:p>
      </dgm:t>
    </dgm:pt>
    <dgm:pt modelId="{FE499E58-FC16-4CA4-83E7-C5CB84597602}" type="sibTrans" cxnId="{711ADA17-66BF-43A9-B5B1-7A65302EC5B9}">
      <dgm:prSet/>
      <dgm:spPr/>
      <dgm:t>
        <a:bodyPr/>
        <a:lstStyle/>
        <a:p>
          <a:endParaRPr lang="en-US"/>
        </a:p>
      </dgm:t>
    </dgm:pt>
    <dgm:pt modelId="{213C3AC2-85EE-416B-8D30-663E7685D0C2}" type="pres">
      <dgm:prSet presAssocID="{7AACFC9E-C91B-4627-97AD-CCCCB0DA12D0}" presName="Name0" presStyleCnt="0">
        <dgm:presLayoutVars>
          <dgm:chMax val="2"/>
          <dgm:chPref val="2"/>
          <dgm:dir/>
          <dgm:animOne/>
          <dgm:resizeHandles val="exact"/>
        </dgm:presLayoutVars>
      </dgm:prSet>
      <dgm:spPr/>
      <dgm:t>
        <a:bodyPr/>
        <a:lstStyle/>
        <a:p>
          <a:endParaRPr lang="en-US"/>
        </a:p>
      </dgm:t>
    </dgm:pt>
    <dgm:pt modelId="{733145DA-D0C4-482E-B875-C5636F6DA546}" type="pres">
      <dgm:prSet presAssocID="{7AACFC9E-C91B-4627-97AD-CCCCB0DA12D0}" presName="Background" presStyleLbl="bgImgPlace1" presStyleIdx="0" presStyleCnt="1" custScaleX="101783" custScaleY="119605"/>
      <dgm:spPr/>
    </dgm:pt>
    <dgm:pt modelId="{AC942601-DC91-43D7-B17E-F661B841A8F2}" type="pres">
      <dgm:prSet presAssocID="{7AACFC9E-C91B-4627-97AD-CCCCB0DA12D0}" presName="ParentText1" presStyleLbl="revTx" presStyleIdx="0" presStyleCnt="2" custScaleX="97323" custScaleY="107016">
        <dgm:presLayoutVars>
          <dgm:chMax val="0"/>
          <dgm:chPref val="0"/>
          <dgm:bulletEnabled val="1"/>
        </dgm:presLayoutVars>
      </dgm:prSet>
      <dgm:spPr/>
      <dgm:t>
        <a:bodyPr/>
        <a:lstStyle/>
        <a:p>
          <a:endParaRPr lang="en-US"/>
        </a:p>
      </dgm:t>
    </dgm:pt>
    <dgm:pt modelId="{5353CBCF-3C06-4580-BC84-FABF2AD2E285}" type="pres">
      <dgm:prSet presAssocID="{7AACFC9E-C91B-4627-97AD-CCCCB0DA12D0}" presName="ParentText2" presStyleLbl="revTx" presStyleIdx="1" presStyleCnt="2" custScaleY="103841">
        <dgm:presLayoutVars>
          <dgm:chMax val="0"/>
          <dgm:chPref val="0"/>
          <dgm:bulletEnabled val="1"/>
        </dgm:presLayoutVars>
      </dgm:prSet>
      <dgm:spPr/>
      <dgm:t>
        <a:bodyPr/>
        <a:lstStyle/>
        <a:p>
          <a:endParaRPr lang="en-US"/>
        </a:p>
      </dgm:t>
    </dgm:pt>
    <dgm:pt modelId="{1D30B057-60AA-4E8F-BE0E-C2708AC58E74}" type="pres">
      <dgm:prSet presAssocID="{7AACFC9E-C91B-4627-97AD-CCCCB0DA12D0}" presName="Plus" presStyleLbl="alignNode1" presStyleIdx="0" presStyleCnt="2"/>
      <dgm:spPr/>
    </dgm:pt>
    <dgm:pt modelId="{FF63BE89-A681-48B4-84F7-CC636F1ABB8C}" type="pres">
      <dgm:prSet presAssocID="{7AACFC9E-C91B-4627-97AD-CCCCB0DA12D0}" presName="Minus" presStyleLbl="alignNode1" presStyleIdx="1" presStyleCnt="2"/>
      <dgm:spPr/>
    </dgm:pt>
    <dgm:pt modelId="{420FB2DC-53AB-4787-892B-A26B8C4324CE}" type="pres">
      <dgm:prSet presAssocID="{7AACFC9E-C91B-4627-97AD-CCCCB0DA12D0}" presName="Divider" presStyleLbl="parChTrans1D1" presStyleIdx="0" presStyleCnt="1"/>
      <dgm:spPr/>
    </dgm:pt>
  </dgm:ptLst>
  <dgm:cxnLst>
    <dgm:cxn modelId="{80F1FE0B-CA97-482E-8540-A3EA0DAE9895}" srcId="{8E78369A-E3FB-4A99-AC99-8A3FF0AF2E9B}" destId="{E8C26E22-F585-4439-B409-EECC5D8AA406}" srcOrd="1" destOrd="0" parTransId="{6CC95697-F164-4DAB-891C-8681998577A4}" sibTransId="{69E7BF21-70B5-4220-90CD-3968716F1506}"/>
    <dgm:cxn modelId="{520A1FD1-6EC5-45B8-BB34-AF6F22AECAB2}" srcId="{7AACFC9E-C91B-4627-97AD-CCCCB0DA12D0}" destId="{0D2E8051-9514-4E55-BF8E-0C9A393DE6C6}" srcOrd="6" destOrd="0" parTransId="{E6E009C6-64EE-4AA2-95AF-581B6B9C03E5}" sibTransId="{DB81A40B-9AAD-4866-A226-CA6575B900CB}"/>
    <dgm:cxn modelId="{A25B2DFC-A95F-4E97-B946-4C27F1F03BDC}" srcId="{0E51EBE9-6B63-4B0B-91B5-ECA1C6913925}" destId="{55EA3439-051F-4B25-B41A-B9E9EC45F2C0}" srcOrd="0" destOrd="0" parTransId="{5A0ECC1D-2277-4FA0-8325-C9B65964CFE2}" sibTransId="{BFC08A48-DDCB-4972-AC22-67D6FF1C7DA2}"/>
    <dgm:cxn modelId="{E8976279-2593-4FD7-95C9-E8D8AEEA93D0}" type="presOf" srcId="{0E51EBE9-6B63-4B0B-91B5-ECA1C6913925}" destId="{AC942601-DC91-43D7-B17E-F661B841A8F2}" srcOrd="0" destOrd="0" presId="urn:microsoft.com/office/officeart/2009/3/layout/PlusandMinus"/>
    <dgm:cxn modelId="{64F36E38-AA23-409F-B6FD-DD686F368BA4}" srcId="{0E51EBE9-6B63-4B0B-91B5-ECA1C6913925}" destId="{3A151B98-ADCE-42A0-976D-0F5C9983797B}" srcOrd="1" destOrd="0" parTransId="{98BA25D1-602A-4FBB-81FE-4667070CA8E9}" sibTransId="{D3E3921C-BEAE-4302-977E-DA4620E3E42F}"/>
    <dgm:cxn modelId="{5F3283E4-795E-4E43-8980-F2ACC50E2372}" type="presOf" srcId="{7AACFC9E-C91B-4627-97AD-CCCCB0DA12D0}" destId="{213C3AC2-85EE-416B-8D30-663E7685D0C2}" srcOrd="0" destOrd="0" presId="urn:microsoft.com/office/officeart/2009/3/layout/PlusandMinus"/>
    <dgm:cxn modelId="{4459E1AF-71EB-4010-B223-B10D8F9C7BBD}" srcId="{7AACFC9E-C91B-4627-97AD-CCCCB0DA12D0}" destId="{F0B029EE-80BC-4614-B6D4-F9A001340B51}" srcOrd="5" destOrd="0" parTransId="{DADB0589-7D26-47B4-B63D-F76D6968854E}" sibTransId="{B521AD2C-2D72-43CE-B5B1-862627873EA6}"/>
    <dgm:cxn modelId="{7EE7FCD7-9805-4432-9165-7FA2EF19BCA9}" type="presOf" srcId="{90E0FBC9-C0C5-4434-8351-B1F3562482E9}" destId="{AC942601-DC91-43D7-B17E-F661B841A8F2}" srcOrd="0" destOrd="3" presId="urn:microsoft.com/office/officeart/2009/3/layout/PlusandMinus"/>
    <dgm:cxn modelId="{E59EC40F-05E1-42CE-8204-6C54E4EC5208}" srcId="{7AACFC9E-C91B-4627-97AD-CCCCB0DA12D0}" destId="{8E78369A-E3FB-4A99-AC99-8A3FF0AF2E9B}" srcOrd="1" destOrd="0" parTransId="{AE5C9457-AA90-4D85-A50C-7B4FF0D574F1}" sibTransId="{BA9B9E19-5B9C-401B-AE4C-BDB28C80679F}"/>
    <dgm:cxn modelId="{B57F6781-397F-4F66-977A-1307BC1C8D62}" type="presOf" srcId="{8E78369A-E3FB-4A99-AC99-8A3FF0AF2E9B}" destId="{5353CBCF-3C06-4580-BC84-FABF2AD2E285}" srcOrd="0" destOrd="0" presId="urn:microsoft.com/office/officeart/2009/3/layout/PlusandMinus"/>
    <dgm:cxn modelId="{12D385B8-B3A9-4C58-AC9D-EC8D99848F67}" srcId="{7AACFC9E-C91B-4627-97AD-CCCCB0DA12D0}" destId="{7D2218EF-E530-4F00-BD11-7EB1732A050B}" srcOrd="3" destOrd="0" parTransId="{F033D713-7A7C-457C-947E-53D1098941A1}" sibTransId="{3D13353D-25D6-4BED-A52F-F63BDA010880}"/>
    <dgm:cxn modelId="{CE6E67B9-0FCC-4545-B56D-2A524F39ABFA}" type="presOf" srcId="{E8C26E22-F585-4439-B409-EECC5D8AA406}" destId="{5353CBCF-3C06-4580-BC84-FABF2AD2E285}" srcOrd="0" destOrd="2" presId="urn:microsoft.com/office/officeart/2009/3/layout/PlusandMinus"/>
    <dgm:cxn modelId="{8458A469-3A8C-44E4-AA53-39B5E51BAF53}" type="presOf" srcId="{E1567807-6677-4153-8CF1-DEFDB330BE37}" destId="{5353CBCF-3C06-4580-BC84-FABF2AD2E285}" srcOrd="0" destOrd="1" presId="urn:microsoft.com/office/officeart/2009/3/layout/PlusandMinus"/>
    <dgm:cxn modelId="{BD7E78EC-F1E4-4729-9B81-FF3D5000770E}" srcId="{8E78369A-E3FB-4A99-AC99-8A3FF0AF2E9B}" destId="{E1567807-6677-4153-8CF1-DEFDB330BE37}" srcOrd="0" destOrd="0" parTransId="{8CCAC69C-6F68-49A1-A5ED-B7D508AE86E2}" sibTransId="{C01D231D-EC2F-4703-8FA8-3EAD847C9938}"/>
    <dgm:cxn modelId="{CA45004E-F9C8-4A9C-BE4D-33A69C31A406}" srcId="{7AACFC9E-C91B-4627-97AD-CCCCB0DA12D0}" destId="{C198F85E-99AE-432B-9374-0153143AE04A}" srcOrd="2" destOrd="0" parTransId="{D14F025E-C2AB-4290-92AC-E14F394ABF17}" sibTransId="{8A44ED82-F44E-49F4-B694-6F5B34A4AD89}"/>
    <dgm:cxn modelId="{4195832B-1274-4169-B548-3A200C2E2DA7}" srcId="{7AACFC9E-C91B-4627-97AD-CCCCB0DA12D0}" destId="{7C7EB030-9CA9-46E3-9E0D-0B795699CC4A}" srcOrd="4" destOrd="0" parTransId="{C271FCD0-C30C-48D5-A5BF-8D58EC7EBFCC}" sibTransId="{335F2DF9-D3FB-40C5-9F13-46CA2A12E3D6}"/>
    <dgm:cxn modelId="{8F16AC64-4628-4783-89A0-417B37440530}" srcId="{7AACFC9E-C91B-4627-97AD-CCCCB0DA12D0}" destId="{0E51EBE9-6B63-4B0B-91B5-ECA1C6913925}" srcOrd="0" destOrd="0" parTransId="{D08A356E-C83F-4DC8-985F-A623492C0FF4}" sibTransId="{251E9119-7152-4BDC-8DB6-E4DAF2296C25}"/>
    <dgm:cxn modelId="{E8481763-2DFD-486A-BFA8-2AF01B01A77B}" type="presOf" srcId="{0A29A7B9-B63B-43F5-AACE-538E59191FC7}" destId="{5353CBCF-3C06-4580-BC84-FABF2AD2E285}" srcOrd="0" destOrd="3" presId="urn:microsoft.com/office/officeart/2009/3/layout/PlusandMinus"/>
    <dgm:cxn modelId="{711ADA17-66BF-43A9-B5B1-7A65302EC5B9}" srcId="{8E78369A-E3FB-4A99-AC99-8A3FF0AF2E9B}" destId="{0A29A7B9-B63B-43F5-AACE-538E59191FC7}" srcOrd="2" destOrd="0" parTransId="{C107B32D-0B35-44F8-96AB-69DECE1FEAC4}" sibTransId="{FE499E58-FC16-4CA4-83E7-C5CB84597602}"/>
    <dgm:cxn modelId="{3528F7ED-14BA-4F4B-8A3F-C2EE45ABFA71}" srcId="{7AACFC9E-C91B-4627-97AD-CCCCB0DA12D0}" destId="{D203D9F9-07B3-48A6-8986-B2622BE407CE}" srcOrd="7" destOrd="0" parTransId="{BC547BAD-3FCF-4F14-AEA3-B03627EE188E}" sibTransId="{A73182DF-8F02-46B7-B5C2-539EAA5527E2}"/>
    <dgm:cxn modelId="{8896145D-058B-49B6-98FF-9D979B0960CF}" type="presOf" srcId="{3A151B98-ADCE-42A0-976D-0F5C9983797B}" destId="{AC942601-DC91-43D7-B17E-F661B841A8F2}" srcOrd="0" destOrd="2" presId="urn:microsoft.com/office/officeart/2009/3/layout/PlusandMinus"/>
    <dgm:cxn modelId="{5B41C429-C5D3-4B26-A44C-6F84D366D0FA}" type="presOf" srcId="{55EA3439-051F-4B25-B41A-B9E9EC45F2C0}" destId="{AC942601-DC91-43D7-B17E-F661B841A8F2}" srcOrd="0" destOrd="1" presId="urn:microsoft.com/office/officeart/2009/3/layout/PlusandMinus"/>
    <dgm:cxn modelId="{2FA8C50B-9AD9-460E-9D5B-C133985C8803}" srcId="{0E51EBE9-6B63-4B0B-91B5-ECA1C6913925}" destId="{90E0FBC9-C0C5-4434-8351-B1F3562482E9}" srcOrd="2" destOrd="0" parTransId="{E3060B52-7A7D-46BC-A9B5-5D089397C40A}" sibTransId="{E86F334E-ABDC-4153-B4D1-2F9FB7F4FF13}"/>
    <dgm:cxn modelId="{A6569C62-3D0E-4323-9148-39474621270A}" type="presParOf" srcId="{213C3AC2-85EE-416B-8D30-663E7685D0C2}" destId="{733145DA-D0C4-482E-B875-C5636F6DA546}" srcOrd="0" destOrd="0" presId="urn:microsoft.com/office/officeart/2009/3/layout/PlusandMinus"/>
    <dgm:cxn modelId="{F4BE2C83-A8B5-45AC-9F46-71DC4E4D6B13}" type="presParOf" srcId="{213C3AC2-85EE-416B-8D30-663E7685D0C2}" destId="{AC942601-DC91-43D7-B17E-F661B841A8F2}" srcOrd="1" destOrd="0" presId="urn:microsoft.com/office/officeart/2009/3/layout/PlusandMinus"/>
    <dgm:cxn modelId="{C6209268-8170-4F53-97E1-11938F7D245E}" type="presParOf" srcId="{213C3AC2-85EE-416B-8D30-663E7685D0C2}" destId="{5353CBCF-3C06-4580-BC84-FABF2AD2E285}" srcOrd="2" destOrd="0" presId="urn:microsoft.com/office/officeart/2009/3/layout/PlusandMinus"/>
    <dgm:cxn modelId="{E2A08B4C-8A48-4E50-84F3-51350630DF6D}" type="presParOf" srcId="{213C3AC2-85EE-416B-8D30-663E7685D0C2}" destId="{1D30B057-60AA-4E8F-BE0E-C2708AC58E74}" srcOrd="3" destOrd="0" presId="urn:microsoft.com/office/officeart/2009/3/layout/PlusandMinus"/>
    <dgm:cxn modelId="{25C6052F-5DAE-421C-BA3F-6750E5B5333B}" type="presParOf" srcId="{213C3AC2-85EE-416B-8D30-663E7685D0C2}" destId="{FF63BE89-A681-48B4-84F7-CC636F1ABB8C}" srcOrd="4" destOrd="0" presId="urn:microsoft.com/office/officeart/2009/3/layout/PlusandMinus"/>
    <dgm:cxn modelId="{E0AC0CD9-AB10-41F8-B960-E93668358434}" type="presParOf" srcId="{213C3AC2-85EE-416B-8D30-663E7685D0C2}" destId="{420FB2DC-53AB-4787-892B-A26B8C4324CE}"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CB43A-555A-486C-970D-F2F9A4CC639C}">
      <dsp:nvSpPr>
        <dsp:cNvPr id="0" name=""/>
        <dsp:cNvSpPr/>
      </dsp:nvSpPr>
      <dsp:spPr>
        <a:xfrm>
          <a:off x="596187" y="432636"/>
          <a:ext cx="3989930" cy="2061972"/>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44E3A-3772-4EF1-A04A-08CDDFAFAE05}">
      <dsp:nvSpPr>
        <dsp:cNvPr id="0" name=""/>
        <dsp:cNvSpPr/>
      </dsp:nvSpPr>
      <dsp:spPr>
        <a:xfrm>
          <a:off x="715427" y="673787"/>
          <a:ext cx="1852795" cy="1763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lvl="0" algn="l" defTabSz="933450">
            <a:lnSpc>
              <a:spcPct val="90000"/>
            </a:lnSpc>
            <a:spcBef>
              <a:spcPct val="0"/>
            </a:spcBef>
            <a:spcAft>
              <a:spcPct val="35000"/>
            </a:spcAft>
          </a:pPr>
          <a:r>
            <a:rPr lang="en-US" sz="2100" kern="1200" dirty="0" smtClean="0"/>
            <a:t>Could provide useful information to purchasers</a:t>
          </a:r>
          <a:endParaRPr lang="en-US" sz="2100" kern="1200" dirty="0"/>
        </a:p>
      </dsp:txBody>
      <dsp:txXfrm>
        <a:off x="715427" y="673787"/>
        <a:ext cx="1852795" cy="1763991"/>
      </dsp:txXfrm>
    </dsp:sp>
    <dsp:sp modelId="{345DA82A-3403-4C0A-B00D-D898A625F4C8}">
      <dsp:nvSpPr>
        <dsp:cNvPr id="0" name=""/>
        <dsp:cNvSpPr/>
      </dsp:nvSpPr>
      <dsp:spPr>
        <a:xfrm>
          <a:off x="2609497" y="673787"/>
          <a:ext cx="1852795" cy="1763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lvl="0" algn="l" defTabSz="933450">
            <a:lnSpc>
              <a:spcPct val="90000"/>
            </a:lnSpc>
            <a:spcBef>
              <a:spcPct val="0"/>
            </a:spcBef>
            <a:spcAft>
              <a:spcPct val="35000"/>
            </a:spcAft>
          </a:pPr>
          <a:r>
            <a:rPr lang="en-US" sz="2100" kern="1200" dirty="0" smtClean="0"/>
            <a:t>Sharing actual transaction prices could facilitate collusion</a:t>
          </a:r>
          <a:endParaRPr lang="en-US" sz="2100" kern="1200" dirty="0"/>
        </a:p>
      </dsp:txBody>
      <dsp:txXfrm>
        <a:off x="2609497" y="673787"/>
        <a:ext cx="1852795" cy="1763991"/>
      </dsp:txXfrm>
    </dsp:sp>
    <dsp:sp modelId="{BD0DF43D-64A3-4B42-9197-C21E1F2E1850}">
      <dsp:nvSpPr>
        <dsp:cNvPr id="0" name=""/>
        <dsp:cNvSpPr/>
      </dsp:nvSpPr>
      <dsp:spPr>
        <a:xfrm>
          <a:off x="183436" y="19991"/>
          <a:ext cx="779641" cy="779641"/>
        </a:xfrm>
        <a:prstGeom prst="plus">
          <a:avLst>
            <a:gd name="adj" fmla="val 328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043AD8-AB60-400A-B4F6-72838A7B26E6}">
      <dsp:nvSpPr>
        <dsp:cNvPr id="0" name=""/>
        <dsp:cNvSpPr/>
      </dsp:nvSpPr>
      <dsp:spPr>
        <a:xfrm>
          <a:off x="4035783" y="300368"/>
          <a:ext cx="733780" cy="25146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116FAE-ACA2-41A0-8506-7A7D25B8AEC0}">
      <dsp:nvSpPr>
        <dsp:cNvPr id="0" name=""/>
        <dsp:cNvSpPr/>
      </dsp:nvSpPr>
      <dsp:spPr>
        <a:xfrm>
          <a:off x="2591153" y="677558"/>
          <a:ext cx="458" cy="1684782"/>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2728B245-9DD0-44AD-8CA8-E2AF7EC8ABBE}" type="slidenum">
              <a:rPr lang="en-US"/>
              <a:pPr/>
              <a:t>‹#›</a:t>
            </a:fld>
            <a:endParaRPr lang="en-US" dirty="0"/>
          </a:p>
        </p:txBody>
      </p:sp>
    </p:spTree>
    <p:extLst>
      <p:ext uri="{BB962C8B-B14F-4D97-AF65-F5344CB8AC3E}">
        <p14:creationId xmlns:p14="http://schemas.microsoft.com/office/powerpoint/2010/main" val="21660089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FC246-F278-42A0-B023-604C1A17061D}" type="slidenum">
              <a:rPr lang="en-US"/>
              <a:pPr/>
              <a:t>1</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8B245-9DD0-44AD-8CA8-E2AF7EC8ABBE}" type="slidenum">
              <a:rPr lang="en-US" smtClean="0"/>
              <a:pPr/>
              <a:t>3</a:t>
            </a:fld>
            <a:endParaRPr lang="en-US" dirty="0"/>
          </a:p>
        </p:txBody>
      </p:sp>
    </p:spTree>
    <p:extLst>
      <p:ext uri="{BB962C8B-B14F-4D97-AF65-F5344CB8AC3E}">
        <p14:creationId xmlns:p14="http://schemas.microsoft.com/office/powerpoint/2010/main" val="184869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8B245-9DD0-44AD-8CA8-E2AF7EC8ABBE}" type="slidenum">
              <a:rPr lang="en-US" smtClean="0"/>
              <a:pPr/>
              <a:t>4</a:t>
            </a:fld>
            <a:endParaRPr lang="en-US" dirty="0"/>
          </a:p>
        </p:txBody>
      </p:sp>
    </p:spTree>
    <p:extLst>
      <p:ext uri="{BB962C8B-B14F-4D97-AF65-F5344CB8AC3E}">
        <p14:creationId xmlns:p14="http://schemas.microsoft.com/office/powerpoint/2010/main" val="2113173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8B245-9DD0-44AD-8CA8-E2AF7EC8ABBE}" type="slidenum">
              <a:rPr lang="en-US" smtClean="0"/>
              <a:pPr/>
              <a:t>22</a:t>
            </a:fld>
            <a:endParaRPr lang="en-US" dirty="0"/>
          </a:p>
        </p:txBody>
      </p:sp>
    </p:spTree>
    <p:extLst>
      <p:ext uri="{BB962C8B-B14F-4D97-AF65-F5344CB8AC3E}">
        <p14:creationId xmlns:p14="http://schemas.microsoft.com/office/powerpoint/2010/main" val="2078739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8B245-9DD0-44AD-8CA8-E2AF7EC8ABBE}" type="slidenum">
              <a:rPr lang="en-US" smtClean="0"/>
              <a:pPr/>
              <a:t>23</a:t>
            </a:fld>
            <a:endParaRPr lang="en-US" dirty="0"/>
          </a:p>
        </p:txBody>
      </p:sp>
    </p:spTree>
    <p:extLst>
      <p:ext uri="{BB962C8B-B14F-4D97-AF65-F5344CB8AC3E}">
        <p14:creationId xmlns:p14="http://schemas.microsoft.com/office/powerpoint/2010/main" val="167764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8B245-9DD0-44AD-8CA8-E2AF7EC8ABBE}" type="slidenum">
              <a:rPr lang="en-US" smtClean="0"/>
              <a:pPr/>
              <a:t>25</a:t>
            </a:fld>
            <a:endParaRPr lang="en-US" dirty="0"/>
          </a:p>
        </p:txBody>
      </p:sp>
    </p:spTree>
    <p:extLst>
      <p:ext uri="{BB962C8B-B14F-4D97-AF65-F5344CB8AC3E}">
        <p14:creationId xmlns:p14="http://schemas.microsoft.com/office/powerpoint/2010/main" val="3336864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747713" y="1173163"/>
            <a:ext cx="7972425" cy="989012"/>
          </a:xfrm>
        </p:spPr>
        <p:txBody>
          <a:bodyPr tIns="0" bIns="0"/>
          <a:lstStyle>
            <a:lvl1pPr>
              <a:defRPr b="1"/>
            </a:lvl1pPr>
          </a:lstStyle>
          <a:p>
            <a:pPr lvl="0"/>
            <a:r>
              <a:rPr lang="en-US" noProof="0" smtClean="0"/>
              <a:t>Title – line one</a:t>
            </a:r>
            <a:br>
              <a:rPr lang="en-US" noProof="0" smtClean="0"/>
            </a:br>
            <a:r>
              <a:rPr lang="en-US" noProof="0" smtClean="0"/>
              <a:t>Title – line two (optional)</a:t>
            </a:r>
          </a:p>
        </p:txBody>
      </p:sp>
      <p:sp>
        <p:nvSpPr>
          <p:cNvPr id="9219" name="Rectangle 3"/>
          <p:cNvSpPr>
            <a:spLocks noGrp="1" noChangeArrowheads="1"/>
          </p:cNvSpPr>
          <p:nvPr>
            <p:ph type="subTitle" idx="1"/>
          </p:nvPr>
        </p:nvSpPr>
        <p:spPr>
          <a:xfrm>
            <a:off x="747713" y="2205038"/>
            <a:ext cx="7972425" cy="431800"/>
          </a:xfrm>
        </p:spPr>
        <p:txBody>
          <a:bodyPr tIns="0" bIns="0"/>
          <a:lstStyle>
            <a:lvl1pPr marL="0" indent="0">
              <a:spcBef>
                <a:spcPct val="0"/>
              </a:spcBef>
              <a:buFontTx/>
              <a:buNone/>
              <a:defRPr sz="2000"/>
            </a:lvl1pPr>
          </a:lstStyle>
          <a:p>
            <a:pPr lvl="0"/>
            <a:r>
              <a:rPr lang="en-US" noProof="0" smtClean="0"/>
              <a:t>Sub-title (optional)</a:t>
            </a:r>
          </a:p>
          <a:p>
            <a:pPr lvl="0"/>
            <a:endParaRPr lang="en-US" noProof="0" smtClean="0"/>
          </a:p>
        </p:txBody>
      </p:sp>
      <p:pic>
        <p:nvPicPr>
          <p:cNvPr id="9223" name="Picture 8" descr="HoganLovells_382_300dpiRG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675" y="0"/>
            <a:ext cx="8286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12"/>
          <p:cNvSpPr txBox="1">
            <a:spLocks noChangeArrowheads="1"/>
          </p:cNvSpPr>
          <p:nvPr/>
        </p:nvSpPr>
        <p:spPr bwMode="auto">
          <a:xfrm>
            <a:off x="165100" y="3417888"/>
            <a:ext cx="8826500" cy="360362"/>
          </a:xfrm>
          <a:prstGeom prst="rect">
            <a:avLst/>
          </a:prstGeom>
          <a:solidFill>
            <a:srgbClr val="BED61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dirty="0"/>
          </a:p>
        </p:txBody>
      </p:sp>
      <p:sp>
        <p:nvSpPr>
          <p:cNvPr id="2" name="Slide Number Placeholder 1"/>
          <p:cNvSpPr>
            <a:spLocks noGrp="1"/>
          </p:cNvSpPr>
          <p:nvPr>
            <p:ph type="sldNum" sz="quarter" idx="10"/>
          </p:nvPr>
        </p:nvSpPr>
        <p:spPr/>
        <p:txBody>
          <a:bodyPr/>
          <a:lstStyle/>
          <a:p>
            <a:fld id="{BF2C699D-FD36-4DC7-B025-58E0BA25EF6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6F4DD68-6AFA-4BE2-A77F-AFCC4B5D07CF}" type="slidenum">
              <a:rPr lang="en-US"/>
              <a:pPr/>
              <a:t>‹#›</a:t>
            </a:fld>
            <a:endParaRPr lang="en-US" dirty="0"/>
          </a:p>
        </p:txBody>
      </p:sp>
    </p:spTree>
    <p:extLst>
      <p:ext uri="{BB962C8B-B14F-4D97-AF65-F5344CB8AC3E}">
        <p14:creationId xmlns:p14="http://schemas.microsoft.com/office/powerpoint/2010/main" val="9371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2925" y="0"/>
            <a:ext cx="2241550" cy="6453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0"/>
            <a:ext cx="6575425"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4A5DF5D-F5E8-4B74-A114-FD3CD280092F}" type="slidenum">
              <a:rPr lang="en-US"/>
              <a:pPr/>
              <a:t>‹#›</a:t>
            </a:fld>
            <a:endParaRPr lang="en-US" dirty="0"/>
          </a:p>
        </p:txBody>
      </p:sp>
    </p:spTree>
    <p:extLst>
      <p:ext uri="{BB962C8B-B14F-4D97-AF65-F5344CB8AC3E}">
        <p14:creationId xmlns:p14="http://schemas.microsoft.com/office/powerpoint/2010/main" val="189662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447800"/>
            <a:ext cx="8794750" cy="500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78FFA63-701D-4DC5-BB11-F0B29593DE91}" type="slidenum">
              <a:rPr lang="en-US"/>
              <a:pPr/>
              <a:t>‹#›</a:t>
            </a:fld>
            <a:endParaRPr lang="en-US" dirty="0"/>
          </a:p>
        </p:txBody>
      </p:sp>
    </p:spTree>
    <p:extLst>
      <p:ext uri="{BB962C8B-B14F-4D97-AF65-F5344CB8AC3E}">
        <p14:creationId xmlns:p14="http://schemas.microsoft.com/office/powerpoint/2010/main" val="39307008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E07DEDD-8E0F-417A-B52E-CF318EF54B92}" type="slidenum">
              <a:rPr lang="en-US"/>
              <a:pPr/>
              <a:t>‹#›</a:t>
            </a:fld>
            <a:endParaRPr lang="en-US" dirty="0"/>
          </a:p>
        </p:txBody>
      </p:sp>
    </p:spTree>
    <p:extLst>
      <p:ext uri="{BB962C8B-B14F-4D97-AF65-F5344CB8AC3E}">
        <p14:creationId xmlns:p14="http://schemas.microsoft.com/office/powerpoint/2010/main" val="353479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 y="1449388"/>
            <a:ext cx="4321175" cy="500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449388"/>
            <a:ext cx="4321175" cy="500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9FAF96A-BA5F-42C1-B3F7-31E947CE85B9}" type="slidenum">
              <a:rPr lang="en-US"/>
              <a:pPr/>
              <a:t>‹#›</a:t>
            </a:fld>
            <a:endParaRPr lang="en-US" dirty="0"/>
          </a:p>
        </p:txBody>
      </p:sp>
    </p:spTree>
    <p:extLst>
      <p:ext uri="{BB962C8B-B14F-4D97-AF65-F5344CB8AC3E}">
        <p14:creationId xmlns:p14="http://schemas.microsoft.com/office/powerpoint/2010/main" val="1988492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BF20D09-1179-49D4-A5E0-44E4D78529B8}" type="slidenum">
              <a:rPr lang="en-US"/>
              <a:pPr/>
              <a:t>‹#›</a:t>
            </a:fld>
            <a:endParaRPr lang="en-US" dirty="0"/>
          </a:p>
        </p:txBody>
      </p:sp>
    </p:spTree>
    <p:extLst>
      <p:ext uri="{BB962C8B-B14F-4D97-AF65-F5344CB8AC3E}">
        <p14:creationId xmlns:p14="http://schemas.microsoft.com/office/powerpoint/2010/main" val="243670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BD038C6-988D-455C-98CF-78FFE260E885}" type="slidenum">
              <a:rPr lang="en-US"/>
              <a:pPr/>
              <a:t>‹#›</a:t>
            </a:fld>
            <a:endParaRPr lang="en-US" dirty="0"/>
          </a:p>
        </p:txBody>
      </p:sp>
    </p:spTree>
    <p:extLst>
      <p:ext uri="{BB962C8B-B14F-4D97-AF65-F5344CB8AC3E}">
        <p14:creationId xmlns:p14="http://schemas.microsoft.com/office/powerpoint/2010/main" val="1868150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871479D-EEBF-4FB9-B0E7-EB190ED98528}" type="slidenum">
              <a:rPr lang="en-US"/>
              <a:pPr/>
              <a:t>‹#›</a:t>
            </a:fld>
            <a:endParaRPr lang="en-US" dirty="0"/>
          </a:p>
        </p:txBody>
      </p:sp>
    </p:spTree>
    <p:extLst>
      <p:ext uri="{BB962C8B-B14F-4D97-AF65-F5344CB8AC3E}">
        <p14:creationId xmlns:p14="http://schemas.microsoft.com/office/powerpoint/2010/main" val="958628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777C62D-F442-4FE9-BE85-BB568168FA2D}" type="slidenum">
              <a:rPr lang="en-US"/>
              <a:pPr/>
              <a:t>‹#›</a:t>
            </a:fld>
            <a:endParaRPr lang="en-US" dirty="0"/>
          </a:p>
        </p:txBody>
      </p:sp>
    </p:spTree>
    <p:extLst>
      <p:ext uri="{BB962C8B-B14F-4D97-AF65-F5344CB8AC3E}">
        <p14:creationId xmlns:p14="http://schemas.microsoft.com/office/powerpoint/2010/main" val="217746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D0EE952-1E65-4916-9835-24A273277D97}" type="slidenum">
              <a:rPr lang="en-US"/>
              <a:pPr/>
              <a:t>‹#›</a:t>
            </a:fld>
            <a:endParaRPr lang="en-US" dirty="0"/>
          </a:p>
        </p:txBody>
      </p:sp>
    </p:spTree>
    <p:extLst>
      <p:ext uri="{BB962C8B-B14F-4D97-AF65-F5344CB8AC3E}">
        <p14:creationId xmlns:p14="http://schemas.microsoft.com/office/powerpoint/2010/main" val="114728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5100" y="0"/>
            <a:ext cx="8969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5100" y="1508826"/>
            <a:ext cx="879475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Line 22"/>
          <p:cNvSpPr>
            <a:spLocks noChangeShapeType="1"/>
          </p:cNvSpPr>
          <p:nvPr/>
        </p:nvSpPr>
        <p:spPr bwMode="auto">
          <a:xfrm>
            <a:off x="82550" y="1141413"/>
            <a:ext cx="8969375" cy="0"/>
          </a:xfrm>
          <a:prstGeom prst="line">
            <a:avLst/>
          </a:prstGeom>
          <a:noFill/>
          <a:ln w="12700">
            <a:solidFill>
              <a:schemeClr val="tx1"/>
            </a:solidFill>
            <a:round/>
            <a:headEnd/>
            <a:tailEnd/>
          </a:ln>
        </p:spPr>
        <p:txBody>
          <a:bodyPr/>
          <a:lstStyle/>
          <a:p>
            <a:pPr>
              <a:defRPr/>
            </a:pPr>
            <a:endParaRPr lang="de-DE" sz="1000" b="1" dirty="0">
              <a:ea typeface="Arial Unicode MS" pitchFamily="34" charset="-128"/>
              <a:cs typeface="Arial Unicode MS" pitchFamily="34" charset="-128"/>
            </a:endParaRPr>
          </a:p>
        </p:txBody>
      </p:sp>
      <p:sp>
        <p:nvSpPr>
          <p:cNvPr id="1035" name="Text Box 11"/>
          <p:cNvSpPr txBox="1">
            <a:spLocks noChangeArrowheads="1"/>
          </p:cNvSpPr>
          <p:nvPr/>
        </p:nvSpPr>
        <p:spPr bwMode="auto">
          <a:xfrm>
            <a:off x="0" y="6477000"/>
            <a:ext cx="9145588" cy="381000"/>
          </a:xfrm>
          <a:prstGeom prst="rect">
            <a:avLst/>
          </a:prstGeom>
          <a:solidFill>
            <a:srgbClr val="BED61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034" name="Text Box 10"/>
          <p:cNvSpPr txBox="1">
            <a:spLocks noChangeArrowheads="1"/>
          </p:cNvSpPr>
          <p:nvPr/>
        </p:nvSpPr>
        <p:spPr bwMode="auto">
          <a:xfrm>
            <a:off x="165100" y="6477000"/>
            <a:ext cx="14954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US" sz="800" noProof="1"/>
              <a:t>www.hoganlovells.com</a:t>
            </a:r>
          </a:p>
        </p:txBody>
      </p:sp>
      <p:sp>
        <p:nvSpPr>
          <p:cNvPr id="1030" name="Rectangle 6"/>
          <p:cNvSpPr>
            <a:spLocks noGrp="1" noChangeArrowheads="1"/>
          </p:cNvSpPr>
          <p:nvPr>
            <p:ph type="sldNum" sz="quarter" idx="4"/>
          </p:nvPr>
        </p:nvSpPr>
        <p:spPr bwMode="auto">
          <a:xfrm>
            <a:off x="8428038" y="6494463"/>
            <a:ext cx="4968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800"/>
            </a:lvl1pPr>
          </a:lstStyle>
          <a:p>
            <a:fld id="{BF2C699D-FD36-4DC7-B025-58E0BA25EF6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58775" indent="-358775" algn="l" rtl="0" fontAlgn="base">
        <a:spcBef>
          <a:spcPct val="20000"/>
        </a:spcBef>
        <a:spcAft>
          <a:spcPct val="0"/>
        </a:spcAft>
        <a:buChar char="•"/>
        <a:defRPr sz="2800">
          <a:solidFill>
            <a:schemeClr val="tx1"/>
          </a:solidFill>
          <a:latin typeface="+mn-lt"/>
          <a:ea typeface="+mn-ea"/>
          <a:cs typeface="+mn-cs"/>
        </a:defRPr>
      </a:lvl1pPr>
      <a:lvl2pPr marL="717550" indent="-357188" algn="l" rtl="0" fontAlgn="base">
        <a:spcBef>
          <a:spcPct val="20000"/>
        </a:spcBef>
        <a:spcAft>
          <a:spcPct val="0"/>
        </a:spcAft>
        <a:buChar char="–"/>
        <a:defRPr sz="2400">
          <a:solidFill>
            <a:schemeClr val="tx1"/>
          </a:solidFill>
          <a:latin typeface="+mn-lt"/>
        </a:defRPr>
      </a:lvl2pPr>
      <a:lvl3pPr marL="1076325" indent="-357188" algn="l" rtl="0" fontAlgn="base">
        <a:spcBef>
          <a:spcPct val="20000"/>
        </a:spcBef>
        <a:spcAft>
          <a:spcPct val="0"/>
        </a:spcAft>
        <a:buChar char="•"/>
        <a:defRPr sz="2000">
          <a:solidFill>
            <a:schemeClr val="tx1"/>
          </a:solidFill>
          <a:latin typeface="+mn-lt"/>
        </a:defRPr>
      </a:lvl3pPr>
      <a:lvl4pPr marL="1433513" indent="-355600" algn="l" rtl="0" fontAlgn="base">
        <a:spcBef>
          <a:spcPct val="20000"/>
        </a:spcBef>
        <a:spcAft>
          <a:spcPct val="0"/>
        </a:spcAft>
        <a:buChar char="–"/>
        <a:defRPr>
          <a:solidFill>
            <a:schemeClr val="tx1"/>
          </a:solidFill>
          <a:latin typeface="+mn-lt"/>
        </a:defRPr>
      </a:lvl4pPr>
      <a:lvl5pPr marL="1792288" indent="-357188" algn="l" rtl="0" fontAlgn="base">
        <a:spcBef>
          <a:spcPct val="20000"/>
        </a:spcBef>
        <a:spcAft>
          <a:spcPct val="0"/>
        </a:spcAft>
        <a:buChar char="•"/>
        <a:defRPr sz="1600">
          <a:solidFill>
            <a:schemeClr val="tx1"/>
          </a:solidFill>
          <a:latin typeface="+mn-lt"/>
        </a:defRPr>
      </a:lvl5pPr>
      <a:lvl6pPr marL="2249488" indent="-357188" algn="l" rtl="0" fontAlgn="base">
        <a:spcBef>
          <a:spcPct val="20000"/>
        </a:spcBef>
        <a:spcAft>
          <a:spcPct val="0"/>
        </a:spcAft>
        <a:buChar char="•"/>
        <a:defRPr sz="1600">
          <a:solidFill>
            <a:schemeClr val="tx1"/>
          </a:solidFill>
          <a:latin typeface="+mn-lt"/>
        </a:defRPr>
      </a:lvl6pPr>
      <a:lvl7pPr marL="2706688" indent="-357188" algn="l" rtl="0" fontAlgn="base">
        <a:spcBef>
          <a:spcPct val="20000"/>
        </a:spcBef>
        <a:spcAft>
          <a:spcPct val="0"/>
        </a:spcAft>
        <a:buChar char="•"/>
        <a:defRPr sz="1600">
          <a:solidFill>
            <a:schemeClr val="tx1"/>
          </a:solidFill>
          <a:latin typeface="+mn-lt"/>
        </a:defRPr>
      </a:lvl7pPr>
      <a:lvl8pPr marL="3163888" indent="-357188" algn="l" rtl="0" fontAlgn="base">
        <a:spcBef>
          <a:spcPct val="20000"/>
        </a:spcBef>
        <a:spcAft>
          <a:spcPct val="0"/>
        </a:spcAft>
        <a:buChar char="•"/>
        <a:defRPr sz="1600">
          <a:solidFill>
            <a:schemeClr val="tx1"/>
          </a:solidFill>
          <a:latin typeface="+mn-lt"/>
        </a:defRPr>
      </a:lvl8pPr>
      <a:lvl9pPr marL="3621088" indent="-357188"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rwjf.org/content/dam/web-assets/2009/07/health-system-reform-and-antitrust-law" TargetMode="External"/><Relationship Id="rId2" Type="http://schemas.openxmlformats.org/officeDocument/2006/relationships/hyperlink" Target="http://www.academyhealth.org/files/publications/AntitrustMultipayer.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838200" y="3048000"/>
            <a:ext cx="304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a:spcBef>
                <a:spcPct val="50000"/>
              </a:spcBef>
            </a:pPr>
            <a:r>
              <a:rPr lang="en-US" sz="1200" b="1" dirty="0" smtClean="0"/>
              <a:t>September 17, 2013</a:t>
            </a:r>
            <a:endParaRPr lang="en-US" sz="1200" b="1" dirty="0"/>
          </a:p>
        </p:txBody>
      </p:sp>
      <p:sp>
        <p:nvSpPr>
          <p:cNvPr id="24581" name="Rectangle 5"/>
          <p:cNvSpPr>
            <a:spLocks noGrp="1" noChangeArrowheads="1"/>
          </p:cNvSpPr>
          <p:nvPr>
            <p:ph type="ctrTitle"/>
          </p:nvPr>
        </p:nvSpPr>
        <p:spPr>
          <a:xfrm>
            <a:off x="747713" y="1171575"/>
            <a:ext cx="7972425" cy="989013"/>
          </a:xfrm>
          <a:noFill/>
          <a:ln/>
        </p:spPr>
        <p:txBody>
          <a:bodyPr/>
          <a:lstStyle/>
          <a:p>
            <a:pPr>
              <a:lnSpc>
                <a:spcPct val="90000"/>
              </a:lnSpc>
            </a:pPr>
            <a:r>
              <a:rPr lang="en-US" dirty="0" smtClean="0"/>
              <a:t>Navigating antitrust issues raised by</a:t>
            </a:r>
            <a:br>
              <a:rPr lang="en-US" dirty="0" smtClean="0"/>
            </a:br>
            <a:r>
              <a:rPr lang="en-US" dirty="0" smtClean="0"/>
              <a:t>multi-stakeholder collaborations</a:t>
            </a:r>
            <a:endParaRPr lang="en-US" sz="2400" dirty="0"/>
          </a:p>
        </p:txBody>
      </p:sp>
      <p:sp>
        <p:nvSpPr>
          <p:cNvPr id="24583" name="Rectangle 7"/>
          <p:cNvSpPr>
            <a:spLocks noChangeArrowheads="1"/>
          </p:cNvSpPr>
          <p:nvPr/>
        </p:nvSpPr>
        <p:spPr bwMode="auto">
          <a:xfrm>
            <a:off x="838200" y="2438400"/>
            <a:ext cx="782002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a:lnSpc>
                <a:spcPct val="90000"/>
              </a:lnSpc>
            </a:pPr>
            <a:r>
              <a:rPr lang="en-US" sz="1500" b="1" dirty="0" smtClean="0"/>
              <a:t>Bob Leibenluft</a:t>
            </a:r>
            <a:endParaRPr lang="en-US" sz="1500" b="1" dirty="0"/>
          </a:p>
          <a:p>
            <a:pPr>
              <a:lnSpc>
                <a:spcPct val="90000"/>
              </a:lnSpc>
            </a:pPr>
            <a:r>
              <a:rPr lang="en-US" sz="1500" b="1" dirty="0" smtClean="0"/>
              <a:t>Washington</a:t>
            </a:r>
            <a:r>
              <a:rPr lang="en-US" sz="1500" b="1" dirty="0"/>
              <a:t>, DC</a:t>
            </a:r>
          </a:p>
        </p:txBody>
      </p:sp>
      <p:sp>
        <p:nvSpPr>
          <p:cNvPr id="2" name="Slide Number Placeholder 1"/>
          <p:cNvSpPr>
            <a:spLocks noGrp="1"/>
          </p:cNvSpPr>
          <p:nvPr>
            <p:ph type="sldNum" sz="quarter" idx="10"/>
          </p:nvPr>
        </p:nvSpPr>
        <p:spPr/>
        <p:txBody>
          <a:bodyPr/>
          <a:lstStyle/>
          <a:p>
            <a:fld id="{BF2C699D-FD36-4DC7-B025-58E0BA25EF62}" type="slidenum">
              <a:rPr lang="en-US" smtClean="0"/>
              <a:pPr/>
              <a:t>1</a:t>
            </a:fld>
            <a:endParaRPr lang="en-US" dirty="0"/>
          </a:p>
        </p:txBody>
      </p:sp>
      <p:pic>
        <p:nvPicPr>
          <p:cNvPr id="1026" name="Picture 2" descr="Q:\03 Images\03 Stock Images\Medical DR shutterstock_973034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71" r="16428" b="46179"/>
          <a:stretch/>
        </p:blipFill>
        <p:spPr bwMode="auto">
          <a:xfrm>
            <a:off x="162447" y="3743848"/>
            <a:ext cx="8829675" cy="2928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990600"/>
          </a:xfrm>
        </p:spPr>
        <p:txBody>
          <a:bodyPr/>
          <a:lstStyle/>
          <a:p>
            <a:pPr rtl="0" fontAlgn="base"/>
            <a:r>
              <a:rPr lang="en-US" dirty="0" smtClean="0">
                <a:effectLst/>
              </a:rPr>
              <a:t>S</a:t>
            </a:r>
            <a:r>
              <a:rPr lang="en-US" sz="3200" dirty="0" smtClean="0">
                <a:solidFill>
                  <a:schemeClr val="tx2"/>
                </a:solidFill>
                <a:effectLst/>
                <a:latin typeface="+mj-lt"/>
                <a:ea typeface="+mj-ea"/>
                <a:cs typeface="+mj-cs"/>
              </a:rPr>
              <a:t>tate action </a:t>
            </a:r>
            <a:r>
              <a:rPr lang="en-US" dirty="0"/>
              <a:t>e</a:t>
            </a:r>
            <a:r>
              <a:rPr lang="en-US" sz="3200" dirty="0" smtClean="0">
                <a:solidFill>
                  <a:schemeClr val="tx2"/>
                </a:solidFill>
                <a:effectLst/>
                <a:latin typeface="+mj-lt"/>
                <a:ea typeface="+mj-ea"/>
                <a:cs typeface="+mj-cs"/>
              </a:rPr>
              <a:t>xemption</a:t>
            </a:r>
            <a:endParaRPr lang="en-US" dirty="0"/>
          </a:p>
        </p:txBody>
      </p:sp>
      <p:sp>
        <p:nvSpPr>
          <p:cNvPr id="3" name="Content Placeholder 2"/>
          <p:cNvSpPr>
            <a:spLocks noGrp="1"/>
          </p:cNvSpPr>
          <p:nvPr>
            <p:ph sz="half" idx="1"/>
          </p:nvPr>
        </p:nvSpPr>
        <p:spPr>
          <a:xfrm>
            <a:off x="165101" y="1447800"/>
            <a:ext cx="5549900" cy="5005388"/>
          </a:xfrm>
        </p:spPr>
        <p:txBody>
          <a:bodyPr/>
          <a:lstStyle/>
          <a:p>
            <a:r>
              <a:rPr lang="en-US" sz="2400" dirty="0" smtClean="0"/>
              <a:t>To be exempt, conduct of a private actor must meet two-prong test:</a:t>
            </a:r>
          </a:p>
          <a:p>
            <a:pPr lvl="1"/>
            <a:r>
              <a:rPr lang="en-US" sz="2000" dirty="0" smtClean="0"/>
              <a:t>Pursuant to “clearly articulated and affirmatively expressed” intention of the state legislature to displace competition</a:t>
            </a:r>
          </a:p>
          <a:p>
            <a:pPr lvl="1"/>
            <a:r>
              <a:rPr lang="en-US" sz="2000" dirty="0" smtClean="0"/>
              <a:t>“Actively supervised” by the state</a:t>
            </a:r>
          </a:p>
          <a:p>
            <a:r>
              <a:rPr lang="en-US" sz="2400" dirty="0" smtClean="0"/>
              <a:t>Exemptions are disfavored, so courts have applied the above test strictly.</a:t>
            </a:r>
          </a:p>
          <a:p>
            <a:r>
              <a:rPr lang="en-US" sz="2400" dirty="0" smtClean="0"/>
              <a:t>Government enforcers oppose efforts to broadly grant exemptions.</a:t>
            </a:r>
          </a:p>
          <a:p>
            <a:pPr marL="360362" lvl="1" indent="0">
              <a:buNone/>
            </a:pPr>
            <a:r>
              <a:rPr lang="en-US" dirty="0" smtClean="0"/>
              <a:t> </a:t>
            </a:r>
          </a:p>
        </p:txBody>
      </p:sp>
      <p:sp>
        <p:nvSpPr>
          <p:cNvPr id="5" name="Content Placeholder 4"/>
          <p:cNvSpPr>
            <a:spLocks noGrp="1"/>
          </p:cNvSpPr>
          <p:nvPr>
            <p:ph sz="half" idx="2"/>
          </p:nvPr>
        </p:nvSpPr>
        <p:spPr>
          <a:xfrm>
            <a:off x="10515600" y="4953000"/>
            <a:ext cx="349250" cy="52388"/>
          </a:xfrm>
        </p:spPr>
        <p:txBody>
          <a:bodyPr/>
          <a:lstStyle/>
          <a:p>
            <a:endParaRPr lang="en-US" dirty="0"/>
          </a:p>
        </p:txBody>
      </p:sp>
      <p:sp>
        <p:nvSpPr>
          <p:cNvPr id="4" name="Slide Number Placeholder 3"/>
          <p:cNvSpPr>
            <a:spLocks noGrp="1"/>
          </p:cNvSpPr>
          <p:nvPr>
            <p:ph type="sldNum" sz="quarter" idx="10"/>
          </p:nvPr>
        </p:nvSpPr>
        <p:spPr/>
        <p:txBody>
          <a:bodyPr/>
          <a:lstStyle/>
          <a:p>
            <a:fld id="{F78FFA63-701D-4DC5-BB11-F0B29593DE91}" type="slidenum">
              <a:rPr lang="en-US" smtClean="0"/>
              <a:pPr/>
              <a:t>10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394" y="1295400"/>
            <a:ext cx="3606606"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079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990600"/>
          </a:xfrm>
        </p:spPr>
        <p:txBody>
          <a:bodyPr/>
          <a:lstStyle/>
          <a:p>
            <a:r>
              <a:rPr lang="en-US" dirty="0" smtClean="0"/>
              <a:t>Noerr-Pennington exemption</a:t>
            </a:r>
            <a:endParaRPr lang="en-US" dirty="0"/>
          </a:p>
        </p:txBody>
      </p:sp>
      <p:sp>
        <p:nvSpPr>
          <p:cNvPr id="3" name="Content Placeholder 2"/>
          <p:cNvSpPr>
            <a:spLocks noGrp="1"/>
          </p:cNvSpPr>
          <p:nvPr>
            <p:ph sz="half" idx="1"/>
          </p:nvPr>
        </p:nvSpPr>
        <p:spPr>
          <a:xfrm>
            <a:off x="165100" y="1219200"/>
            <a:ext cx="5372295" cy="5233988"/>
          </a:xfrm>
        </p:spPr>
        <p:txBody>
          <a:bodyPr/>
          <a:lstStyle/>
          <a:p>
            <a:r>
              <a:rPr lang="en-US" sz="2400" dirty="0" smtClean="0"/>
              <a:t>Efforts by competitors to seek government action (</a:t>
            </a:r>
            <a:r>
              <a:rPr lang="en-US" sz="2400" i="1" dirty="0" smtClean="0"/>
              <a:t>e.g. </a:t>
            </a:r>
            <a:r>
              <a:rPr lang="en-US" sz="2400" dirty="0" smtClean="0"/>
              <a:t>new legislation or regulatory changes) are exempt from antitrust scrutiny.</a:t>
            </a:r>
          </a:p>
          <a:p>
            <a:pPr lvl="1"/>
            <a:r>
              <a:rPr lang="en-US" sz="2000" dirty="0" smtClean="0"/>
              <a:t>Applies even if the requested government change will have an anticompetitive effect.</a:t>
            </a:r>
          </a:p>
          <a:p>
            <a:r>
              <a:rPr lang="en-US" sz="2400" dirty="0" smtClean="0"/>
              <a:t>But joint effort must be limited to government petitioning.</a:t>
            </a:r>
          </a:p>
          <a:p>
            <a:r>
              <a:rPr lang="en-US" sz="2400" dirty="0" smtClean="0"/>
              <a:t>Important that competitors not coordinate commercial conduct or share competitively-sensitive information in the course of seeking government action. </a:t>
            </a:r>
            <a:endParaRPr lang="en-US" sz="2400" dirty="0"/>
          </a:p>
        </p:txBody>
      </p:sp>
      <p:sp>
        <p:nvSpPr>
          <p:cNvPr id="4" name="Slide Number Placeholder 3"/>
          <p:cNvSpPr>
            <a:spLocks noGrp="1"/>
          </p:cNvSpPr>
          <p:nvPr>
            <p:ph type="sldNum" sz="quarter" idx="10"/>
          </p:nvPr>
        </p:nvSpPr>
        <p:spPr/>
        <p:txBody>
          <a:bodyPr/>
          <a:lstStyle/>
          <a:p>
            <a:fld id="{F78FFA63-701D-4DC5-BB11-F0B29593DE91}" type="slidenum">
              <a:rPr lang="en-US" smtClean="0"/>
              <a:pPr/>
              <a:t>11</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830" y="1424609"/>
            <a:ext cx="3606606"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787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2057401"/>
            <a:ext cx="7772400" cy="1981199"/>
          </a:xfrm>
        </p:spPr>
        <p:txBody>
          <a:bodyPr/>
          <a:lstStyle/>
          <a:p>
            <a:r>
              <a:rPr lang="en-US" sz="4000" dirty="0" smtClean="0">
                <a:solidFill>
                  <a:schemeClr val="tx2"/>
                </a:solidFill>
                <a:latin typeface="+mj-lt"/>
                <a:ea typeface="+mj-ea"/>
                <a:cs typeface="+mj-cs"/>
              </a:rPr>
              <a:t>Meeting Guidelines</a:t>
            </a:r>
            <a:endParaRPr lang="en-US" sz="4000" dirty="0"/>
          </a:p>
          <a:p>
            <a:endParaRPr lang="en-US" dirty="0"/>
          </a:p>
        </p:txBody>
      </p:sp>
      <p:sp>
        <p:nvSpPr>
          <p:cNvPr id="4" name="Slide Number Placeholder 3"/>
          <p:cNvSpPr>
            <a:spLocks noGrp="1"/>
          </p:cNvSpPr>
          <p:nvPr>
            <p:ph type="sldNum" sz="quarter" idx="10"/>
          </p:nvPr>
        </p:nvSpPr>
        <p:spPr/>
        <p:txBody>
          <a:bodyPr/>
          <a:lstStyle/>
          <a:p>
            <a:fld id="{F78FFA63-701D-4DC5-BB11-F0B29593DE91}" type="slidenum">
              <a:rPr lang="en-US" smtClean="0"/>
              <a:pPr/>
              <a:t>12</a:t>
            </a:fld>
            <a:endParaRPr lang="en-US" dirty="0"/>
          </a:p>
        </p:txBody>
      </p:sp>
    </p:spTree>
    <p:extLst>
      <p:ext uri="{BB962C8B-B14F-4D97-AF65-F5344CB8AC3E}">
        <p14:creationId xmlns:p14="http://schemas.microsoft.com/office/powerpoint/2010/main" val="2788382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meetings involving multiple </a:t>
            </a:r>
            <a:r>
              <a:rPr lang="en-US" dirty="0"/>
              <a:t>s</a:t>
            </a:r>
            <a:r>
              <a:rPr lang="en-US" dirty="0" smtClean="0"/>
              <a:t>takeholders</a:t>
            </a:r>
            <a:endParaRPr lang="en-US" dirty="0"/>
          </a:p>
        </p:txBody>
      </p:sp>
      <p:sp>
        <p:nvSpPr>
          <p:cNvPr id="3" name="Content Placeholder 2"/>
          <p:cNvSpPr>
            <a:spLocks noGrp="1"/>
          </p:cNvSpPr>
          <p:nvPr>
            <p:ph idx="1"/>
          </p:nvPr>
        </p:nvSpPr>
        <p:spPr>
          <a:xfrm>
            <a:off x="165100" y="1295400"/>
            <a:ext cx="8794750" cy="4419600"/>
          </a:xfrm>
        </p:spPr>
        <p:txBody>
          <a:bodyPr>
            <a:noAutofit/>
          </a:bodyPr>
          <a:lstStyle/>
          <a:p>
            <a:r>
              <a:rPr lang="en-US" sz="1800" dirty="0" smtClean="0"/>
              <a:t>Meetings involving multiple stakeholders, especially competitors, should not address competitively-sensitive issues without first obtaining clear antitrust guidance concerning what can be discussed, and how.</a:t>
            </a:r>
          </a:p>
          <a:p>
            <a:r>
              <a:rPr lang="en-US" sz="1800" dirty="0"/>
              <a:t>C</a:t>
            </a:r>
            <a:r>
              <a:rPr lang="en-US" sz="1800" dirty="0" smtClean="0"/>
              <a:t>ompetitively-sensitive </a:t>
            </a:r>
            <a:r>
              <a:rPr lang="en-US" sz="1800" dirty="0"/>
              <a:t>information includes:</a:t>
            </a:r>
          </a:p>
          <a:p>
            <a:pPr lvl="1"/>
            <a:r>
              <a:rPr lang="en-US" sz="1600" dirty="0"/>
              <a:t>prices, </a:t>
            </a:r>
            <a:r>
              <a:rPr lang="en-US" sz="1600" dirty="0" smtClean="0"/>
              <a:t>price-related </a:t>
            </a:r>
            <a:r>
              <a:rPr lang="en-US" sz="1600" dirty="0"/>
              <a:t>terms </a:t>
            </a:r>
            <a:r>
              <a:rPr lang="en-US" sz="1600" dirty="0" smtClean="0"/>
              <a:t>and pricing/negotiation strategies </a:t>
            </a:r>
            <a:endParaRPr lang="en-US" sz="1600" dirty="0"/>
          </a:p>
          <a:p>
            <a:pPr lvl="1"/>
            <a:r>
              <a:rPr lang="en-US" sz="1600" dirty="0"/>
              <a:t>contract terms </a:t>
            </a:r>
            <a:r>
              <a:rPr lang="en-US" sz="1600" dirty="0" smtClean="0"/>
              <a:t>and conditions</a:t>
            </a:r>
            <a:endParaRPr lang="en-US" sz="1600" dirty="0"/>
          </a:p>
          <a:p>
            <a:pPr lvl="1"/>
            <a:r>
              <a:rPr lang="en-US" sz="1600" dirty="0"/>
              <a:t>c</a:t>
            </a:r>
            <a:r>
              <a:rPr lang="en-US" sz="1600" dirty="0" smtClean="0"/>
              <a:t>onfidential competitive strategies</a:t>
            </a:r>
            <a:endParaRPr lang="en-US" sz="1600" dirty="0"/>
          </a:p>
          <a:p>
            <a:pPr lvl="1"/>
            <a:r>
              <a:rPr lang="en-US" sz="1600" dirty="0"/>
              <a:t>c</a:t>
            </a:r>
            <a:r>
              <a:rPr lang="en-US" sz="1600" dirty="0" smtClean="0"/>
              <a:t>onfidential cost </a:t>
            </a:r>
            <a:r>
              <a:rPr lang="en-US" sz="1600" dirty="0"/>
              <a:t>information</a:t>
            </a:r>
          </a:p>
          <a:p>
            <a:r>
              <a:rPr lang="en-US" sz="1800" dirty="0"/>
              <a:t>Review any meeting agendas or </a:t>
            </a:r>
            <a:r>
              <a:rPr lang="en-US" sz="1800" dirty="0" smtClean="0"/>
              <a:t>questionable</a:t>
            </a:r>
          </a:p>
          <a:p>
            <a:pPr>
              <a:buNone/>
            </a:pPr>
            <a:r>
              <a:rPr lang="en-US" sz="1800" dirty="0" smtClean="0"/>
              <a:t>	topics </a:t>
            </a:r>
            <a:r>
              <a:rPr lang="en-US" sz="1800" dirty="0"/>
              <a:t>of conversation with an attorney prior </a:t>
            </a:r>
            <a:r>
              <a:rPr lang="en-US" sz="1800" dirty="0" smtClean="0"/>
              <a:t>to</a:t>
            </a:r>
          </a:p>
          <a:p>
            <a:pPr>
              <a:buNone/>
            </a:pPr>
            <a:r>
              <a:rPr lang="en-US" sz="1800" dirty="0" smtClean="0"/>
              <a:t> 	the meeting.</a:t>
            </a:r>
            <a:endParaRPr lang="en-US" sz="1800" dirty="0">
              <a:solidFill>
                <a:srgbClr val="FF0000"/>
              </a:solidFill>
            </a:endParaRPr>
          </a:p>
          <a:p>
            <a:r>
              <a:rPr lang="en-US" sz="1800" dirty="0" smtClean="0"/>
              <a:t>The </a:t>
            </a:r>
            <a:r>
              <a:rPr lang="en-US" sz="1800" dirty="0"/>
              <a:t>meeting should stick to the agenda and there should be no “side-bar” </a:t>
            </a:r>
            <a:r>
              <a:rPr lang="en-US" sz="1800" dirty="0" smtClean="0"/>
              <a:t>conversations </a:t>
            </a:r>
            <a:r>
              <a:rPr lang="en-US" sz="1800" dirty="0"/>
              <a:t>on </a:t>
            </a:r>
            <a:r>
              <a:rPr lang="en-US" sz="1800" dirty="0" smtClean="0"/>
              <a:t>competitively-sensitive </a:t>
            </a:r>
            <a:r>
              <a:rPr lang="en-US" sz="1800" dirty="0"/>
              <a:t>issues outside of the </a:t>
            </a:r>
            <a:r>
              <a:rPr lang="en-US" sz="1800" dirty="0" smtClean="0"/>
              <a:t>meeting.</a:t>
            </a:r>
            <a:endParaRPr lang="en-US" sz="1800" dirty="0"/>
          </a:p>
          <a:p>
            <a:r>
              <a:rPr lang="en-US" sz="1800" dirty="0" smtClean="0"/>
              <a:t>Competitors should not reach agreements on price or price-related terms, allocating geographic territories or service lines, or strategies for engaging with payers or providers.</a:t>
            </a:r>
          </a:p>
        </p:txBody>
      </p:sp>
      <p:sp>
        <p:nvSpPr>
          <p:cNvPr id="4" name="Slide Number Placeholder 3"/>
          <p:cNvSpPr>
            <a:spLocks noGrp="1"/>
          </p:cNvSpPr>
          <p:nvPr>
            <p:ph type="sldNum" sz="quarter" idx="10"/>
          </p:nvPr>
        </p:nvSpPr>
        <p:spPr/>
        <p:txBody>
          <a:bodyPr/>
          <a:lstStyle/>
          <a:p>
            <a:fld id="{62E0BBFD-3C28-455B-B3E3-FD8D1415BAC5}" type="slidenum">
              <a:rPr lang="en-GB" smtClean="0"/>
              <a:pPr/>
              <a:t>13</a:t>
            </a:fld>
            <a:endParaRPr lang="en-GB" dirty="0"/>
          </a:p>
        </p:txBody>
      </p:sp>
      <p:pic>
        <p:nvPicPr>
          <p:cNvPr id="8194" name="Picture 2" descr="https://healthcare.nacha.org/sites/healthcare.nacha.org/files/files/collabor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971800"/>
            <a:ext cx="25908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549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2057401"/>
            <a:ext cx="7772400" cy="1981199"/>
          </a:xfrm>
        </p:spPr>
        <p:txBody>
          <a:bodyPr/>
          <a:lstStyle/>
          <a:p>
            <a:r>
              <a:rPr lang="en-US" sz="4000" dirty="0" smtClean="0">
                <a:solidFill>
                  <a:schemeClr val="tx2"/>
                </a:solidFill>
                <a:latin typeface="+mj-lt"/>
                <a:ea typeface="+mj-ea"/>
                <a:cs typeface="+mj-cs"/>
              </a:rPr>
              <a:t>Selected scenarios </a:t>
            </a:r>
            <a:r>
              <a:rPr lang="en-US" sz="4000" dirty="0">
                <a:solidFill>
                  <a:schemeClr val="tx2"/>
                </a:solidFill>
                <a:latin typeface="+mj-lt"/>
                <a:ea typeface="+mj-ea"/>
                <a:cs typeface="+mj-cs"/>
              </a:rPr>
              <a:t>raising antitrust </a:t>
            </a:r>
            <a:r>
              <a:rPr lang="en-US" sz="4000" dirty="0" smtClean="0">
                <a:solidFill>
                  <a:schemeClr val="tx2"/>
                </a:solidFill>
                <a:latin typeface="+mj-lt"/>
                <a:ea typeface="+mj-ea"/>
                <a:cs typeface="+mj-cs"/>
              </a:rPr>
              <a:t>issues</a:t>
            </a:r>
            <a:endParaRPr lang="en-US" sz="4000" dirty="0"/>
          </a:p>
          <a:p>
            <a:endParaRPr lang="en-US" dirty="0"/>
          </a:p>
        </p:txBody>
      </p:sp>
      <p:sp>
        <p:nvSpPr>
          <p:cNvPr id="4" name="Slide Number Placeholder 3"/>
          <p:cNvSpPr>
            <a:spLocks noGrp="1"/>
          </p:cNvSpPr>
          <p:nvPr>
            <p:ph type="sldNum" sz="quarter" idx="10"/>
          </p:nvPr>
        </p:nvSpPr>
        <p:spPr/>
        <p:txBody>
          <a:bodyPr/>
          <a:lstStyle/>
          <a:p>
            <a:fld id="{F78FFA63-701D-4DC5-BB11-F0B29593DE91}" type="slidenum">
              <a:rPr lang="en-US" smtClean="0"/>
              <a:pPr/>
              <a:t>14</a:t>
            </a:fld>
            <a:endParaRPr lang="en-US" dirty="0"/>
          </a:p>
        </p:txBody>
      </p:sp>
    </p:spTree>
    <p:extLst>
      <p:ext uri="{BB962C8B-B14F-4D97-AF65-F5344CB8AC3E}">
        <p14:creationId xmlns:p14="http://schemas.microsoft.com/office/powerpoint/2010/main" val="3836720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990600"/>
          </a:xfrm>
        </p:spPr>
        <p:txBody>
          <a:bodyPr/>
          <a:lstStyle/>
          <a:p>
            <a:pPr rtl="0" fontAlgn="base"/>
            <a:r>
              <a:rPr lang="en-US" sz="3200" dirty="0" smtClean="0">
                <a:solidFill>
                  <a:schemeClr val="tx2"/>
                </a:solidFill>
                <a:effectLst/>
                <a:latin typeface="+mj-lt"/>
                <a:ea typeface="+mj-ea"/>
                <a:cs typeface="+mj-cs"/>
              </a:rPr>
              <a:t>Sharing data on provider costs and quality</a:t>
            </a:r>
            <a:endParaRPr lang="en-US" dirty="0"/>
          </a:p>
        </p:txBody>
      </p:sp>
      <p:sp>
        <p:nvSpPr>
          <p:cNvPr id="3" name="Content Placeholder 2"/>
          <p:cNvSpPr>
            <a:spLocks noGrp="1"/>
          </p:cNvSpPr>
          <p:nvPr>
            <p:ph idx="1"/>
          </p:nvPr>
        </p:nvSpPr>
        <p:spPr/>
        <p:txBody>
          <a:bodyPr/>
          <a:lstStyle/>
          <a:p>
            <a:r>
              <a:rPr lang="en-US" sz="2400" dirty="0" smtClean="0"/>
              <a:t>In general, lower antitrust risk if initiative is public and at request of plans/employers/other third-parties, rather than providers.</a:t>
            </a:r>
          </a:p>
          <a:p>
            <a:r>
              <a:rPr lang="en-US" sz="2400" dirty="0" smtClean="0"/>
              <a:t>Very low risk if data involves only:</a:t>
            </a:r>
          </a:p>
          <a:p>
            <a:pPr lvl="1"/>
            <a:r>
              <a:rPr lang="en-US" sz="2000" dirty="0" smtClean="0"/>
              <a:t>Quality measures</a:t>
            </a:r>
          </a:p>
          <a:p>
            <a:pPr lvl="1"/>
            <a:r>
              <a:rPr lang="en-US" sz="2000" dirty="0" smtClean="0"/>
              <a:t>List prices (charges) that are generally available to the public</a:t>
            </a:r>
          </a:p>
          <a:p>
            <a:pPr lvl="1"/>
            <a:r>
              <a:rPr lang="en-US" sz="2000" dirty="0" smtClean="0"/>
              <a:t>Aggregated cost data so that it cannot be determined what a specific plan is paying a specific provider</a:t>
            </a:r>
          </a:p>
        </p:txBody>
      </p:sp>
      <p:sp>
        <p:nvSpPr>
          <p:cNvPr id="4" name="Slide Number Placeholder 3"/>
          <p:cNvSpPr>
            <a:spLocks noGrp="1"/>
          </p:cNvSpPr>
          <p:nvPr>
            <p:ph type="sldNum" sz="quarter" idx="10"/>
          </p:nvPr>
        </p:nvSpPr>
        <p:spPr/>
        <p:txBody>
          <a:bodyPr/>
          <a:lstStyle/>
          <a:p>
            <a:fld id="{F78FFA63-701D-4DC5-BB11-F0B29593DE91}" type="slidenum">
              <a:rPr lang="en-US" smtClean="0"/>
              <a:pPr/>
              <a:t>15</a:t>
            </a:fld>
            <a:endParaRPr lang="en-US" dirty="0"/>
          </a:p>
        </p:txBody>
      </p:sp>
    </p:spTree>
    <p:extLst>
      <p:ext uri="{BB962C8B-B14F-4D97-AF65-F5344CB8AC3E}">
        <p14:creationId xmlns:p14="http://schemas.microsoft.com/office/powerpoint/2010/main" val="4152976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990600"/>
          </a:xfrm>
        </p:spPr>
        <p:txBody>
          <a:bodyPr/>
          <a:lstStyle/>
          <a:p>
            <a:r>
              <a:rPr lang="en-US" dirty="0" smtClean="0"/>
              <a:t>Sharing cost and provider data, </a:t>
            </a:r>
            <a:r>
              <a:rPr lang="en-US" i="1" dirty="0" smtClean="0"/>
              <a:t>cont’d</a:t>
            </a:r>
            <a:endParaRPr lang="en-US" i="1" dirty="0"/>
          </a:p>
        </p:txBody>
      </p:sp>
      <p:sp>
        <p:nvSpPr>
          <p:cNvPr id="3" name="Content Placeholder 2"/>
          <p:cNvSpPr>
            <a:spLocks noGrp="1"/>
          </p:cNvSpPr>
          <p:nvPr>
            <p:ph idx="1"/>
          </p:nvPr>
        </p:nvSpPr>
        <p:spPr>
          <a:xfrm>
            <a:off x="152400" y="1219200"/>
            <a:ext cx="8794750" cy="5212080"/>
          </a:xfrm>
        </p:spPr>
        <p:txBody>
          <a:bodyPr/>
          <a:lstStyle/>
          <a:p>
            <a:r>
              <a:rPr lang="en-US" sz="2400" dirty="0" smtClean="0"/>
              <a:t>Moderate (but still relatively low) risk if data includes:</a:t>
            </a:r>
          </a:p>
          <a:p>
            <a:pPr lvl="1"/>
            <a:r>
              <a:rPr lang="en-US" sz="2000" dirty="0" smtClean="0"/>
              <a:t>Historic rate information (</a:t>
            </a:r>
            <a:r>
              <a:rPr lang="en-US" sz="2000" i="1" dirty="0" smtClean="0"/>
              <a:t>e.g. </a:t>
            </a:r>
            <a:r>
              <a:rPr lang="en-US" sz="2000" dirty="0" smtClean="0"/>
              <a:t>more than 3 months old), which allows for determining average negotiated rates for specific services, but not revealing rates for specific health plans</a:t>
            </a:r>
          </a:p>
          <a:p>
            <a:r>
              <a:rPr lang="en-US" sz="2400" dirty="0" smtClean="0"/>
              <a:t>Greatest risk if data includes:</a:t>
            </a:r>
          </a:p>
          <a:p>
            <a:pPr lvl="1"/>
            <a:r>
              <a:rPr lang="en-US" sz="2000" dirty="0" smtClean="0"/>
              <a:t>Current or future transaction rates (</a:t>
            </a:r>
            <a:r>
              <a:rPr lang="en-US" sz="2000" i="1" dirty="0" smtClean="0"/>
              <a:t>i.e. </a:t>
            </a:r>
            <a:r>
              <a:rPr lang="en-US" sz="2000" dirty="0" smtClean="0"/>
              <a:t>negotiated rates) by provider, by health plan, </a:t>
            </a:r>
            <a:r>
              <a:rPr lang="en-US" sz="2000" i="1" dirty="0" smtClean="0"/>
              <a:t>and</a:t>
            </a:r>
            <a:r>
              <a:rPr lang="en-US" sz="2000" dirty="0" smtClean="0"/>
              <a:t> for </a:t>
            </a:r>
            <a:r>
              <a:rPr lang="en-US" sz="2000" smtClean="0"/>
              <a:t>specific </a:t>
            </a:r>
            <a:r>
              <a:rPr lang="en-US" sz="2000" smtClean="0"/>
              <a:t>services</a:t>
            </a:r>
            <a:endParaRPr lang="en-US" sz="2000" dirty="0" smtClean="0"/>
          </a:p>
          <a:p>
            <a:pPr>
              <a:lnSpc>
                <a:spcPct val="85000"/>
              </a:lnSpc>
              <a:spcBef>
                <a:spcPts val="900"/>
              </a:spcBef>
            </a:pPr>
            <a:r>
              <a:rPr lang="en-US" sz="2400" dirty="0" smtClean="0"/>
              <a:t>With scenarios involving </a:t>
            </a:r>
            <a:endParaRPr lang="en-US" sz="2400" dirty="0"/>
          </a:p>
          <a:p>
            <a:pPr marL="0" indent="0">
              <a:lnSpc>
                <a:spcPct val="85000"/>
              </a:lnSpc>
              <a:buNone/>
            </a:pPr>
            <a:r>
              <a:rPr lang="en-US" sz="2400" dirty="0" smtClean="0"/>
              <a:t>    moderate or greater risks, </a:t>
            </a:r>
          </a:p>
          <a:p>
            <a:pPr marL="0" indent="0">
              <a:lnSpc>
                <a:spcPct val="85000"/>
              </a:lnSpc>
              <a:buNone/>
            </a:pPr>
            <a:r>
              <a:rPr lang="en-US" sz="2400" dirty="0" smtClean="0"/>
              <a:t>    it’s necessary to balance</a:t>
            </a:r>
          </a:p>
          <a:p>
            <a:pPr marL="0" indent="0">
              <a:lnSpc>
                <a:spcPct val="85000"/>
              </a:lnSpc>
              <a:buNone/>
            </a:pPr>
            <a:r>
              <a:rPr lang="en-US" sz="2400" dirty="0" smtClean="0"/>
              <a:t>    rationale/benefits with </a:t>
            </a:r>
          </a:p>
          <a:p>
            <a:pPr marL="0" indent="0">
              <a:lnSpc>
                <a:spcPct val="85000"/>
              </a:lnSpc>
              <a:buNone/>
            </a:pPr>
            <a:r>
              <a:rPr lang="en-US" sz="2400" dirty="0" smtClean="0"/>
              <a:t>    potential harm to competition</a:t>
            </a:r>
          </a:p>
          <a:p>
            <a:pPr marL="360362" lvl="1" indent="0">
              <a:buNone/>
            </a:pPr>
            <a:r>
              <a:rPr lang="en-US" dirty="0" smtClean="0"/>
              <a:t> </a:t>
            </a:r>
            <a:endParaRPr lang="en-US" dirty="0"/>
          </a:p>
        </p:txBody>
      </p:sp>
      <p:sp>
        <p:nvSpPr>
          <p:cNvPr id="4" name="Slide Number Placeholder 3"/>
          <p:cNvSpPr>
            <a:spLocks noGrp="1"/>
          </p:cNvSpPr>
          <p:nvPr>
            <p:ph type="sldNum" sz="quarter" idx="10"/>
          </p:nvPr>
        </p:nvSpPr>
        <p:spPr/>
        <p:txBody>
          <a:bodyPr/>
          <a:lstStyle/>
          <a:p>
            <a:fld id="{F78FFA63-701D-4DC5-BB11-F0B29593DE91}" type="slidenum">
              <a:rPr lang="en-US" smtClean="0"/>
              <a:pPr/>
              <a:t>16</a:t>
            </a:fld>
            <a:endParaRPr lang="en-US" dirty="0"/>
          </a:p>
        </p:txBody>
      </p:sp>
      <p:graphicFrame>
        <p:nvGraphicFramePr>
          <p:cNvPr id="5" name="Diagram 4"/>
          <p:cNvGraphicFramePr/>
          <p:nvPr>
            <p:extLst>
              <p:ext uri="{D42A27DB-BD31-4B8C-83A1-F6EECF244321}">
                <p14:modId xmlns:p14="http://schemas.microsoft.com/office/powerpoint/2010/main" val="690047990"/>
              </p:ext>
            </p:extLst>
          </p:nvPr>
        </p:nvGraphicFramePr>
        <p:xfrm>
          <a:off x="4169229" y="3810000"/>
          <a:ext cx="49530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082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990600"/>
          </a:xfrm>
        </p:spPr>
        <p:txBody>
          <a:bodyPr/>
          <a:lstStyle/>
          <a:p>
            <a:pPr rtl="0" fontAlgn="base"/>
            <a:r>
              <a:rPr lang="en-US" sz="3200" dirty="0" smtClean="0">
                <a:solidFill>
                  <a:schemeClr val="tx2"/>
                </a:solidFill>
                <a:effectLst/>
                <a:latin typeface="+mj-lt"/>
                <a:ea typeface="+mj-ea"/>
                <a:cs typeface="+mj-cs"/>
              </a:rPr>
              <a:t>Agreements regarding performance metrics</a:t>
            </a:r>
            <a:endParaRPr lang="en-US" dirty="0"/>
          </a:p>
        </p:txBody>
      </p:sp>
      <p:sp>
        <p:nvSpPr>
          <p:cNvPr id="3" name="Content Placeholder 2"/>
          <p:cNvSpPr>
            <a:spLocks noGrp="1"/>
          </p:cNvSpPr>
          <p:nvPr>
            <p:ph idx="1"/>
          </p:nvPr>
        </p:nvSpPr>
        <p:spPr>
          <a:xfrm>
            <a:off x="152400" y="1219200"/>
            <a:ext cx="8794750" cy="5232400"/>
          </a:xfrm>
        </p:spPr>
        <p:txBody>
          <a:bodyPr/>
          <a:lstStyle/>
          <a:p>
            <a:r>
              <a:rPr lang="en-US" sz="2000" dirty="0"/>
              <a:t>G</a:t>
            </a:r>
            <a:r>
              <a:rPr lang="en-US" sz="2000" dirty="0" smtClean="0"/>
              <a:t>reater antitrust risk because it involves an </a:t>
            </a:r>
            <a:r>
              <a:rPr lang="en-US" sz="2000" i="1" dirty="0" smtClean="0"/>
              <a:t>agreement </a:t>
            </a:r>
            <a:r>
              <a:rPr lang="en-US" sz="2000" dirty="0" smtClean="0"/>
              <a:t>regarding conduct</a:t>
            </a:r>
            <a:r>
              <a:rPr lang="en-US" sz="2000" i="0" dirty="0" smtClean="0"/>
              <a:t>,</a:t>
            </a:r>
            <a:r>
              <a:rPr lang="en-US" sz="2000" i="0" baseline="0" dirty="0" smtClean="0"/>
              <a:t> as opposed to simply data sharing.</a:t>
            </a:r>
          </a:p>
          <a:p>
            <a:r>
              <a:rPr lang="en-US" sz="2000" i="0" baseline="0" dirty="0" smtClean="0"/>
              <a:t>However, there can be compelling efficiencies</a:t>
            </a:r>
          </a:p>
          <a:p>
            <a:pPr marL="0" indent="0">
              <a:buNone/>
            </a:pPr>
            <a:r>
              <a:rPr lang="en-US" sz="2000" dirty="0"/>
              <a:t> </a:t>
            </a:r>
            <a:r>
              <a:rPr lang="en-US" sz="2000" dirty="0" smtClean="0"/>
              <a:t>   </a:t>
            </a:r>
            <a:r>
              <a:rPr lang="en-US" sz="2000" i="0" baseline="0" dirty="0" smtClean="0"/>
              <a:t> from pooling data and using a common set of metrics.</a:t>
            </a:r>
          </a:p>
          <a:p>
            <a:pPr lvl="1"/>
            <a:r>
              <a:rPr lang="en-US" sz="1800" dirty="0" smtClean="0"/>
              <a:t>Larger sample size</a:t>
            </a:r>
          </a:p>
          <a:p>
            <a:pPr lvl="1"/>
            <a:r>
              <a:rPr lang="en-US" sz="1800" i="0" baseline="0" dirty="0" smtClean="0"/>
              <a:t>Facilitates</a:t>
            </a:r>
            <a:r>
              <a:rPr lang="en-US" sz="1800" i="0" dirty="0" smtClean="0"/>
              <a:t> aligning incentives</a:t>
            </a:r>
          </a:p>
          <a:p>
            <a:pPr lvl="1"/>
            <a:r>
              <a:rPr lang="en-US" sz="1800" baseline="0" dirty="0" smtClean="0"/>
              <a:t>Facilitates</a:t>
            </a:r>
            <a:r>
              <a:rPr lang="en-US" sz="1800" dirty="0" smtClean="0"/>
              <a:t> ability of providers, employers and consumers to process, analyze and understand data</a:t>
            </a:r>
          </a:p>
          <a:p>
            <a:r>
              <a:rPr lang="en-US" sz="2000" dirty="0"/>
              <a:t>P</a:t>
            </a:r>
            <a:r>
              <a:rPr lang="en-US" sz="2000" dirty="0" smtClean="0"/>
              <a:t>otential complainants: Providers who assert that metrics may unfairly penalize or exclude them, hurting their ability to compete.</a:t>
            </a:r>
          </a:p>
          <a:p>
            <a:pPr lvl="6"/>
            <a:r>
              <a:rPr lang="en-US" sz="1800" dirty="0" smtClean="0"/>
              <a:t>Ways to </a:t>
            </a:r>
            <a:r>
              <a:rPr lang="en-US" sz="1800" dirty="0"/>
              <a:t>m</a:t>
            </a:r>
            <a:r>
              <a:rPr lang="en-US" sz="1800" dirty="0" smtClean="0"/>
              <a:t>itigate risk:  </a:t>
            </a:r>
          </a:p>
          <a:p>
            <a:pPr lvl="7"/>
            <a:r>
              <a:rPr lang="en-US" sz="1800" dirty="0" smtClean="0"/>
              <a:t>employ evidence-based, widely accepted criteria; </a:t>
            </a:r>
          </a:p>
          <a:p>
            <a:pPr lvl="7"/>
            <a:r>
              <a:rPr lang="en-US" sz="1800" dirty="0" smtClean="0"/>
              <a:t>provide opportunity for all interested parties to participate in process; </a:t>
            </a:r>
          </a:p>
          <a:p>
            <a:pPr lvl="6"/>
            <a:r>
              <a:rPr lang="en-US" sz="1800" dirty="0"/>
              <a:t>D</a:t>
            </a:r>
            <a:r>
              <a:rPr lang="en-US" sz="1800" dirty="0" smtClean="0"/>
              <a:t>ecisions not made by provider-competitors are easier to defend</a:t>
            </a:r>
          </a:p>
        </p:txBody>
      </p:sp>
      <p:sp>
        <p:nvSpPr>
          <p:cNvPr id="4" name="Slide Number Placeholder 3"/>
          <p:cNvSpPr>
            <a:spLocks noGrp="1"/>
          </p:cNvSpPr>
          <p:nvPr>
            <p:ph type="sldNum" sz="quarter" idx="10"/>
          </p:nvPr>
        </p:nvSpPr>
        <p:spPr/>
        <p:txBody>
          <a:bodyPr/>
          <a:lstStyle/>
          <a:p>
            <a:fld id="{F78FFA63-701D-4DC5-BB11-F0B29593DE91}" type="slidenum">
              <a:rPr lang="en-US" smtClean="0"/>
              <a:pPr/>
              <a:t>17</a:t>
            </a:fld>
            <a:endParaRPr lang="en-US" dirty="0"/>
          </a:p>
        </p:txBody>
      </p:sp>
      <p:pic>
        <p:nvPicPr>
          <p:cNvPr id="2054" name="Picture 6" descr="http://www.resolvingdiscoverydisputes.com/iStock_000015216941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4724400"/>
            <a:ext cx="21082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RussoCE\AppData\Local\Microsoft\Windows\Temporary Internet Files\Content.IE5\GZWAJZ0B\MP90031678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752600"/>
            <a:ext cx="1828800" cy="121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449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1066800"/>
          </a:xfrm>
        </p:spPr>
        <p:txBody>
          <a:bodyPr/>
          <a:lstStyle/>
          <a:p>
            <a:r>
              <a:rPr lang="en-US" sz="3200" dirty="0" smtClean="0">
                <a:solidFill>
                  <a:schemeClr val="tx2"/>
                </a:solidFill>
                <a:effectLst/>
                <a:latin typeface="+mj-lt"/>
                <a:ea typeface="+mj-ea"/>
                <a:cs typeface="+mj-cs"/>
              </a:rPr>
              <a:t>Agreements regarding reimbursement approaches</a:t>
            </a:r>
            <a:endParaRPr lang="en-US" dirty="0"/>
          </a:p>
        </p:txBody>
      </p:sp>
      <p:sp>
        <p:nvSpPr>
          <p:cNvPr id="3" name="Content Placeholder 2"/>
          <p:cNvSpPr>
            <a:spLocks noGrp="1"/>
          </p:cNvSpPr>
          <p:nvPr>
            <p:ph idx="1"/>
          </p:nvPr>
        </p:nvSpPr>
        <p:spPr>
          <a:xfrm>
            <a:off x="152400" y="1447800"/>
            <a:ext cx="8915400" cy="5003800"/>
          </a:xfrm>
        </p:spPr>
        <p:txBody>
          <a:bodyPr/>
          <a:lstStyle/>
          <a:p>
            <a:r>
              <a:rPr lang="en-US" sz="2400" dirty="0" smtClean="0"/>
              <a:t>Greater antitrust risk because it involves an </a:t>
            </a:r>
            <a:r>
              <a:rPr lang="en-US" sz="2400" i="1" dirty="0" smtClean="0"/>
              <a:t>agreement</a:t>
            </a:r>
            <a:r>
              <a:rPr lang="en-US" sz="2400" dirty="0" smtClean="0"/>
              <a:t> regarding what will be </a:t>
            </a:r>
            <a:r>
              <a:rPr lang="en-US" sz="2400" i="1" dirty="0" smtClean="0"/>
              <a:t>paid.</a:t>
            </a:r>
            <a:endParaRPr lang="en-US" sz="2400" dirty="0" smtClean="0"/>
          </a:p>
          <a:p>
            <a:r>
              <a:rPr lang="en-US" sz="2400" dirty="0" smtClean="0"/>
              <a:t>If the agreement is only about the payment </a:t>
            </a:r>
            <a:r>
              <a:rPr lang="en-US" sz="2400" i="1" dirty="0" smtClean="0"/>
              <a:t>methodology,</a:t>
            </a:r>
            <a:r>
              <a:rPr lang="en-US" sz="2400" dirty="0" smtClean="0"/>
              <a:t> and not payment </a:t>
            </a:r>
            <a:r>
              <a:rPr lang="en-US" sz="2400" i="1" dirty="0" smtClean="0"/>
              <a:t>amounts, </a:t>
            </a:r>
            <a:r>
              <a:rPr lang="en-US" sz="2400" dirty="0" smtClean="0"/>
              <a:t>then arguably it can have substantial efficiencies, while minimizing adverse anticompetitive effects.</a:t>
            </a:r>
          </a:p>
          <a:p>
            <a:r>
              <a:rPr lang="en-US" sz="2400" dirty="0" smtClean="0"/>
              <a:t>Efficiencies include:</a:t>
            </a:r>
          </a:p>
          <a:p>
            <a:pPr lvl="2">
              <a:buFont typeface="Arial" pitchFamily="34" charset="0"/>
              <a:buChar char="+"/>
            </a:pPr>
            <a:r>
              <a:rPr lang="en-US" sz="2400" dirty="0" smtClean="0"/>
              <a:t>Aligns incentives</a:t>
            </a:r>
          </a:p>
          <a:p>
            <a:pPr lvl="2">
              <a:buFont typeface="Arial" pitchFamily="34" charset="0"/>
              <a:buChar char="+"/>
            </a:pPr>
            <a:r>
              <a:rPr lang="en-US" sz="2400" dirty="0" smtClean="0"/>
              <a:t>Preserves competition among plans as to how much they actually will pay</a:t>
            </a:r>
          </a:p>
          <a:p>
            <a:pPr lvl="2">
              <a:buFont typeface="Arial" pitchFamily="34" charset="0"/>
              <a:buChar char="+"/>
            </a:pPr>
            <a:r>
              <a:rPr lang="en-US" sz="2400" dirty="0" smtClean="0"/>
              <a:t>May increase competition by making it easier to compare “apples to apples”</a:t>
            </a:r>
          </a:p>
        </p:txBody>
      </p:sp>
      <p:sp>
        <p:nvSpPr>
          <p:cNvPr id="4" name="Slide Number Placeholder 3"/>
          <p:cNvSpPr>
            <a:spLocks noGrp="1"/>
          </p:cNvSpPr>
          <p:nvPr>
            <p:ph type="sldNum" sz="quarter" idx="10"/>
          </p:nvPr>
        </p:nvSpPr>
        <p:spPr/>
        <p:txBody>
          <a:bodyPr/>
          <a:lstStyle/>
          <a:p>
            <a:fld id="{F78FFA63-701D-4DC5-BB11-F0B29593DE91}" type="slidenum">
              <a:rPr lang="en-US" smtClean="0"/>
              <a:pPr/>
              <a:t>18</a:t>
            </a:fld>
            <a:endParaRPr lang="en-US" dirty="0"/>
          </a:p>
        </p:txBody>
      </p:sp>
    </p:spTree>
    <p:extLst>
      <p:ext uri="{BB962C8B-B14F-4D97-AF65-F5344CB8AC3E}">
        <p14:creationId xmlns:p14="http://schemas.microsoft.com/office/powerpoint/2010/main" val="4061709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1066800"/>
          </a:xfrm>
        </p:spPr>
        <p:txBody>
          <a:bodyPr/>
          <a:lstStyle/>
          <a:p>
            <a:r>
              <a:rPr lang="en-US" dirty="0" smtClean="0"/>
              <a:t>Agreements regarding </a:t>
            </a:r>
            <a:r>
              <a:rPr lang="en-US" baseline="0" dirty="0" smtClean="0"/>
              <a:t>reimbursement approaches, </a:t>
            </a:r>
            <a:r>
              <a:rPr lang="en-US" i="1" baseline="0" dirty="0" smtClean="0"/>
              <a:t>cont’d</a:t>
            </a:r>
            <a:endParaRPr lang="en-US" i="1" dirty="0"/>
          </a:p>
        </p:txBody>
      </p:sp>
      <p:sp>
        <p:nvSpPr>
          <p:cNvPr id="3" name="Content Placeholder 2"/>
          <p:cNvSpPr>
            <a:spLocks noGrp="1"/>
          </p:cNvSpPr>
          <p:nvPr>
            <p:ph idx="1"/>
          </p:nvPr>
        </p:nvSpPr>
        <p:spPr/>
        <p:txBody>
          <a:bodyPr/>
          <a:lstStyle/>
          <a:p>
            <a:r>
              <a:rPr lang="en-US" sz="2400" dirty="0" smtClean="0"/>
              <a:t>But there can </a:t>
            </a:r>
            <a:r>
              <a:rPr lang="en-US" sz="2400" baseline="0" dirty="0" smtClean="0"/>
              <a:t>still be antitrust concerns.</a:t>
            </a:r>
          </a:p>
          <a:p>
            <a:pPr lvl="1">
              <a:buFont typeface="Arial" pitchFamily="34" charset="0"/>
              <a:buChar char="-"/>
            </a:pPr>
            <a:r>
              <a:rPr lang="en-US" sz="2000" dirty="0" smtClean="0"/>
              <a:t>Could facilitate</a:t>
            </a:r>
            <a:r>
              <a:rPr lang="en-US" sz="2000" baseline="0" dirty="0" smtClean="0"/>
              <a:t> collusion.</a:t>
            </a:r>
          </a:p>
          <a:p>
            <a:pPr lvl="1">
              <a:buFont typeface="Arial" pitchFamily="34" charset="0"/>
              <a:buChar char="-"/>
            </a:pPr>
            <a:r>
              <a:rPr lang="en-US" sz="2000" baseline="0" dirty="0" smtClean="0"/>
              <a:t>Arguably reduces competition on developing innovative</a:t>
            </a:r>
            <a:r>
              <a:rPr lang="en-US" sz="2000" dirty="0" smtClean="0"/>
              <a:t> </a:t>
            </a:r>
            <a:r>
              <a:rPr lang="en-US" sz="2000" baseline="0" dirty="0" smtClean="0"/>
              <a:t>payment approaches.</a:t>
            </a:r>
          </a:p>
          <a:p>
            <a:pPr lvl="1">
              <a:buFont typeface="Arial" pitchFamily="34" charset="0"/>
              <a:buChar char="-"/>
            </a:pPr>
            <a:r>
              <a:rPr lang="en-US" sz="2000" baseline="0" dirty="0" smtClean="0"/>
              <a:t>Disadvantaged providers may raise</a:t>
            </a:r>
            <a:r>
              <a:rPr lang="en-US" sz="2000" dirty="0" smtClean="0"/>
              <a:t> a challenge.</a:t>
            </a:r>
          </a:p>
          <a:p>
            <a:r>
              <a:rPr lang="en-US" sz="2400" dirty="0" smtClean="0"/>
              <a:t>Agreements that include </a:t>
            </a:r>
            <a:r>
              <a:rPr lang="en-US" sz="2400" i="1" dirty="0" smtClean="0"/>
              <a:t>both</a:t>
            </a:r>
            <a:r>
              <a:rPr lang="en-US" sz="2400" dirty="0" smtClean="0"/>
              <a:t> payment methodology </a:t>
            </a:r>
            <a:r>
              <a:rPr lang="en-US" sz="2400" i="1" dirty="0" smtClean="0"/>
              <a:t>and</a:t>
            </a:r>
            <a:r>
              <a:rPr lang="en-US" sz="2400" dirty="0" smtClean="0"/>
              <a:t> payment amount raise the most antitrust concerns.</a:t>
            </a:r>
          </a:p>
          <a:p>
            <a:pPr lvl="1"/>
            <a:r>
              <a:rPr lang="en-US" sz="2000" dirty="0" smtClean="0"/>
              <a:t>Greatest risk of being condemned as price-fixing.</a:t>
            </a:r>
          </a:p>
          <a:p>
            <a:pPr lvl="1"/>
            <a:r>
              <a:rPr lang="en-US" sz="2000" dirty="0" smtClean="0"/>
              <a:t>On the other hand, arguably necessary to prevent free-riding,</a:t>
            </a:r>
            <a:r>
              <a:rPr lang="en-US" sz="2000" i="1" dirty="0" smtClean="0"/>
              <a:t> e.g</a:t>
            </a:r>
            <a:r>
              <a:rPr lang="en-US" sz="2000" dirty="0" smtClean="0"/>
              <a:t>. on efforts to support under-reimbursed services or quality initiatives.</a:t>
            </a:r>
          </a:p>
          <a:p>
            <a:pPr lvl="1"/>
            <a:r>
              <a:rPr lang="en-US" sz="2000" dirty="0" smtClean="0"/>
              <a:t>Such agreements require very close antitrust counseling, including perhaps efforts to obtain favorable ruling from federal enforcers.</a:t>
            </a:r>
          </a:p>
          <a:p>
            <a:pPr lvl="1"/>
            <a:endParaRPr lang="en-US" dirty="0"/>
          </a:p>
        </p:txBody>
      </p:sp>
      <p:sp>
        <p:nvSpPr>
          <p:cNvPr id="4" name="Slide Number Placeholder 3"/>
          <p:cNvSpPr>
            <a:spLocks noGrp="1"/>
          </p:cNvSpPr>
          <p:nvPr>
            <p:ph type="sldNum" sz="quarter" idx="10"/>
          </p:nvPr>
        </p:nvSpPr>
        <p:spPr/>
        <p:txBody>
          <a:bodyPr/>
          <a:lstStyle/>
          <a:p>
            <a:fld id="{F78FFA63-701D-4DC5-BB11-F0B29593DE91}" type="slidenum">
              <a:rPr lang="en-US" smtClean="0"/>
              <a:pPr/>
              <a:t>19</a:t>
            </a:fld>
            <a:endParaRPr lang="en-US" dirty="0"/>
          </a:p>
        </p:txBody>
      </p:sp>
    </p:spTree>
    <p:extLst>
      <p:ext uri="{BB962C8B-B14F-4D97-AF65-F5344CB8AC3E}">
        <p14:creationId xmlns:p14="http://schemas.microsoft.com/office/powerpoint/2010/main" val="1276501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990600"/>
          </a:xfrm>
        </p:spPr>
        <p:txBody>
          <a:bodyPr/>
          <a:lstStyle/>
          <a:p>
            <a:r>
              <a:rPr lang="en-US" dirty="0" smtClean="0"/>
              <a:t>Presentation</a:t>
            </a:r>
            <a:r>
              <a:rPr lang="en-US" baseline="0" dirty="0" smtClean="0"/>
              <a:t> outline</a:t>
            </a:r>
            <a:endParaRPr lang="en-US" dirty="0"/>
          </a:p>
        </p:txBody>
      </p:sp>
      <p:sp>
        <p:nvSpPr>
          <p:cNvPr id="3" name="Content Placeholder 2"/>
          <p:cNvSpPr>
            <a:spLocks noGrp="1"/>
          </p:cNvSpPr>
          <p:nvPr>
            <p:ph idx="1"/>
          </p:nvPr>
        </p:nvSpPr>
        <p:spPr/>
        <p:txBody>
          <a:bodyPr/>
          <a:lstStyle/>
          <a:p>
            <a:pPr lvl="0"/>
            <a:r>
              <a:rPr lang="en-US" sz="2000" dirty="0" smtClean="0"/>
              <a:t>Antitrust background</a:t>
            </a:r>
          </a:p>
          <a:p>
            <a:pPr lvl="1"/>
            <a:r>
              <a:rPr lang="en-US" sz="1800" dirty="0" smtClean="0"/>
              <a:t>Overview of basic antitrust principles </a:t>
            </a:r>
          </a:p>
          <a:p>
            <a:pPr lvl="1"/>
            <a:r>
              <a:rPr lang="en-US" sz="1800" dirty="0" smtClean="0"/>
              <a:t>Sources of antitrust guidance</a:t>
            </a:r>
          </a:p>
          <a:p>
            <a:pPr marL="358775" marR="0" lvl="0" indent="-358775" algn="l" defTabSz="914400" rtl="0" eaLnBrk="1" fontAlgn="base" latinLnBrk="0" hangingPunct="1">
              <a:lnSpc>
                <a:spcPct val="100000"/>
              </a:lnSpc>
              <a:spcBef>
                <a:spcPct val="20000"/>
              </a:spcBef>
              <a:spcAft>
                <a:spcPct val="0"/>
              </a:spcAft>
              <a:buClrTx/>
              <a:buSzTx/>
              <a:buFontTx/>
              <a:buChar char="•"/>
              <a:tabLst/>
              <a:defRPr/>
            </a:pPr>
            <a:r>
              <a:rPr lang="en-US" sz="2000" dirty="0" smtClean="0"/>
              <a:t>Guidelines for meetings involving multiple stakeholders</a:t>
            </a:r>
          </a:p>
          <a:p>
            <a:r>
              <a:rPr lang="en-US" sz="2000" dirty="0" smtClean="0"/>
              <a:t>Selected</a:t>
            </a:r>
            <a:r>
              <a:rPr lang="en-US" sz="2000" baseline="0" dirty="0" smtClean="0"/>
              <a:t> scenarios raising antitrust issues</a:t>
            </a:r>
          </a:p>
          <a:p>
            <a:pPr lvl="1"/>
            <a:r>
              <a:rPr lang="en-US" sz="1800" dirty="0" smtClean="0"/>
              <a:t>Sharing data on costs and quality</a:t>
            </a:r>
          </a:p>
          <a:p>
            <a:pPr lvl="1"/>
            <a:r>
              <a:rPr lang="en-US" sz="1800" dirty="0" smtClean="0"/>
              <a:t>Agreements regarding performance metrics</a:t>
            </a:r>
          </a:p>
          <a:p>
            <a:pPr lvl="1"/>
            <a:r>
              <a:rPr lang="en-US" sz="1800" dirty="0" smtClean="0"/>
              <a:t>Agreements regarding reimbursement approaches</a:t>
            </a:r>
          </a:p>
          <a:p>
            <a:pPr lvl="1"/>
            <a:r>
              <a:rPr lang="en-US" sz="1800" dirty="0" smtClean="0"/>
              <a:t>Transparency initiatives on prices, costs and quality</a:t>
            </a:r>
          </a:p>
          <a:p>
            <a:pPr marL="358775" marR="0" indent="-358775" algn="l" defTabSz="914400" rtl="0" eaLnBrk="1" fontAlgn="base" latinLnBrk="0" hangingPunct="1">
              <a:lnSpc>
                <a:spcPct val="100000"/>
              </a:lnSpc>
              <a:spcBef>
                <a:spcPct val="20000"/>
              </a:spcBef>
              <a:spcAft>
                <a:spcPct val="0"/>
              </a:spcAft>
              <a:buClrTx/>
              <a:buSzTx/>
              <a:buFontTx/>
              <a:buChar char="•"/>
              <a:tabLst/>
              <a:defRPr/>
            </a:pPr>
            <a:r>
              <a:rPr lang="en-US" sz="2000" dirty="0" smtClean="0"/>
              <a:t>Some practical</a:t>
            </a:r>
            <a:r>
              <a:rPr lang="en-US" sz="2000" baseline="0" dirty="0" smtClean="0"/>
              <a:t> </a:t>
            </a:r>
            <a:r>
              <a:rPr lang="en-US" sz="2000" dirty="0" smtClean="0"/>
              <a:t>pointers</a:t>
            </a:r>
          </a:p>
          <a:p>
            <a:pPr marL="358775" marR="0" indent="-358775" algn="l" defTabSz="914400" rtl="0" eaLnBrk="1" fontAlgn="base" latinLnBrk="0" hangingPunct="1">
              <a:lnSpc>
                <a:spcPct val="100000"/>
              </a:lnSpc>
              <a:spcBef>
                <a:spcPct val="20000"/>
              </a:spcBef>
              <a:spcAft>
                <a:spcPct val="0"/>
              </a:spcAft>
              <a:buClrTx/>
              <a:buSzTx/>
              <a:buFontTx/>
              <a:buChar char="•"/>
              <a:tabLst/>
              <a:defRPr/>
            </a:pPr>
            <a:r>
              <a:rPr lang="en-US" sz="2000" dirty="0" smtClean="0"/>
              <a:t>Helpful Resources</a:t>
            </a:r>
          </a:p>
          <a:p>
            <a:pPr marL="358775" marR="0" indent="-358775" algn="l" defTabSz="914400" rtl="0" eaLnBrk="1" fontAlgn="base" latinLnBrk="0" hangingPunct="1">
              <a:lnSpc>
                <a:spcPct val="100000"/>
              </a:lnSpc>
              <a:spcBef>
                <a:spcPct val="20000"/>
              </a:spcBef>
              <a:spcAft>
                <a:spcPct val="0"/>
              </a:spcAft>
              <a:buClrTx/>
              <a:buSzTx/>
              <a:buFontTx/>
              <a:buChar char="•"/>
              <a:tabLst/>
              <a:defRPr/>
            </a:pPr>
            <a:r>
              <a:rPr lang="en-US" sz="2000" dirty="0" smtClean="0"/>
              <a:t>Questions?</a:t>
            </a:r>
            <a:endParaRPr lang="en-US" dirty="0"/>
          </a:p>
        </p:txBody>
      </p:sp>
      <p:sp>
        <p:nvSpPr>
          <p:cNvPr id="4" name="Slide Number Placeholder 3"/>
          <p:cNvSpPr>
            <a:spLocks noGrp="1"/>
          </p:cNvSpPr>
          <p:nvPr>
            <p:ph type="sldNum" sz="quarter" idx="10"/>
          </p:nvPr>
        </p:nvSpPr>
        <p:spPr/>
        <p:txBody>
          <a:bodyPr/>
          <a:lstStyle/>
          <a:p>
            <a:fld id="{F78FFA63-701D-4DC5-BB11-F0B29593DE91}" type="slidenum">
              <a:rPr lang="en-US" smtClean="0"/>
              <a:pPr/>
              <a:t>2</a:t>
            </a:fld>
            <a:endParaRPr lang="en-US" dirty="0"/>
          </a:p>
        </p:txBody>
      </p:sp>
    </p:spTree>
    <p:extLst>
      <p:ext uri="{BB962C8B-B14F-4D97-AF65-F5344CB8AC3E}">
        <p14:creationId xmlns:p14="http://schemas.microsoft.com/office/powerpoint/2010/main" val="1115404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05875" cy="1371600"/>
          </a:xfrm>
        </p:spPr>
        <p:txBody>
          <a:bodyPr/>
          <a:lstStyle/>
          <a:p>
            <a:pPr rtl="0" fontAlgn="base"/>
            <a:r>
              <a:rPr lang="en-US" sz="2800" dirty="0" smtClean="0">
                <a:solidFill>
                  <a:schemeClr val="tx2"/>
                </a:solidFill>
                <a:effectLst/>
                <a:latin typeface="+mj-lt"/>
                <a:ea typeface="+mj-ea"/>
                <a:cs typeface="+mj-cs"/>
              </a:rPr>
              <a:t>Transparency initiatives on prices, </a:t>
            </a:r>
            <a:br>
              <a:rPr lang="en-US" sz="2800" dirty="0" smtClean="0">
                <a:solidFill>
                  <a:schemeClr val="tx2"/>
                </a:solidFill>
                <a:effectLst/>
                <a:latin typeface="+mj-lt"/>
                <a:ea typeface="+mj-ea"/>
                <a:cs typeface="+mj-cs"/>
              </a:rPr>
            </a:br>
            <a:r>
              <a:rPr lang="en-US" sz="2800" dirty="0" smtClean="0">
                <a:solidFill>
                  <a:schemeClr val="tx2"/>
                </a:solidFill>
                <a:effectLst/>
                <a:latin typeface="+mj-lt"/>
                <a:ea typeface="+mj-ea"/>
                <a:cs typeface="+mj-cs"/>
              </a:rPr>
              <a:t>costs and quality</a:t>
            </a:r>
            <a:endParaRPr lang="en-US" sz="2800" dirty="0"/>
          </a:p>
        </p:txBody>
      </p:sp>
      <p:sp>
        <p:nvSpPr>
          <p:cNvPr id="3" name="Content Placeholder 2"/>
          <p:cNvSpPr>
            <a:spLocks noGrp="1"/>
          </p:cNvSpPr>
          <p:nvPr>
            <p:ph idx="1"/>
          </p:nvPr>
        </p:nvSpPr>
        <p:spPr>
          <a:xfrm>
            <a:off x="228600" y="1143000"/>
            <a:ext cx="8794750" cy="5384800"/>
          </a:xfrm>
        </p:spPr>
        <p:txBody>
          <a:bodyPr/>
          <a:lstStyle/>
          <a:p>
            <a:pPr marL="356616" indent="-356616">
              <a:lnSpc>
                <a:spcPts val="2600"/>
              </a:lnSpc>
              <a:spcBef>
                <a:spcPts val="480"/>
              </a:spcBef>
            </a:pPr>
            <a:r>
              <a:rPr lang="en-US" sz="2400" dirty="0" smtClean="0"/>
              <a:t>Several states are considering mandating </a:t>
            </a:r>
          </a:p>
          <a:p>
            <a:pPr marL="356616" indent="-356616">
              <a:lnSpc>
                <a:spcPts val="2600"/>
              </a:lnSpc>
              <a:spcBef>
                <a:spcPts val="480"/>
              </a:spcBef>
              <a:buNone/>
            </a:pPr>
            <a:r>
              <a:rPr lang="en-US" sz="2400" dirty="0"/>
              <a:t> </a:t>
            </a:r>
            <a:r>
              <a:rPr lang="en-US" sz="2400" dirty="0" smtClean="0"/>
              <a:t>    “transparency” with respect to health care </a:t>
            </a:r>
          </a:p>
          <a:p>
            <a:pPr marL="356616" indent="-356616">
              <a:lnSpc>
                <a:spcPts val="2600"/>
              </a:lnSpc>
              <a:spcBef>
                <a:spcPts val="480"/>
              </a:spcBef>
              <a:buNone/>
            </a:pPr>
            <a:r>
              <a:rPr lang="en-US" sz="2400" dirty="0"/>
              <a:t> </a:t>
            </a:r>
            <a:r>
              <a:rPr lang="en-US" sz="2400" dirty="0" smtClean="0"/>
              <a:t>    quality and costs.</a:t>
            </a:r>
          </a:p>
          <a:p>
            <a:r>
              <a:rPr lang="en-US" sz="2400" dirty="0" smtClean="0"/>
              <a:t>Whether to allow complete transparency of current transaction costs is a hotly debated topic.</a:t>
            </a:r>
          </a:p>
          <a:p>
            <a:pPr lvl="1"/>
            <a:r>
              <a:rPr lang="en-US" sz="2000" dirty="0" smtClean="0"/>
              <a:t>Could be beneficial if it enables consumers/referral sources to be more informed purchasers/arrangers of care.</a:t>
            </a:r>
          </a:p>
          <a:p>
            <a:pPr lvl="2"/>
            <a:r>
              <a:rPr lang="en-US" sz="1800" dirty="0" smtClean="0"/>
              <a:t>But information must be useful and “actionable”- which may require combining with information about benefit structure for specific enrollees.</a:t>
            </a:r>
          </a:p>
          <a:p>
            <a:pPr lvl="2"/>
            <a:r>
              <a:rPr lang="en-US" sz="1800" dirty="0" smtClean="0"/>
              <a:t>Cost/price information without quality information may provide only a partial – or even misleading – picture.</a:t>
            </a:r>
          </a:p>
          <a:p>
            <a:pPr lvl="1"/>
            <a:r>
              <a:rPr lang="en-US" sz="2000" dirty="0" smtClean="0"/>
              <a:t>Potential concerns</a:t>
            </a:r>
          </a:p>
          <a:p>
            <a:pPr lvl="2"/>
            <a:r>
              <a:rPr lang="en-US" sz="1800" dirty="0" smtClean="0"/>
              <a:t>Could lead to collusion</a:t>
            </a:r>
          </a:p>
          <a:p>
            <a:pPr lvl="2"/>
            <a:r>
              <a:rPr lang="en-US" sz="1800" dirty="0" smtClean="0"/>
              <a:t>Could dampen incentives to offer lower rates</a:t>
            </a:r>
          </a:p>
          <a:p>
            <a:pPr lvl="1"/>
            <a:r>
              <a:rPr lang="en-US" sz="2000" dirty="0" smtClean="0"/>
              <a:t>The answer may depend on specific market structure involved.</a:t>
            </a:r>
          </a:p>
        </p:txBody>
      </p:sp>
      <p:sp>
        <p:nvSpPr>
          <p:cNvPr id="4" name="Slide Number Placeholder 3"/>
          <p:cNvSpPr>
            <a:spLocks noGrp="1"/>
          </p:cNvSpPr>
          <p:nvPr>
            <p:ph type="sldNum" sz="quarter" idx="10"/>
          </p:nvPr>
        </p:nvSpPr>
        <p:spPr/>
        <p:txBody>
          <a:bodyPr/>
          <a:lstStyle/>
          <a:p>
            <a:fld id="{F78FFA63-701D-4DC5-BB11-F0B29593DE91}" type="slidenum">
              <a:rPr lang="en-US" smtClean="0"/>
              <a:pPr/>
              <a:t>20</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516" y="304800"/>
            <a:ext cx="1600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654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827087"/>
          </a:xfrm>
        </p:spPr>
        <p:txBody>
          <a:bodyPr/>
          <a:lstStyle/>
          <a:p>
            <a:r>
              <a:rPr lang="en-US" sz="4000" dirty="0" smtClean="0"/>
              <a:t>Points and Resources</a:t>
            </a:r>
            <a:endParaRPr lang="en-US" sz="4000" dirty="0"/>
          </a:p>
        </p:txBody>
      </p:sp>
      <p:sp>
        <p:nvSpPr>
          <p:cNvPr id="4" name="Slide Number Placeholder 3"/>
          <p:cNvSpPr>
            <a:spLocks noGrp="1"/>
          </p:cNvSpPr>
          <p:nvPr>
            <p:ph type="sldNum" sz="quarter" idx="10"/>
          </p:nvPr>
        </p:nvSpPr>
        <p:spPr/>
        <p:txBody>
          <a:bodyPr/>
          <a:lstStyle/>
          <a:p>
            <a:fld id="{0E07DEDD-8E0F-417A-B52E-CF318EF54B92}" type="slidenum">
              <a:rPr lang="en-US" smtClean="0"/>
              <a:pPr/>
              <a:t>21</a:t>
            </a:fld>
            <a:endParaRPr lang="en-US" dirty="0"/>
          </a:p>
        </p:txBody>
      </p:sp>
    </p:spTree>
    <p:extLst>
      <p:ext uri="{BB962C8B-B14F-4D97-AF65-F5344CB8AC3E}">
        <p14:creationId xmlns:p14="http://schemas.microsoft.com/office/powerpoint/2010/main" val="3256639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990600"/>
          </a:xfrm>
        </p:spPr>
        <p:txBody>
          <a:bodyPr/>
          <a:lstStyle/>
          <a:p>
            <a:r>
              <a:rPr lang="en-US" dirty="0" smtClean="0"/>
              <a:t>Some practical</a:t>
            </a:r>
            <a:r>
              <a:rPr lang="en-US" baseline="0" dirty="0" smtClean="0"/>
              <a:t> pointers</a:t>
            </a:r>
            <a:endParaRPr lang="en-US" dirty="0"/>
          </a:p>
        </p:txBody>
      </p:sp>
      <p:sp>
        <p:nvSpPr>
          <p:cNvPr id="3" name="Content Placeholder 2"/>
          <p:cNvSpPr>
            <a:spLocks noGrp="1"/>
          </p:cNvSpPr>
          <p:nvPr>
            <p:ph idx="1"/>
          </p:nvPr>
        </p:nvSpPr>
        <p:spPr/>
        <p:txBody>
          <a:bodyPr/>
          <a:lstStyle/>
          <a:p>
            <a:r>
              <a:rPr lang="en-US" dirty="0" smtClean="0"/>
              <a:t>Adopt antitrust guidelines for discussions among multiple stakeholders, especially where competitors are concerned</a:t>
            </a:r>
          </a:p>
          <a:p>
            <a:r>
              <a:rPr lang="en-US" dirty="0" smtClean="0"/>
              <a:t>Consider spectrum of antitrust risk:</a:t>
            </a:r>
          </a:p>
          <a:p>
            <a:pPr marL="360362" lvl="1" indent="0">
              <a:buNone/>
            </a:pPr>
            <a:endParaRPr lang="en-US" dirty="0"/>
          </a:p>
        </p:txBody>
      </p:sp>
      <p:sp>
        <p:nvSpPr>
          <p:cNvPr id="4" name="Slide Number Placeholder 3"/>
          <p:cNvSpPr>
            <a:spLocks noGrp="1"/>
          </p:cNvSpPr>
          <p:nvPr>
            <p:ph type="sldNum" sz="quarter" idx="10"/>
          </p:nvPr>
        </p:nvSpPr>
        <p:spPr/>
        <p:txBody>
          <a:bodyPr/>
          <a:lstStyle/>
          <a:p>
            <a:fld id="{F78FFA63-701D-4DC5-BB11-F0B29593DE91}" type="slidenum">
              <a:rPr lang="en-US" smtClean="0"/>
              <a:pPr/>
              <a:t>22</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99" y="3806687"/>
            <a:ext cx="8759687" cy="2548054"/>
          </a:xfrm>
          <a:prstGeom prst="rect">
            <a:avLst/>
          </a:prstGeom>
        </p:spPr>
      </p:pic>
    </p:spTree>
    <p:extLst>
      <p:ext uri="{BB962C8B-B14F-4D97-AF65-F5344CB8AC3E}">
        <p14:creationId xmlns:p14="http://schemas.microsoft.com/office/powerpoint/2010/main" val="3586178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1066800"/>
          </a:xfrm>
        </p:spPr>
        <p:txBody>
          <a:bodyPr/>
          <a:lstStyle/>
          <a:p>
            <a:r>
              <a:rPr lang="en-US" dirty="0" smtClean="0"/>
              <a:t>Practical</a:t>
            </a:r>
            <a:r>
              <a:rPr lang="en-US" baseline="0" dirty="0" smtClean="0"/>
              <a:t> pointers, </a:t>
            </a:r>
            <a:r>
              <a:rPr lang="en-US" i="1" baseline="0" dirty="0" smtClean="0"/>
              <a:t>cont’d</a:t>
            </a:r>
            <a:endParaRPr lang="en-US" i="1" dirty="0"/>
          </a:p>
        </p:txBody>
      </p:sp>
      <p:sp>
        <p:nvSpPr>
          <p:cNvPr id="3" name="Content Placeholder 2"/>
          <p:cNvSpPr>
            <a:spLocks noGrp="1"/>
          </p:cNvSpPr>
          <p:nvPr>
            <p:ph idx="1"/>
          </p:nvPr>
        </p:nvSpPr>
        <p:spPr>
          <a:xfrm>
            <a:off x="152400" y="1371600"/>
            <a:ext cx="8794750" cy="5232400"/>
          </a:xfrm>
        </p:spPr>
        <p:txBody>
          <a:bodyPr/>
          <a:lstStyle/>
          <a:p>
            <a:r>
              <a:rPr lang="en-US" dirty="0" smtClean="0"/>
              <a:t>In assessing risk level, consider:</a:t>
            </a:r>
          </a:p>
          <a:p>
            <a:pPr lvl="1"/>
            <a:r>
              <a:rPr lang="en-US" dirty="0" smtClean="0"/>
              <a:t>What are the benefits? </a:t>
            </a:r>
            <a:r>
              <a:rPr lang="en-US" dirty="0"/>
              <a:t> </a:t>
            </a:r>
            <a:r>
              <a:rPr lang="en-US" dirty="0" smtClean="0"/>
              <a:t>Do they outweigh potential competitive harm?</a:t>
            </a:r>
          </a:p>
          <a:p>
            <a:pPr lvl="1"/>
            <a:r>
              <a:rPr lang="en-US" dirty="0" smtClean="0"/>
              <a:t>Are there “less restrictive” alternatives that could achieve the same goal?</a:t>
            </a:r>
          </a:p>
          <a:p>
            <a:pPr lvl="1"/>
            <a:r>
              <a:rPr lang="en-US" dirty="0" smtClean="0"/>
              <a:t>What are the ways that the option could facilitate collusion?</a:t>
            </a:r>
          </a:p>
          <a:p>
            <a:pPr lvl="1"/>
            <a:r>
              <a:rPr lang="en-US" dirty="0" smtClean="0"/>
              <a:t>Is the conduct covered by agency opinion letters or guidance (or sufficiently close so as to provide comfort)? </a:t>
            </a:r>
          </a:p>
          <a:p>
            <a:pPr lvl="1"/>
            <a:r>
              <a:rPr lang="en-US" dirty="0" smtClean="0"/>
              <a:t>Will anyone be excluded? If so, are actions objectively defensible? </a:t>
            </a:r>
          </a:p>
          <a:p>
            <a:pPr lvl="1"/>
            <a:r>
              <a:rPr lang="en-US" dirty="0" smtClean="0"/>
              <a:t>Who is likely to complain? </a:t>
            </a:r>
          </a:p>
          <a:p>
            <a:pPr marL="0" indent="0">
              <a:buNone/>
            </a:pPr>
            <a:endParaRPr lang="en-US" sz="2400" dirty="0" smtClean="0"/>
          </a:p>
        </p:txBody>
      </p:sp>
      <p:sp>
        <p:nvSpPr>
          <p:cNvPr id="4" name="Slide Number Placeholder 3"/>
          <p:cNvSpPr>
            <a:spLocks noGrp="1"/>
          </p:cNvSpPr>
          <p:nvPr>
            <p:ph type="sldNum" sz="quarter" idx="10"/>
          </p:nvPr>
        </p:nvSpPr>
        <p:spPr/>
        <p:txBody>
          <a:bodyPr/>
          <a:lstStyle/>
          <a:p>
            <a:fld id="{F78FFA63-701D-4DC5-BB11-F0B29593DE91}" type="slidenum">
              <a:rPr lang="en-US" smtClean="0"/>
              <a:pPr/>
              <a:t>23</a:t>
            </a:fld>
            <a:endParaRPr lang="en-US" dirty="0"/>
          </a:p>
        </p:txBody>
      </p:sp>
    </p:spTree>
    <p:extLst>
      <p:ext uri="{BB962C8B-B14F-4D97-AF65-F5344CB8AC3E}">
        <p14:creationId xmlns:p14="http://schemas.microsoft.com/office/powerpoint/2010/main" val="3084600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24618"/>
            <a:ext cx="8969375" cy="1015218"/>
          </a:xfrm>
        </p:spPr>
        <p:txBody>
          <a:bodyPr/>
          <a:lstStyle/>
          <a:p>
            <a:pPr lvl="0"/>
            <a:r>
              <a:rPr lang="en-US" baseline="0" dirty="0" smtClean="0"/>
              <a:t>Practical pointers, </a:t>
            </a:r>
            <a:r>
              <a:rPr lang="en-US" i="1" baseline="0" dirty="0" smtClean="0"/>
              <a:t>cont’d</a:t>
            </a:r>
            <a:endParaRPr lang="en-US" i="1" dirty="0"/>
          </a:p>
        </p:txBody>
      </p:sp>
      <p:sp>
        <p:nvSpPr>
          <p:cNvPr id="3" name="Content Placeholder 2"/>
          <p:cNvSpPr>
            <a:spLocks noGrp="1"/>
          </p:cNvSpPr>
          <p:nvPr>
            <p:ph idx="1"/>
          </p:nvPr>
        </p:nvSpPr>
        <p:spPr>
          <a:xfrm>
            <a:off x="152400" y="1143000"/>
            <a:ext cx="8794750" cy="5410200"/>
          </a:xfrm>
        </p:spPr>
        <p:txBody>
          <a:bodyPr/>
          <a:lstStyle/>
          <a:p>
            <a:pPr lvl="0"/>
            <a:r>
              <a:rPr lang="en-US" sz="2000" baseline="0" dirty="0" smtClean="0"/>
              <a:t>For initiatives that raise very thorny antitrust issues, consider obtaining formal DOJ or FTC guidance </a:t>
            </a:r>
            <a:endParaRPr lang="en-US" sz="2000" dirty="0">
              <a:solidFill>
                <a:srgbClr val="FF0000"/>
              </a:solidFill>
            </a:endParaRPr>
          </a:p>
          <a:p>
            <a:pPr marL="0" lvl="0" indent="0">
              <a:buNone/>
            </a:pPr>
            <a:endParaRPr lang="en-US" sz="2000" baseline="0" dirty="0" smtClean="0">
              <a:solidFill>
                <a:srgbClr val="FF0000"/>
              </a:solidFill>
            </a:endParaRPr>
          </a:p>
          <a:p>
            <a:pPr marL="0" lvl="0" indent="0">
              <a:buNone/>
            </a:pPr>
            <a:endParaRPr lang="en-US" sz="2000" dirty="0">
              <a:solidFill>
                <a:srgbClr val="FF0000"/>
              </a:solidFill>
            </a:endParaRPr>
          </a:p>
          <a:p>
            <a:pPr marL="0" lvl="0" indent="0">
              <a:buNone/>
            </a:pPr>
            <a:endParaRPr lang="en-US" sz="2000" baseline="0" dirty="0" smtClean="0">
              <a:solidFill>
                <a:srgbClr val="FF0000"/>
              </a:solidFill>
            </a:endParaRPr>
          </a:p>
          <a:p>
            <a:pPr marL="0" lvl="0" indent="0">
              <a:buNone/>
            </a:pPr>
            <a:endParaRPr lang="en-US" sz="2000" dirty="0">
              <a:solidFill>
                <a:srgbClr val="FF0000"/>
              </a:solidFill>
            </a:endParaRPr>
          </a:p>
          <a:p>
            <a:pPr marL="0" lvl="0" indent="0">
              <a:buNone/>
            </a:pPr>
            <a:endParaRPr lang="en-US" sz="2000" baseline="0" dirty="0" smtClean="0">
              <a:solidFill>
                <a:srgbClr val="FF0000"/>
              </a:solidFill>
            </a:endParaRPr>
          </a:p>
          <a:p>
            <a:pPr marL="0" lvl="0" indent="0">
              <a:buNone/>
            </a:pPr>
            <a:endParaRPr lang="en-US" sz="2000" dirty="0">
              <a:solidFill>
                <a:srgbClr val="FF0000"/>
              </a:solidFill>
            </a:endParaRPr>
          </a:p>
          <a:p>
            <a:pPr marL="0" lvl="0" indent="0">
              <a:buNone/>
            </a:pPr>
            <a:endParaRPr lang="en-US" sz="2000" baseline="0" dirty="0" smtClean="0">
              <a:solidFill>
                <a:srgbClr val="FF0000"/>
              </a:solidFill>
            </a:endParaRPr>
          </a:p>
          <a:p>
            <a:pPr marL="360362" lvl="1" indent="0">
              <a:buNone/>
            </a:pPr>
            <a:endParaRPr lang="en-US" sz="2400" dirty="0" smtClean="0"/>
          </a:p>
          <a:p>
            <a:pPr lvl="1"/>
            <a:endParaRPr lang="en-US" sz="2000" dirty="0" smtClean="0"/>
          </a:p>
          <a:p>
            <a:pPr lvl="1"/>
            <a:r>
              <a:rPr lang="en-US" sz="2000" dirty="0" smtClean="0"/>
              <a:t>In exceptional cases, consider a legislative approach – e.g. state action exemption. </a:t>
            </a:r>
          </a:p>
          <a:p>
            <a:pPr lvl="1"/>
            <a:r>
              <a:rPr lang="en-US" sz="2000" dirty="0" smtClean="0"/>
              <a:t>Retain antitrust counsel for difficult issues. </a:t>
            </a:r>
          </a:p>
          <a:p>
            <a:endParaRPr lang="en-US" dirty="0" smtClean="0"/>
          </a:p>
        </p:txBody>
      </p:sp>
      <p:sp>
        <p:nvSpPr>
          <p:cNvPr id="4" name="Slide Number Placeholder 3"/>
          <p:cNvSpPr>
            <a:spLocks noGrp="1"/>
          </p:cNvSpPr>
          <p:nvPr>
            <p:ph type="sldNum" sz="quarter" idx="10"/>
          </p:nvPr>
        </p:nvSpPr>
        <p:spPr/>
        <p:txBody>
          <a:bodyPr/>
          <a:lstStyle/>
          <a:p>
            <a:fld id="{F78FFA63-701D-4DC5-BB11-F0B29593DE91}" type="slidenum">
              <a:rPr lang="en-US" smtClean="0"/>
              <a:pPr/>
              <a:t>24</a:t>
            </a:fld>
            <a:endParaRPr lang="en-US" dirty="0"/>
          </a:p>
        </p:txBody>
      </p:sp>
      <p:graphicFrame>
        <p:nvGraphicFramePr>
          <p:cNvPr id="5" name="Diagram 4"/>
          <p:cNvGraphicFramePr/>
          <p:nvPr>
            <p:extLst>
              <p:ext uri="{D42A27DB-BD31-4B8C-83A1-F6EECF244321}">
                <p14:modId xmlns:p14="http://schemas.microsoft.com/office/powerpoint/2010/main" val="788478160"/>
              </p:ext>
            </p:extLst>
          </p:nvPr>
        </p:nvGraphicFramePr>
        <p:xfrm>
          <a:off x="1219200" y="2057400"/>
          <a:ext cx="6096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461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990600"/>
          </a:xfrm>
        </p:spPr>
        <p:txBody>
          <a:bodyPr/>
          <a:lstStyle/>
          <a:p>
            <a:pPr lvl="0"/>
            <a:r>
              <a:rPr lang="en-US" dirty="0" smtClean="0"/>
              <a:t>Helpful resources</a:t>
            </a:r>
            <a:endParaRPr lang="en-US" dirty="0"/>
          </a:p>
        </p:txBody>
      </p:sp>
      <p:sp>
        <p:nvSpPr>
          <p:cNvPr id="3" name="Content Placeholder 2"/>
          <p:cNvSpPr>
            <a:spLocks noGrp="1"/>
          </p:cNvSpPr>
          <p:nvPr>
            <p:ph idx="1"/>
          </p:nvPr>
        </p:nvSpPr>
        <p:spPr/>
        <p:txBody>
          <a:bodyPr/>
          <a:lstStyle/>
          <a:p>
            <a:r>
              <a:rPr lang="en-US" sz="2400" dirty="0" smtClean="0"/>
              <a:t>Federal Antitrust Agency Guidance</a:t>
            </a:r>
          </a:p>
          <a:p>
            <a:pPr lvl="1"/>
            <a:r>
              <a:rPr lang="en-US" sz="1600" i="1" dirty="0" smtClean="0"/>
              <a:t>Statements of Antitrust Enforcement Policy in HealthCare</a:t>
            </a:r>
            <a:r>
              <a:rPr lang="en-US" sz="1600" dirty="0" smtClean="0"/>
              <a:t>, Federal Trade Commission and U.S. Department of Justice, 1996, </a:t>
            </a:r>
            <a:r>
              <a:rPr lang="en-US" sz="1600" i="1" dirty="0" smtClean="0"/>
              <a:t>available at </a:t>
            </a:r>
            <a:r>
              <a:rPr lang="en-US" sz="1600" dirty="0" smtClean="0">
                <a:solidFill>
                  <a:schemeClr val="accent2"/>
                </a:solidFill>
              </a:rPr>
              <a:t>http://www.ftc.gov/bc/healthcare/industryguide/policy/index.htm </a:t>
            </a:r>
            <a:r>
              <a:rPr lang="en-US" sz="1600" i="1" dirty="0" smtClean="0"/>
              <a:t>(See </a:t>
            </a:r>
            <a:r>
              <a:rPr lang="en-US" sz="1600" dirty="0" smtClean="0"/>
              <a:t>in particular Statements 4, 5, and 6).</a:t>
            </a:r>
            <a:br>
              <a:rPr lang="en-US" sz="1600" dirty="0" smtClean="0"/>
            </a:br>
            <a:endParaRPr lang="en-US" sz="1600" dirty="0" smtClean="0"/>
          </a:p>
          <a:p>
            <a:pPr lvl="1"/>
            <a:r>
              <a:rPr lang="en-US" sz="1600" i="1" dirty="0" smtClean="0"/>
              <a:t>Improving Healthcare: A Dose of Competition</a:t>
            </a:r>
            <a:r>
              <a:rPr lang="en-US" sz="1600" dirty="0" smtClean="0"/>
              <a:t>, A Report by the Federal Trade Commission and U.S. Department of Justice, July 2004, </a:t>
            </a:r>
            <a:r>
              <a:rPr lang="en-US" sz="1600" i="1" dirty="0" smtClean="0"/>
              <a:t>available at</a:t>
            </a:r>
            <a:r>
              <a:rPr lang="en-US" sz="1600" dirty="0" smtClean="0"/>
              <a:t> </a:t>
            </a:r>
            <a:r>
              <a:rPr lang="en-US" sz="1600" dirty="0" smtClean="0">
                <a:solidFill>
                  <a:schemeClr val="accent2"/>
                </a:solidFill>
              </a:rPr>
              <a:t>http://www.ftc.gov/reports/healthcare/040723healthcarerpt.pdf </a:t>
            </a:r>
            <a:r>
              <a:rPr lang="en-US" sz="1600" dirty="0" smtClean="0"/>
              <a:t/>
            </a:r>
            <a:br>
              <a:rPr lang="en-US" sz="1600" dirty="0" smtClean="0"/>
            </a:br>
            <a:endParaRPr lang="en-US" sz="1600" dirty="0" smtClean="0"/>
          </a:p>
          <a:p>
            <a:pPr lvl="1"/>
            <a:r>
              <a:rPr lang="en-US" sz="1600" i="1" dirty="0" smtClean="0"/>
              <a:t>Antitrust Guidelines for Collaborations Among Competitors</a:t>
            </a:r>
            <a:r>
              <a:rPr lang="en-US" sz="1600" dirty="0" smtClean="0"/>
              <a:t>, U.S. Department of Justice &amp; Federal Trade Commission, </a:t>
            </a:r>
            <a:r>
              <a:rPr lang="en-US" sz="1600" i="1" dirty="0" smtClean="0"/>
              <a:t>available at</a:t>
            </a:r>
            <a:r>
              <a:rPr lang="en-US" sz="1600" dirty="0" smtClean="0"/>
              <a:t> </a:t>
            </a:r>
            <a:r>
              <a:rPr lang="en-US" sz="1600" dirty="0" smtClean="0">
                <a:solidFill>
                  <a:schemeClr val="accent2"/>
                </a:solidFill>
              </a:rPr>
              <a:t>http://www.ftc.gov/os/2000/04/ftcdojguidelines.pdf. </a:t>
            </a:r>
            <a:r>
              <a:rPr lang="en-US" sz="1600" dirty="0" smtClean="0"/>
              <a:t/>
            </a:r>
            <a:br>
              <a:rPr lang="en-US" sz="1600" dirty="0" smtClean="0"/>
            </a:br>
            <a:endParaRPr lang="en-US" sz="1600" dirty="0" smtClean="0"/>
          </a:p>
          <a:p>
            <a:pPr lvl="1"/>
            <a:r>
              <a:rPr lang="en-US" sz="1600" i="1" dirty="0" smtClean="0"/>
              <a:t>Statement of Antitrust Enforcement Policy Regarding Accountable Care Organizations Participating in the Medicare Shared Savings Program, </a:t>
            </a:r>
            <a:r>
              <a:rPr lang="en-US" sz="1600" dirty="0" smtClean="0"/>
              <a:t>Fed. Reg. 67026 (Oct. 28, 2011), </a:t>
            </a:r>
            <a:r>
              <a:rPr lang="en-US" sz="1600" i="1" dirty="0" smtClean="0"/>
              <a:t>available at</a:t>
            </a:r>
            <a:r>
              <a:rPr lang="en-US" sz="1600" dirty="0" smtClean="0"/>
              <a:t> </a:t>
            </a:r>
            <a:r>
              <a:rPr lang="en-US" sz="1600" dirty="0" smtClean="0">
                <a:solidFill>
                  <a:schemeClr val="accent2"/>
                </a:solidFill>
              </a:rPr>
              <a:t>http://www.ftc.gov/os/fedreg/2011/10/111020aco.pdf </a:t>
            </a:r>
          </a:p>
        </p:txBody>
      </p:sp>
      <p:sp>
        <p:nvSpPr>
          <p:cNvPr id="4" name="Slide Number Placeholder 3"/>
          <p:cNvSpPr>
            <a:spLocks noGrp="1"/>
          </p:cNvSpPr>
          <p:nvPr>
            <p:ph type="sldNum" sz="quarter" idx="10"/>
          </p:nvPr>
        </p:nvSpPr>
        <p:spPr/>
        <p:txBody>
          <a:bodyPr/>
          <a:lstStyle/>
          <a:p>
            <a:fld id="{F78FFA63-701D-4DC5-BB11-F0B29593DE91}" type="slidenum">
              <a:rPr lang="en-US" smtClean="0"/>
              <a:pPr/>
              <a:t>25</a:t>
            </a:fld>
            <a:endParaRPr lang="en-US" dirty="0"/>
          </a:p>
        </p:txBody>
      </p:sp>
    </p:spTree>
    <p:extLst>
      <p:ext uri="{BB962C8B-B14F-4D97-AF65-F5344CB8AC3E}">
        <p14:creationId xmlns:p14="http://schemas.microsoft.com/office/powerpoint/2010/main" val="4086602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990600"/>
          </a:xfrm>
        </p:spPr>
        <p:txBody>
          <a:bodyPr/>
          <a:lstStyle/>
          <a:p>
            <a:r>
              <a:rPr lang="en-US" dirty="0" smtClean="0"/>
              <a:t>Resources,</a:t>
            </a:r>
            <a:r>
              <a:rPr lang="en-US" baseline="0" dirty="0" smtClean="0"/>
              <a:t> </a:t>
            </a:r>
            <a:r>
              <a:rPr lang="en-US" i="1" baseline="0" dirty="0" smtClean="0"/>
              <a:t>cont’d</a:t>
            </a:r>
            <a:endParaRPr lang="en-US" dirty="0"/>
          </a:p>
        </p:txBody>
      </p:sp>
      <p:sp>
        <p:nvSpPr>
          <p:cNvPr id="3" name="Content Placeholder 2"/>
          <p:cNvSpPr>
            <a:spLocks noGrp="1"/>
          </p:cNvSpPr>
          <p:nvPr>
            <p:ph idx="1"/>
          </p:nvPr>
        </p:nvSpPr>
        <p:spPr>
          <a:xfrm>
            <a:off x="0" y="1143000"/>
            <a:ext cx="9144000" cy="5308600"/>
          </a:xfrm>
        </p:spPr>
        <p:txBody>
          <a:bodyPr/>
          <a:lstStyle/>
          <a:p>
            <a:pPr marL="0" indent="0">
              <a:buNone/>
            </a:pPr>
            <a:r>
              <a:rPr lang="en-US" sz="2000" dirty="0" smtClean="0"/>
              <a:t>Selected Business Review Letters</a:t>
            </a:r>
          </a:p>
          <a:p>
            <a:r>
              <a:rPr lang="en-US" sz="1400" b="1" dirty="0" smtClean="0"/>
              <a:t>Greater New York Hospital Association (2013)</a:t>
            </a:r>
            <a:r>
              <a:rPr lang="en-US" sz="1400" b="1" i="1" dirty="0" smtClean="0"/>
              <a:t>, </a:t>
            </a:r>
            <a:r>
              <a:rPr lang="en-US" sz="1400" dirty="0" smtClean="0">
                <a:solidFill>
                  <a:schemeClr val="accent2"/>
                </a:solidFill>
              </a:rPr>
              <a:t>http://www.justice.gov/atr/public/busreview/291451.htm</a:t>
            </a:r>
            <a:endParaRPr lang="en-US" sz="1400" dirty="0">
              <a:solidFill>
                <a:schemeClr val="accent2"/>
              </a:solidFill>
            </a:endParaRPr>
          </a:p>
          <a:p>
            <a:pPr lvl="1"/>
            <a:r>
              <a:rPr lang="en-US" sz="1200" dirty="0" smtClean="0"/>
              <a:t>GNYHA proposed a program where hospitals would submit publicly </a:t>
            </a:r>
            <a:r>
              <a:rPr lang="en-US" sz="1200" dirty="0"/>
              <a:t>available data </a:t>
            </a:r>
            <a:r>
              <a:rPr lang="en-US" sz="1200" dirty="0" smtClean="0"/>
              <a:t>regarding </a:t>
            </a:r>
            <a:r>
              <a:rPr lang="en-US" sz="1200" dirty="0"/>
              <a:t>cost and patient </a:t>
            </a:r>
            <a:r>
              <a:rPr lang="en-US" sz="1200" dirty="0" smtClean="0"/>
              <a:t>outcomes and the data would </a:t>
            </a:r>
            <a:r>
              <a:rPr lang="en-US" sz="1200" dirty="0"/>
              <a:t>be used to calculate best practice norms for </a:t>
            </a:r>
            <a:r>
              <a:rPr lang="en-US" sz="1200" dirty="0" smtClean="0"/>
              <a:t>various diagnosis-related groups.  </a:t>
            </a:r>
            <a:r>
              <a:rPr lang="en-US" sz="1200" dirty="0"/>
              <a:t>Using this information, hospitals would independently decide how to compensate physicians for increased cost savings.  Each hospital program would have to be approved by hospital counsel and by association counsel to make sure no antitrust or anti-kickback laws were violated.  Any data published would comply with </a:t>
            </a:r>
            <a:r>
              <a:rPr lang="en-US" sz="1200" dirty="0" smtClean="0"/>
              <a:t>Statement </a:t>
            </a:r>
            <a:r>
              <a:rPr lang="en-US" sz="1200" dirty="0"/>
              <a:t>6.  </a:t>
            </a:r>
            <a:r>
              <a:rPr lang="en-US" sz="1200" dirty="0" smtClean="0"/>
              <a:t>DOJ was </a:t>
            </a:r>
            <a:r>
              <a:rPr lang="en-US" sz="1200" dirty="0"/>
              <a:t>not concerned with the data-sharing program because it </a:t>
            </a:r>
            <a:r>
              <a:rPr lang="en-US" sz="1200" dirty="0" smtClean="0"/>
              <a:t>complies </a:t>
            </a:r>
            <a:r>
              <a:rPr lang="en-US" sz="1200" dirty="0"/>
              <a:t>with Statement 6, it is entirely voluntary, and </a:t>
            </a:r>
            <a:r>
              <a:rPr lang="en-US" sz="1200" dirty="0" smtClean="0"/>
              <a:t>is </a:t>
            </a:r>
            <a:r>
              <a:rPr lang="en-US" sz="1200" dirty="0"/>
              <a:t>based on publicly available </a:t>
            </a:r>
            <a:r>
              <a:rPr lang="en-US" sz="1200" dirty="0" smtClean="0"/>
              <a:t>information</a:t>
            </a:r>
            <a:endParaRPr lang="en-US" sz="600" dirty="0" smtClean="0"/>
          </a:p>
          <a:p>
            <a:r>
              <a:rPr lang="en-US" sz="1400" b="1" dirty="0" smtClean="0"/>
              <a:t>Pacific Business Group on Health (2010), </a:t>
            </a:r>
            <a:r>
              <a:rPr lang="en-US" sz="1400" dirty="0" smtClean="0">
                <a:solidFill>
                  <a:schemeClr val="accent2"/>
                </a:solidFill>
              </a:rPr>
              <a:t>http://www.justice.gov/atr/public/busreview/258013.pdf</a:t>
            </a:r>
          </a:p>
          <a:p>
            <a:pPr lvl="1"/>
            <a:r>
              <a:rPr lang="en-US" sz="1200" dirty="0" smtClean="0"/>
              <a:t>The </a:t>
            </a:r>
            <a:r>
              <a:rPr lang="en-US" sz="1200" dirty="0"/>
              <a:t>Pacific Business Group on Health (PBGH) proposed a program of data sharing that would allow payors and providers to compare hospital costs and relative efficiency.  It provided two scores, a buyer cost index (BCI) and a resource use efficiency (RUE) score.  To calculate the BCI, PBGH would divide a hospital’s total amount received for a particular service by the average amount received by all hospitals for that particular service.  To calculate the RUE </a:t>
            </a:r>
            <a:r>
              <a:rPr lang="en-US" sz="1200" dirty="0" smtClean="0"/>
              <a:t>score, </a:t>
            </a:r>
            <a:r>
              <a:rPr lang="en-US" sz="1200" dirty="0"/>
              <a:t>PBGH would divide each hospital’s total number of bed days for a particular service by the average number of bed days </a:t>
            </a:r>
            <a:r>
              <a:rPr lang="en-US" sz="1200" dirty="0" smtClean="0"/>
              <a:t>for the  service at all </a:t>
            </a:r>
            <a:r>
              <a:rPr lang="en-US" sz="1200" dirty="0"/>
              <a:t>other </a:t>
            </a:r>
            <a:r>
              <a:rPr lang="en-US" sz="1200" dirty="0" smtClean="0"/>
              <a:t>hospitals.  Although the program did not comply with all of the Statement 6 safety zone requirements, because for some all-payer scores a particular provider may constitute more than 25% of the data, DOJ approved the program noting that reverse engineering of the data was unlikely and the program encouraged decreases in costs and efficiency increases in resource allocation</a:t>
            </a:r>
            <a:endParaRPr lang="en-US" sz="1200" dirty="0"/>
          </a:p>
          <a:p>
            <a:r>
              <a:rPr lang="en-US" sz="1400" b="1" dirty="0" smtClean="0"/>
              <a:t>Washington State Medical Association (2002), </a:t>
            </a:r>
            <a:r>
              <a:rPr lang="en-US" sz="1400" dirty="0" smtClean="0">
                <a:solidFill>
                  <a:schemeClr val="accent2"/>
                </a:solidFill>
              </a:rPr>
              <a:t>http://www.justice.gov/atr/public/busreview/200260.htm</a:t>
            </a:r>
          </a:p>
          <a:p>
            <a:pPr lvl="1"/>
            <a:r>
              <a:rPr lang="en-US" sz="1200" dirty="0" smtClean="0"/>
              <a:t>A statewide professional association of physicians and physician assistants established parameters for an annual, voluntary survey to collect and publish two categories of information: </a:t>
            </a:r>
            <a:r>
              <a:rPr lang="en-US" sz="1200" dirty="0"/>
              <a:t>(1) the average provider charge </a:t>
            </a:r>
            <a:r>
              <a:rPr lang="en-US" sz="1200" dirty="0" smtClean="0"/>
              <a:t>for </a:t>
            </a:r>
            <a:r>
              <a:rPr lang="en-US" sz="1200" dirty="0"/>
              <a:t>particular services and (2) the average reimbursement rate paid by particular insurers to Washington physicians for such services, aggregated by  </a:t>
            </a:r>
            <a:r>
              <a:rPr lang="en-US" sz="1200" dirty="0" smtClean="0"/>
              <a:t>a third party.  The </a:t>
            </a:r>
            <a:r>
              <a:rPr lang="en-US" sz="1200" dirty="0"/>
              <a:t>first part of the survey, average provider charges, complied with </a:t>
            </a:r>
            <a:r>
              <a:rPr lang="en-US" sz="1200" dirty="0" smtClean="0"/>
              <a:t>the Statement </a:t>
            </a:r>
            <a:r>
              <a:rPr lang="en-US" sz="1200" dirty="0"/>
              <a:t>6 </a:t>
            </a:r>
            <a:r>
              <a:rPr lang="en-US" sz="1200" dirty="0" smtClean="0"/>
              <a:t>safety zone of </a:t>
            </a:r>
            <a:r>
              <a:rPr lang="en-US" sz="1200" dirty="0"/>
              <a:t>the DOJ/FTC Guidelines.  The second part, average insurance reimbursement rates, </a:t>
            </a:r>
            <a:r>
              <a:rPr lang="en-US" sz="1200" dirty="0" smtClean="0"/>
              <a:t>did </a:t>
            </a:r>
            <a:r>
              <a:rPr lang="en-US" sz="1200" dirty="0"/>
              <a:t>not comply with the safety </a:t>
            </a:r>
            <a:r>
              <a:rPr lang="en-US" sz="1200" dirty="0" smtClean="0"/>
              <a:t>zone but based on </a:t>
            </a:r>
            <a:r>
              <a:rPr lang="en-US" sz="1200" dirty="0"/>
              <a:t>a balancing of potential competitive harms against procompetitive benefits, </a:t>
            </a:r>
            <a:r>
              <a:rPr lang="en-US" sz="1200" dirty="0" smtClean="0"/>
              <a:t>DOJ indicated it </a:t>
            </a:r>
            <a:r>
              <a:rPr lang="en-US" sz="1200" dirty="0"/>
              <a:t>did not intend to bring an enforcement action</a:t>
            </a:r>
            <a:r>
              <a:rPr lang="en-US" sz="1200" dirty="0" smtClean="0"/>
              <a:t>.  </a:t>
            </a:r>
            <a:endParaRPr lang="en-US" sz="1400" dirty="0"/>
          </a:p>
          <a:p>
            <a:pPr marL="360362" lvl="1" indent="0">
              <a:buNone/>
            </a:pPr>
            <a:endParaRPr lang="en-US" sz="1400" dirty="0" smtClean="0"/>
          </a:p>
        </p:txBody>
      </p:sp>
      <p:sp>
        <p:nvSpPr>
          <p:cNvPr id="4" name="Slide Number Placeholder 3"/>
          <p:cNvSpPr>
            <a:spLocks noGrp="1"/>
          </p:cNvSpPr>
          <p:nvPr>
            <p:ph type="sldNum" sz="quarter" idx="10"/>
          </p:nvPr>
        </p:nvSpPr>
        <p:spPr/>
        <p:txBody>
          <a:bodyPr/>
          <a:lstStyle/>
          <a:p>
            <a:fld id="{F78FFA63-701D-4DC5-BB11-F0B29593DE91}" type="slidenum">
              <a:rPr lang="en-US" smtClean="0"/>
              <a:pPr/>
              <a:t>26</a:t>
            </a:fld>
            <a:endParaRPr lang="en-US" dirty="0"/>
          </a:p>
        </p:txBody>
      </p:sp>
    </p:spTree>
    <p:extLst>
      <p:ext uri="{BB962C8B-B14F-4D97-AF65-F5344CB8AC3E}">
        <p14:creationId xmlns:p14="http://schemas.microsoft.com/office/powerpoint/2010/main" val="2999951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990600"/>
          </a:xfrm>
        </p:spPr>
        <p:txBody>
          <a:bodyPr/>
          <a:lstStyle/>
          <a:p>
            <a:r>
              <a:rPr lang="en-US" dirty="0" smtClean="0"/>
              <a:t>Resources,</a:t>
            </a:r>
            <a:r>
              <a:rPr lang="en-US" baseline="0" dirty="0" smtClean="0"/>
              <a:t> </a:t>
            </a:r>
            <a:r>
              <a:rPr lang="en-US" i="1" baseline="0" dirty="0" smtClean="0"/>
              <a:t>cont’d</a:t>
            </a:r>
            <a:endParaRPr lang="en-US" dirty="0"/>
          </a:p>
        </p:txBody>
      </p:sp>
      <p:sp>
        <p:nvSpPr>
          <p:cNvPr id="3" name="Content Placeholder 2"/>
          <p:cNvSpPr>
            <a:spLocks noGrp="1"/>
          </p:cNvSpPr>
          <p:nvPr>
            <p:ph idx="1"/>
          </p:nvPr>
        </p:nvSpPr>
        <p:spPr>
          <a:xfrm>
            <a:off x="152400" y="1295400"/>
            <a:ext cx="8794750" cy="5156200"/>
          </a:xfrm>
        </p:spPr>
        <p:txBody>
          <a:bodyPr/>
          <a:lstStyle/>
          <a:p>
            <a:r>
              <a:rPr lang="en-US" sz="2000" dirty="0" smtClean="0"/>
              <a:t>Articles</a:t>
            </a:r>
            <a:r>
              <a:rPr lang="en-US" sz="2000" baseline="0" dirty="0" smtClean="0"/>
              <a:t> </a:t>
            </a:r>
          </a:p>
          <a:p>
            <a:pPr lvl="1"/>
            <a:r>
              <a:rPr lang="en-US" sz="1600" dirty="0"/>
              <a:t>Academy Health</a:t>
            </a:r>
            <a:r>
              <a:rPr lang="en-US" sz="1600" i="1" dirty="0"/>
              <a:t>, Navigating Antitrust Concerns in Multi-Payer Initiatives</a:t>
            </a:r>
            <a:r>
              <a:rPr lang="en-US" sz="1600" dirty="0"/>
              <a:t>, September 2010, </a:t>
            </a:r>
            <a:r>
              <a:rPr lang="en-US" sz="1600" i="1" dirty="0"/>
              <a:t>available at </a:t>
            </a:r>
            <a:r>
              <a:rPr lang="en-US" sz="1600" dirty="0">
                <a:hlinkClick r:id="rId2"/>
              </a:rPr>
              <a:t>http://</a:t>
            </a:r>
            <a:r>
              <a:rPr lang="en-US" sz="1600" dirty="0" smtClean="0">
                <a:hlinkClick r:id="rId2"/>
              </a:rPr>
              <a:t>www.academyhealth.org/files/publications/AntitrustMultipayer.pdf</a:t>
            </a:r>
            <a:endParaRPr lang="en-US" sz="1600" dirty="0" smtClean="0"/>
          </a:p>
          <a:p>
            <a:pPr marL="360362" lvl="1" indent="0">
              <a:buNone/>
            </a:pPr>
            <a:endParaRPr lang="en-US" sz="1600" dirty="0"/>
          </a:p>
          <a:p>
            <a:pPr lvl="1"/>
            <a:r>
              <a:rPr lang="en-US" sz="1600" dirty="0" smtClean="0"/>
              <a:t>Burke, Taylor, Laura Cartwright-Smith, Erica Pereira and Sara Rosenbaum,</a:t>
            </a:r>
            <a:r>
              <a:rPr lang="en-US" sz="1600" i="1" dirty="0" smtClean="0"/>
              <a:t> Health System Reform and Antitrust Law</a:t>
            </a:r>
            <a:r>
              <a:rPr lang="en-US" sz="1600" dirty="0" smtClean="0"/>
              <a:t>, </a:t>
            </a:r>
            <a:r>
              <a:rPr lang="en-US" sz="1600" i="1" dirty="0" smtClean="0"/>
              <a:t>The Antitrust Aspects of Health Information Sharing by Public and Private Health Insurers</a:t>
            </a:r>
            <a:r>
              <a:rPr lang="en-US" sz="1600" dirty="0" smtClean="0"/>
              <a:t>, July 2009, </a:t>
            </a:r>
            <a:r>
              <a:rPr lang="en-US" sz="1600" i="1" dirty="0" smtClean="0"/>
              <a:t>available at</a:t>
            </a:r>
            <a:r>
              <a:rPr lang="en-US" sz="1600" dirty="0" smtClean="0"/>
              <a:t> </a:t>
            </a:r>
            <a:r>
              <a:rPr lang="en-US" sz="1600" dirty="0" smtClean="0">
                <a:hlinkClick r:id="rId3"/>
              </a:rPr>
              <a:t>http://www.rwjf.org/content/dam/web-assets/2009/07/health-system-reform-and-antitrust-law</a:t>
            </a:r>
            <a:endParaRPr lang="en-US" sz="1600" dirty="0" smtClean="0"/>
          </a:p>
          <a:p>
            <a:pPr lvl="1"/>
            <a:endParaRPr lang="en-US" sz="1600" dirty="0" smtClean="0"/>
          </a:p>
          <a:p>
            <a:pPr lvl="1"/>
            <a:r>
              <a:rPr lang="en-US" sz="1600" dirty="0" smtClean="0"/>
              <a:t>Burke, Taylor and Sara Rosenbaum, </a:t>
            </a:r>
            <a:r>
              <a:rPr lang="en-US" sz="1600" i="1" dirty="0" smtClean="0"/>
              <a:t>Aligning Health Care Market Incentives in an Information Age: The Role of Antitrust Law</a:t>
            </a:r>
            <a:r>
              <a:rPr lang="en-US" sz="1600" dirty="0" smtClean="0"/>
              <a:t>, Feb 2010, Journal of Health &amp; Biomedical Law</a:t>
            </a:r>
          </a:p>
          <a:p>
            <a:pPr marL="360362" lvl="1" indent="0">
              <a:buNone/>
            </a:pPr>
            <a:endParaRPr lang="en-US" sz="1600" dirty="0"/>
          </a:p>
        </p:txBody>
      </p:sp>
      <p:sp>
        <p:nvSpPr>
          <p:cNvPr id="4" name="Slide Number Placeholder 3"/>
          <p:cNvSpPr>
            <a:spLocks noGrp="1"/>
          </p:cNvSpPr>
          <p:nvPr>
            <p:ph type="sldNum" sz="quarter" idx="10"/>
          </p:nvPr>
        </p:nvSpPr>
        <p:spPr/>
        <p:txBody>
          <a:bodyPr/>
          <a:lstStyle/>
          <a:p>
            <a:fld id="{F78FFA63-701D-4DC5-BB11-F0B29593DE91}" type="slidenum">
              <a:rPr lang="en-US" smtClean="0"/>
              <a:pPr/>
              <a:t>27</a:t>
            </a:fld>
            <a:endParaRPr lang="en-US" dirty="0"/>
          </a:p>
        </p:txBody>
      </p:sp>
    </p:spTree>
    <p:extLst>
      <p:ext uri="{BB962C8B-B14F-4D97-AF65-F5344CB8AC3E}">
        <p14:creationId xmlns:p14="http://schemas.microsoft.com/office/powerpoint/2010/main" val="2501181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1981200"/>
            <a:ext cx="8124825" cy="989012"/>
          </a:xfrm>
        </p:spPr>
        <p:txBody>
          <a:bodyPr/>
          <a:lstStyle/>
          <a:p>
            <a:pPr algn="ctr"/>
            <a:r>
              <a:rPr lang="en-US" dirty="0" smtClean="0"/>
              <a:t>QUESTIONS?</a:t>
            </a:r>
            <a:endParaRPr lang="en-US" dirty="0"/>
          </a:p>
        </p:txBody>
      </p:sp>
      <p:sp>
        <p:nvSpPr>
          <p:cNvPr id="4" name="Slide Number Placeholder 3"/>
          <p:cNvSpPr>
            <a:spLocks noGrp="1"/>
          </p:cNvSpPr>
          <p:nvPr>
            <p:ph type="sldNum" sz="quarter" idx="10"/>
          </p:nvPr>
        </p:nvSpPr>
        <p:spPr/>
        <p:txBody>
          <a:bodyPr/>
          <a:lstStyle/>
          <a:p>
            <a:fld id="{F78FFA63-701D-4DC5-BB11-F0B29593DE91}" type="slidenum">
              <a:rPr lang="en-US" smtClean="0"/>
              <a:pPr/>
              <a:t>28</a:t>
            </a:fld>
            <a:endParaRPr lang="en-US" dirty="0"/>
          </a:p>
        </p:txBody>
      </p:sp>
    </p:spTree>
    <p:extLst>
      <p:ext uri="{BB962C8B-B14F-4D97-AF65-F5344CB8AC3E}">
        <p14:creationId xmlns:p14="http://schemas.microsoft.com/office/powerpoint/2010/main" val="4057566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0"/>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08E1987-CE13-4F6E-AF56-91AE35109BF8}" type="slidenum">
              <a:rPr lang="en-US" b="0" smtClean="0"/>
              <a:pPr eaLnBrk="1" hangingPunct="1"/>
              <a:t>29</a:t>
            </a:fld>
            <a:endParaRPr lang="en-US" b="0" dirty="0" smtClean="0"/>
          </a:p>
        </p:txBody>
      </p:sp>
      <p:sp>
        <p:nvSpPr>
          <p:cNvPr id="43011" name="Rectangle 2"/>
          <p:cNvSpPr txBox="1">
            <a:spLocks noChangeArrowheads="1"/>
          </p:cNvSpPr>
          <p:nvPr/>
        </p:nvSpPr>
        <p:spPr bwMode="auto">
          <a:xfrm>
            <a:off x="93663" y="511175"/>
            <a:ext cx="8891587"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buClr>
                <a:srgbClr val="000000"/>
              </a:buClr>
              <a:buFont typeface="Arial" charset="0"/>
              <a:buNone/>
            </a:pPr>
            <a:r>
              <a:rPr lang="en-US" sz="1600" dirty="0">
                <a:solidFill>
                  <a:srgbClr val="000000"/>
                </a:solidFill>
                <a:ea typeface="Geneva" charset="-128"/>
                <a:sym typeface="Arial" charset="0"/>
              </a:rPr>
              <a:t>Robert F. Leibenluft, Partner</a:t>
            </a:r>
          </a:p>
          <a:p>
            <a:pPr eaLnBrk="1" hangingPunct="1">
              <a:buClr>
                <a:srgbClr val="000000"/>
              </a:buClr>
              <a:buFont typeface="Arial" charset="0"/>
              <a:buNone/>
            </a:pPr>
            <a:r>
              <a:rPr lang="en-US" sz="1600" b="0" dirty="0">
                <a:solidFill>
                  <a:srgbClr val="000000"/>
                </a:solidFill>
                <a:ea typeface="Geneva" charset="-128"/>
                <a:sym typeface="Arial" charset="0"/>
              </a:rPr>
              <a:t>Washington, D.C.</a:t>
            </a:r>
          </a:p>
        </p:txBody>
      </p:sp>
      <p:sp>
        <p:nvSpPr>
          <p:cNvPr id="43012" name="Rectangle 9"/>
          <p:cNvSpPr>
            <a:spLocks noChangeArrowheads="1"/>
          </p:cNvSpPr>
          <p:nvPr/>
        </p:nvSpPr>
        <p:spPr bwMode="auto">
          <a:xfrm>
            <a:off x="6145213" y="3048000"/>
            <a:ext cx="2543175" cy="25400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lIns="83969" tIns="41985" rIns="83969" bIns="41985"/>
          <a:lstStyle/>
          <a:p>
            <a:pPr marL="163513" indent="-163513">
              <a:lnSpc>
                <a:spcPts val="1288"/>
              </a:lnSpc>
              <a:buClr>
                <a:srgbClr val="000000"/>
              </a:buClr>
              <a:buFont typeface="Symbol" pitchFamily="18" charset="2"/>
              <a:buChar char="·"/>
            </a:pPr>
            <a:r>
              <a:rPr lang="en-US" sz="900" i="1" dirty="0" smtClean="0"/>
              <a:t>Best </a:t>
            </a:r>
            <a:r>
              <a:rPr lang="en-US" sz="900" i="1" dirty="0"/>
              <a:t>of the Best USA, </a:t>
            </a:r>
            <a:r>
              <a:rPr lang="en-US" sz="900" dirty="0"/>
              <a:t>Top 25 for Health Care, </a:t>
            </a:r>
            <a:r>
              <a:rPr lang="en-US" sz="900" b="1" dirty="0"/>
              <a:t>2009-2011 </a:t>
            </a:r>
            <a:endParaRPr lang="en-US" sz="900" b="1" dirty="0" smtClean="0"/>
          </a:p>
          <a:p>
            <a:pPr marL="163513" indent="-163513">
              <a:lnSpc>
                <a:spcPts val="1288"/>
              </a:lnSpc>
              <a:buClr>
                <a:srgbClr val="000000"/>
              </a:buClr>
              <a:buFont typeface="Symbol" pitchFamily="18" charset="2"/>
              <a:buChar char="·"/>
            </a:pPr>
            <a:r>
              <a:rPr lang="en-US" sz="900" i="1" dirty="0" smtClean="0"/>
              <a:t>Washington</a:t>
            </a:r>
            <a:r>
              <a:rPr lang="en-US" sz="900" i="1" dirty="0"/>
              <a:t>, D.C. Super Lawyers</a:t>
            </a:r>
            <a:r>
              <a:rPr lang="en-US" sz="900" dirty="0"/>
              <a:t>, Antitrust, 2008-2012; Health Care, 2008-2012  </a:t>
            </a:r>
            <a:endParaRPr lang="en-US" sz="900" dirty="0" smtClean="0"/>
          </a:p>
          <a:p>
            <a:pPr marL="163513" indent="-163513">
              <a:lnSpc>
                <a:spcPts val="1288"/>
              </a:lnSpc>
              <a:buClr>
                <a:srgbClr val="000000"/>
              </a:buClr>
              <a:buFont typeface="Symbol" pitchFamily="18" charset="2"/>
              <a:buChar char="·"/>
            </a:pPr>
            <a:r>
              <a:rPr lang="en-US" sz="900" i="1" dirty="0" smtClean="0"/>
              <a:t>Chambers </a:t>
            </a:r>
            <a:r>
              <a:rPr lang="en-US" sz="900" i="1" dirty="0"/>
              <a:t>USA</a:t>
            </a:r>
            <a:r>
              <a:rPr lang="en-US" sz="900" dirty="0"/>
              <a:t>, Health Care, </a:t>
            </a:r>
            <a:r>
              <a:rPr lang="en-US" sz="900" dirty="0" smtClean="0"/>
              <a:t>2006-2012;</a:t>
            </a:r>
            <a:r>
              <a:rPr lang="en-US" sz="900" dirty="0"/>
              <a:t> Health Care: Regulatory &amp; Litigation, </a:t>
            </a:r>
            <a:r>
              <a:rPr lang="en-US" sz="900" dirty="0" smtClean="0"/>
              <a:t>2012 </a:t>
            </a:r>
          </a:p>
          <a:p>
            <a:pPr marL="163513" indent="-163513">
              <a:lnSpc>
                <a:spcPts val="1288"/>
              </a:lnSpc>
              <a:buClr>
                <a:srgbClr val="000000"/>
              </a:buClr>
              <a:buFont typeface="Symbol" pitchFamily="18" charset="2"/>
              <a:buChar char="·"/>
            </a:pPr>
            <a:r>
              <a:rPr lang="en-US" sz="900" i="1" dirty="0" smtClean="0"/>
              <a:t>The </a:t>
            </a:r>
            <a:r>
              <a:rPr lang="en-US" sz="900" i="1" dirty="0"/>
              <a:t>Best Lawyers in America</a:t>
            </a:r>
            <a:r>
              <a:rPr lang="en-US" sz="900" dirty="0"/>
              <a:t>, Antitrust Law, 2008-2013 </a:t>
            </a:r>
            <a:endParaRPr lang="en-US" sz="900" dirty="0" smtClean="0"/>
          </a:p>
          <a:p>
            <a:pPr marL="163513" indent="-163513">
              <a:lnSpc>
                <a:spcPts val="1288"/>
              </a:lnSpc>
              <a:buClr>
                <a:srgbClr val="000000"/>
              </a:buClr>
              <a:buFont typeface="Symbol" pitchFamily="18" charset="2"/>
              <a:buChar char="·"/>
            </a:pPr>
            <a:r>
              <a:rPr lang="en-US" sz="900" i="1" dirty="0" smtClean="0"/>
              <a:t>Legal </a:t>
            </a:r>
            <a:r>
              <a:rPr lang="en-US" sz="900" i="1" dirty="0"/>
              <a:t>500 US,</a:t>
            </a:r>
            <a:r>
              <a:rPr lang="en-US" sz="900" dirty="0"/>
              <a:t> Healthcare and Life Sciences, 2011 </a:t>
            </a:r>
            <a:endParaRPr lang="en-US" sz="900" dirty="0" smtClean="0"/>
          </a:p>
          <a:p>
            <a:pPr marL="163513" indent="-163513">
              <a:lnSpc>
                <a:spcPts val="1288"/>
              </a:lnSpc>
              <a:buClr>
                <a:srgbClr val="000000"/>
              </a:buClr>
              <a:buFont typeface="Symbol" pitchFamily="18" charset="2"/>
              <a:buChar char="·"/>
            </a:pPr>
            <a:r>
              <a:rPr lang="en-US" sz="900" i="1" dirty="0" smtClean="0"/>
              <a:t>Nightingale's </a:t>
            </a:r>
            <a:r>
              <a:rPr lang="en-US" sz="900" i="1" dirty="0"/>
              <a:t>Healthcare News</a:t>
            </a:r>
            <a:r>
              <a:rPr lang="en-US" sz="900" dirty="0"/>
              <a:t>, Outstanding Health Care Antitrust Lawyer, 2005 </a:t>
            </a:r>
            <a:endParaRPr lang="en-US" sz="900" dirty="0" smtClean="0"/>
          </a:p>
          <a:p>
            <a:pPr marL="163513" indent="-163513">
              <a:lnSpc>
                <a:spcPts val="1288"/>
              </a:lnSpc>
              <a:buClr>
                <a:srgbClr val="000000"/>
              </a:buClr>
              <a:buFont typeface="Symbol" pitchFamily="18" charset="2"/>
              <a:buChar char="·"/>
            </a:pPr>
            <a:r>
              <a:rPr lang="en-US" sz="900" i="1" dirty="0" smtClean="0"/>
              <a:t>Guide </a:t>
            </a:r>
            <a:r>
              <a:rPr lang="en-US" sz="900" i="1" dirty="0"/>
              <a:t>to the Leading US Health Care Lawyers,</a:t>
            </a:r>
            <a:r>
              <a:rPr lang="en-US" sz="900" dirty="0"/>
              <a:t> 2005 </a:t>
            </a:r>
          </a:p>
          <a:p>
            <a:pPr marL="163513" indent="-163513">
              <a:lnSpc>
                <a:spcPts val="1288"/>
              </a:lnSpc>
              <a:buClr>
                <a:srgbClr val="000000"/>
              </a:buClr>
              <a:buFont typeface="Symbol" pitchFamily="18" charset="2"/>
              <a:buChar char="·"/>
            </a:pPr>
            <a:endParaRPr lang="en-US" sz="900" b="0" dirty="0">
              <a:solidFill>
                <a:srgbClr val="000000"/>
              </a:solidFill>
              <a:ea typeface="Geneva" charset="-128"/>
              <a:sym typeface="Arial" charset="0"/>
            </a:endParaRPr>
          </a:p>
          <a:p>
            <a:pPr marL="163513" indent="-163513">
              <a:lnSpc>
                <a:spcPts val="1288"/>
              </a:lnSpc>
              <a:buClr>
                <a:srgbClr val="000000"/>
              </a:buClr>
              <a:buFont typeface="Symbol" pitchFamily="18" charset="2"/>
              <a:buChar char="·"/>
            </a:pPr>
            <a:endParaRPr lang="en-US" sz="900" b="0" dirty="0">
              <a:solidFill>
                <a:srgbClr val="000000"/>
              </a:solidFill>
              <a:ea typeface="Geneva" charset="-128"/>
              <a:sym typeface="Arial" charset="0"/>
            </a:endParaRPr>
          </a:p>
        </p:txBody>
      </p:sp>
      <p:sp>
        <p:nvSpPr>
          <p:cNvPr id="43013" name="Line 16"/>
          <p:cNvSpPr>
            <a:spLocks noChangeShapeType="1"/>
          </p:cNvSpPr>
          <p:nvPr/>
        </p:nvSpPr>
        <p:spPr bwMode="auto">
          <a:xfrm>
            <a:off x="6237288" y="2684463"/>
            <a:ext cx="2643187" cy="1587"/>
          </a:xfrm>
          <a:prstGeom prst="line">
            <a:avLst/>
          </a:prstGeom>
          <a:noFill/>
          <a:ln w="12700">
            <a:solidFill>
              <a:srgbClr val="56763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14" name="Content Placeholder 19"/>
          <p:cNvSpPr>
            <a:spLocks noGrp="1"/>
          </p:cNvSpPr>
          <p:nvPr>
            <p:ph idx="4294967295"/>
          </p:nvPr>
        </p:nvSpPr>
        <p:spPr>
          <a:xfrm>
            <a:off x="228600" y="1371600"/>
            <a:ext cx="5891213" cy="5272088"/>
          </a:xfrm>
        </p:spPr>
        <p:txBody>
          <a:bodyPr/>
          <a:lstStyle/>
          <a:p>
            <a:pPr marL="1588" lvl="1" indent="-1588" eaLnBrk="1" hangingPunct="1">
              <a:spcAft>
                <a:spcPct val="20000"/>
              </a:spcAft>
              <a:buClr>
                <a:srgbClr val="475217"/>
              </a:buClr>
              <a:buFontTx/>
              <a:buNone/>
            </a:pPr>
            <a:r>
              <a:rPr lang="en-US" sz="1000" dirty="0" smtClean="0">
                <a:solidFill>
                  <a:srgbClr val="000000"/>
                </a:solidFill>
                <a:sym typeface="Arial" charset="0"/>
              </a:rPr>
              <a:t>Bob Leibenluft's practice is devoted entirely to health and antitrust matters, including counseling and litigation regarding antitrust issues in the health, medical device, and pharmaceutical industries.</a:t>
            </a:r>
          </a:p>
          <a:p>
            <a:pPr marL="1588" lvl="1" indent="-1588" eaLnBrk="1" hangingPunct="1">
              <a:spcAft>
                <a:spcPct val="20000"/>
              </a:spcAft>
              <a:buClr>
                <a:srgbClr val="475217"/>
              </a:buClr>
              <a:buFontTx/>
              <a:buNone/>
            </a:pPr>
            <a:r>
              <a:rPr lang="en-US" sz="1000" dirty="0" smtClean="0">
                <a:solidFill>
                  <a:srgbClr val="000000"/>
                </a:solidFill>
                <a:sym typeface="Arial" charset="0"/>
              </a:rPr>
              <a:t>Upon completing law school, Bob worked as an attorney advisor in the Federal Trade Commission (FTC)'s Office of Policy Planning, concentrating on health and antitrust matters. In 1981, he joined Hogan &amp; Hartson and became a partner in the firm in 1989. He practiced health law at Hogan &amp; Hartson until January 1996 when he rejoined the FTC as Assistant Director for Health Care in the FTC’s Bureau of Competition. As head of the Health Care Division, Bob supervised a 25-30 person staff engaged in the review of mergers, acquisitions, and joint ventures involving hospitals, physicians, and other healthcare providers, as well as conduct in the healthcare and pharmaceutical industries.  While at the FTC, Bob supervised the 1996 revisions of the FTC and DOJ </a:t>
            </a:r>
            <a:r>
              <a:rPr lang="en-US" sz="1000" i="1" dirty="0" smtClean="0">
                <a:solidFill>
                  <a:srgbClr val="000000"/>
                </a:solidFill>
                <a:sym typeface="Arial" charset="0"/>
              </a:rPr>
              <a:t>Statements of Antitrust Enforcement Policy in Health Care </a:t>
            </a:r>
            <a:r>
              <a:rPr lang="en-US" sz="1000" dirty="0" smtClean="0">
                <a:solidFill>
                  <a:srgbClr val="000000"/>
                </a:solidFill>
                <a:sym typeface="Arial" charset="0"/>
              </a:rPr>
              <a:t>in which the Agencies first addressed clinical integration.  He rejoined Hogan &amp; Hartson again in September 1998.</a:t>
            </a:r>
          </a:p>
          <a:p>
            <a:pPr marL="1588" lvl="1" indent="-1588" eaLnBrk="1" hangingPunct="1">
              <a:spcAft>
                <a:spcPct val="20000"/>
              </a:spcAft>
              <a:buClr>
                <a:srgbClr val="475217"/>
              </a:buClr>
              <a:buFontTx/>
              <a:buNone/>
            </a:pPr>
            <a:r>
              <a:rPr lang="en-US" altLang="zh-CN" sz="1000" dirty="0" smtClean="0">
                <a:ea typeface="宋体" pitchFamily="2" charset="-122"/>
                <a:sym typeface="Arial" charset="0"/>
              </a:rPr>
              <a:t>Bob is an inaugural fellow of the American Health Lawyers Association, where he previously served as a Vice-President and member of the Board of Directors.  He is a former chair of the ABA Antitrust Section’s Health and Pharmaceuticals Committee, Joint Conduct Committee,  and State Enforcement Committee.</a:t>
            </a:r>
            <a:endParaRPr lang="en-US" altLang="zh-CN" sz="1000" dirty="0">
              <a:ea typeface="宋体" pitchFamily="2" charset="-122"/>
              <a:sym typeface="Arial" charset="0"/>
            </a:endParaRPr>
          </a:p>
          <a:p>
            <a:pPr marL="1588" lvl="1" indent="-1588" eaLnBrk="1" hangingPunct="1">
              <a:spcAft>
                <a:spcPct val="20000"/>
              </a:spcAft>
              <a:buClr>
                <a:srgbClr val="475217"/>
              </a:buClr>
              <a:buFontTx/>
              <a:buNone/>
            </a:pPr>
            <a:r>
              <a:rPr lang="en-US" altLang="zh-CN" sz="1000" dirty="0" smtClean="0">
                <a:ea typeface="宋体" pitchFamily="2" charset="-122"/>
                <a:sym typeface="Arial" charset="0"/>
              </a:rPr>
              <a:t>Bob is Vice-Chair of the Board of Directors of HCI3, the parent company of Prometheus Payment Inc. and Bridges to Excellence. </a:t>
            </a:r>
          </a:p>
          <a:p>
            <a:pPr marL="342900" indent="-342900" eaLnBrk="1" hangingPunct="1"/>
            <a:endParaRPr lang="en-US" sz="1000" dirty="0" smtClean="0"/>
          </a:p>
          <a:p>
            <a:pPr marL="342900" indent="-342900" eaLnBrk="1" hangingPunct="1">
              <a:buFontTx/>
              <a:buNone/>
            </a:pPr>
            <a:r>
              <a:rPr lang="en-US" sz="1000" dirty="0" smtClean="0"/>
              <a:t>EDUCATION</a:t>
            </a:r>
          </a:p>
          <a:p>
            <a:pPr marL="342900" indent="-342900" eaLnBrk="1" hangingPunct="1">
              <a:buFontTx/>
              <a:buNone/>
            </a:pPr>
            <a:r>
              <a:rPr lang="en-US" sz="1000" dirty="0" smtClean="0"/>
              <a:t>J.D., University of California at Berkeley (Boalt Hall School of Law), 1980, Order of the Coif </a:t>
            </a:r>
          </a:p>
          <a:p>
            <a:pPr marL="342900" indent="-342900" eaLnBrk="1" hangingPunct="1">
              <a:buFontTx/>
              <a:buNone/>
            </a:pPr>
            <a:r>
              <a:rPr lang="en-US" sz="1000" dirty="0" smtClean="0"/>
              <a:t>B.A., Yale University, 1973, </a:t>
            </a:r>
            <a:r>
              <a:rPr lang="en-US" sz="1000" i="1" dirty="0" smtClean="0"/>
              <a:t>Magna Cum Laude</a:t>
            </a:r>
            <a:endParaRPr lang="en-US" sz="1000" dirty="0" smtClean="0"/>
          </a:p>
        </p:txBody>
      </p:sp>
      <p:sp>
        <p:nvSpPr>
          <p:cNvPr id="43015" name="Rectangle 22"/>
          <p:cNvSpPr>
            <a:spLocks noChangeArrowheads="1"/>
          </p:cNvSpPr>
          <p:nvPr/>
        </p:nvSpPr>
        <p:spPr bwMode="auto">
          <a:xfrm>
            <a:off x="7019925" y="1838325"/>
            <a:ext cx="18954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bIns="9144" anchor="b"/>
          <a:lstStyle/>
          <a:p>
            <a:pPr marL="1588" lvl="1">
              <a:buClr>
                <a:schemeClr val="tx2"/>
              </a:buClr>
              <a:buFont typeface="Arial" charset="0"/>
              <a:buNone/>
            </a:pPr>
            <a:r>
              <a:rPr lang="en-US" sz="1200" dirty="0">
                <a:solidFill>
                  <a:srgbClr val="000000"/>
                </a:solidFill>
                <a:ea typeface="Geneva" charset="-128"/>
                <a:sym typeface="Arial" charset="0"/>
              </a:rPr>
              <a:t>Robert F. Leibenluft</a:t>
            </a:r>
            <a:endParaRPr lang="en-US" sz="900" b="0" dirty="0">
              <a:solidFill>
                <a:srgbClr val="000000"/>
              </a:solidFill>
              <a:ea typeface="Geneva" charset="-128"/>
              <a:sym typeface="Arial" charset="0"/>
            </a:endParaRPr>
          </a:p>
          <a:p>
            <a:pPr marL="1588" lvl="1">
              <a:buClr>
                <a:schemeClr val="tx2"/>
              </a:buClr>
              <a:buFont typeface="Arial" charset="0"/>
              <a:buNone/>
            </a:pPr>
            <a:r>
              <a:rPr lang="en-US" sz="900" b="0" dirty="0">
                <a:solidFill>
                  <a:srgbClr val="000000"/>
                </a:solidFill>
                <a:ea typeface="Geneva" charset="-128"/>
                <a:sym typeface="Arial" charset="0"/>
              </a:rPr>
              <a:t>Partner, Washington, D.C.</a:t>
            </a:r>
          </a:p>
          <a:p>
            <a:pPr marL="1588" lvl="1">
              <a:buClr>
                <a:schemeClr val="tx2"/>
              </a:buClr>
              <a:buFont typeface="Arial" charset="0"/>
              <a:buNone/>
            </a:pPr>
            <a:r>
              <a:rPr lang="en-US" sz="900" b="0" dirty="0">
                <a:solidFill>
                  <a:srgbClr val="000000"/>
                </a:solidFill>
                <a:ea typeface="Geneva" charset="-128"/>
                <a:sym typeface="Arial" charset="0"/>
              </a:rPr>
              <a:t>T +1 202 637 5789</a:t>
            </a:r>
          </a:p>
          <a:p>
            <a:pPr marL="1588" lvl="1">
              <a:buClr>
                <a:schemeClr val="tx2"/>
              </a:buClr>
              <a:buFont typeface="Arial" charset="0"/>
              <a:buNone/>
            </a:pPr>
            <a:r>
              <a:rPr lang="en-US" sz="900" b="0" dirty="0">
                <a:solidFill>
                  <a:srgbClr val="000000"/>
                </a:solidFill>
                <a:ea typeface="Geneva" charset="-128"/>
                <a:sym typeface="Arial" charset="0"/>
              </a:rPr>
              <a:t>robert.leibenluft@hoganlovells.com</a:t>
            </a:r>
          </a:p>
        </p:txBody>
      </p:sp>
      <p:pic>
        <p:nvPicPr>
          <p:cNvPr id="43016" name="Picture 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525" y="1703388"/>
            <a:ext cx="89852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Slide Number Placeholder 1"/>
          <p:cNvSpPr txBox="1">
            <a:spLocks noGrp="1"/>
          </p:cNvSpPr>
          <p:nvPr/>
        </p:nvSpPr>
        <p:spPr bwMode="auto">
          <a:xfrm>
            <a:off x="6834188" y="6553200"/>
            <a:ext cx="2133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fld id="{0E26C3D5-4F5F-450A-9462-57A18CF2A42E}" type="slidenum">
              <a:rPr lang="en-US" sz="800" b="0">
                <a:latin typeface="Arial Unicode MS" pitchFamily="34" charset="-128"/>
                <a:ea typeface="Geneva" charset="-128"/>
              </a:rPr>
              <a:pPr algn="r"/>
              <a:t>29</a:t>
            </a:fld>
            <a:endParaRPr lang="en-US" sz="800" b="0" dirty="0">
              <a:latin typeface="Arial Unicode MS" pitchFamily="34" charset="-128"/>
              <a:ea typeface="Geneva" charset="-128"/>
            </a:endParaRPr>
          </a:p>
        </p:txBody>
      </p:sp>
      <p:sp>
        <p:nvSpPr>
          <p:cNvPr id="43018" name="Line 22"/>
          <p:cNvSpPr>
            <a:spLocks noChangeShapeType="1"/>
          </p:cNvSpPr>
          <p:nvPr/>
        </p:nvSpPr>
        <p:spPr bwMode="auto">
          <a:xfrm>
            <a:off x="6207125" y="6118225"/>
            <a:ext cx="2670175" cy="0"/>
          </a:xfrm>
          <a:prstGeom prst="line">
            <a:avLst/>
          </a:prstGeom>
          <a:noFill/>
          <a:ln w="12700">
            <a:solidFill>
              <a:srgbClr val="56763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19" name="Rectangle 10"/>
          <p:cNvSpPr>
            <a:spLocks noChangeArrowheads="1"/>
          </p:cNvSpPr>
          <p:nvPr/>
        </p:nvSpPr>
        <p:spPr bwMode="auto">
          <a:xfrm>
            <a:off x="158750" y="5676900"/>
            <a:ext cx="4530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ctr" hangingPunct="0">
              <a:spcBef>
                <a:spcPct val="20000"/>
              </a:spcBef>
              <a:spcAft>
                <a:spcPct val="20000"/>
              </a:spcAft>
              <a:buClr>
                <a:srgbClr val="000000"/>
              </a:buClr>
            </a:pPr>
            <a:endParaRPr lang="en-US" sz="1200" dirty="0">
              <a:solidFill>
                <a:srgbClr val="567632"/>
              </a:solidFill>
              <a:ea typeface="Geneva" charset="-128"/>
              <a:sym typeface="Arial" charset="0"/>
            </a:endParaRPr>
          </a:p>
        </p:txBody>
      </p:sp>
    </p:spTree>
    <p:extLst>
      <p:ext uri="{BB962C8B-B14F-4D97-AF65-F5344CB8AC3E}">
        <p14:creationId xmlns:p14="http://schemas.microsoft.com/office/powerpoint/2010/main" val="2286918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28" y="304800"/>
            <a:ext cx="8969375" cy="685800"/>
          </a:xfrm>
        </p:spPr>
        <p:txBody>
          <a:bodyPr/>
          <a:lstStyle/>
          <a:p>
            <a:r>
              <a:rPr lang="en-US" dirty="0" smtClean="0"/>
              <a:t>Basic antitrust principles</a:t>
            </a:r>
            <a:endParaRPr lang="en-US" dirty="0"/>
          </a:p>
        </p:txBody>
      </p:sp>
      <p:sp>
        <p:nvSpPr>
          <p:cNvPr id="3" name="Content Placeholder 2"/>
          <p:cNvSpPr>
            <a:spLocks noGrp="1"/>
          </p:cNvSpPr>
          <p:nvPr>
            <p:ph idx="1"/>
          </p:nvPr>
        </p:nvSpPr>
        <p:spPr>
          <a:xfrm>
            <a:off x="152400" y="1295400"/>
            <a:ext cx="8794750" cy="5157788"/>
          </a:xfrm>
        </p:spPr>
        <p:txBody>
          <a:bodyPr/>
          <a:lstStyle/>
          <a:p>
            <a:r>
              <a:rPr lang="en-US" sz="2000" dirty="0" smtClean="0"/>
              <a:t>The antitrust laws prohibit agreements between competitors that restrain trade.  Two basic concerns:</a:t>
            </a:r>
          </a:p>
          <a:p>
            <a:pPr lvl="4"/>
            <a:r>
              <a:rPr lang="en-US" b="1" dirty="0" smtClean="0"/>
              <a:t>Collusion</a:t>
            </a:r>
            <a:r>
              <a:rPr lang="en-US" dirty="0" smtClean="0"/>
              <a:t> – Agreements among competitors regarding price or negotiating strategies with customers or vendors raise the most serious issues.</a:t>
            </a:r>
          </a:p>
          <a:p>
            <a:pPr lvl="5">
              <a:defRPr/>
            </a:pPr>
            <a:r>
              <a:rPr lang="en-US" dirty="0" smtClean="0"/>
              <a:t>Concerns can extend beyond actual agreements to set a price; can also reach practices that facilitate collusion.</a:t>
            </a:r>
          </a:p>
          <a:p>
            <a:pPr lvl="5"/>
            <a:r>
              <a:rPr lang="en-US" dirty="0"/>
              <a:t>Exchanging competitively-sensitive information with a competitor may be evidence of an implicit or explicit </a:t>
            </a:r>
            <a:r>
              <a:rPr lang="en-US" dirty="0" smtClean="0"/>
              <a:t>agreement.</a:t>
            </a:r>
          </a:p>
          <a:p>
            <a:pPr lvl="5"/>
            <a:r>
              <a:rPr lang="en-US" dirty="0" smtClean="0"/>
              <a:t>Agreements </a:t>
            </a:r>
            <a:r>
              <a:rPr lang="en-US" dirty="0"/>
              <a:t>need not be formal or in </a:t>
            </a:r>
            <a:r>
              <a:rPr lang="en-US" dirty="0" smtClean="0"/>
              <a:t>writing.</a:t>
            </a:r>
          </a:p>
          <a:p>
            <a:pPr lvl="4"/>
            <a:r>
              <a:rPr lang="en-US" b="1" dirty="0" smtClean="0"/>
              <a:t>Exclusion</a:t>
            </a:r>
            <a:r>
              <a:rPr lang="en-US" dirty="0" smtClean="0"/>
              <a:t> -- Agreements that exclude or foreclose competitors from the market.</a:t>
            </a:r>
          </a:p>
          <a:p>
            <a:r>
              <a:rPr lang="en-US" sz="2000" dirty="0" smtClean="0"/>
              <a:t>Antitrust laws are aimed at protecting </a:t>
            </a:r>
            <a:r>
              <a:rPr lang="en-US" sz="2000" i="1" dirty="0" smtClean="0"/>
              <a:t>competition, </a:t>
            </a:r>
            <a:r>
              <a:rPr lang="en-US" sz="2000" dirty="0" smtClean="0"/>
              <a:t>not </a:t>
            </a:r>
            <a:r>
              <a:rPr lang="en-US" sz="2000" i="1" dirty="0" smtClean="0"/>
              <a:t>competitors.</a:t>
            </a:r>
          </a:p>
          <a:p>
            <a:r>
              <a:rPr lang="en-US" sz="2000" dirty="0" smtClean="0"/>
              <a:t>Plans and providers may be concerned about not only antitrust liability, but defending a lengthy investigation or litigation, even if they ultimately prevail.</a:t>
            </a:r>
          </a:p>
        </p:txBody>
      </p:sp>
      <p:sp>
        <p:nvSpPr>
          <p:cNvPr id="4" name="Slide Number Placeholder 3"/>
          <p:cNvSpPr>
            <a:spLocks noGrp="1"/>
          </p:cNvSpPr>
          <p:nvPr>
            <p:ph type="sldNum" sz="quarter" idx="10"/>
          </p:nvPr>
        </p:nvSpPr>
        <p:spPr/>
        <p:txBody>
          <a:bodyPr/>
          <a:lstStyle/>
          <a:p>
            <a:fld id="{F78FFA63-701D-4DC5-BB11-F0B29593DE91}" type="slidenum">
              <a:rPr lang="en-US" smtClean="0"/>
              <a:pPr/>
              <a:t>3</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81" y="2286000"/>
            <a:ext cx="172352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932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990600"/>
          </a:xfrm>
        </p:spPr>
        <p:txBody>
          <a:bodyPr/>
          <a:lstStyle/>
          <a:p>
            <a:r>
              <a:rPr lang="en-US" dirty="0" smtClean="0"/>
              <a:t>Antitrust principles, </a:t>
            </a:r>
            <a:r>
              <a:rPr lang="en-US" i="1" dirty="0" smtClean="0"/>
              <a:t>cont’d</a:t>
            </a:r>
            <a:endParaRPr lang="en-US" dirty="0"/>
          </a:p>
        </p:txBody>
      </p:sp>
      <p:sp>
        <p:nvSpPr>
          <p:cNvPr id="3" name="Content Placeholder 2"/>
          <p:cNvSpPr>
            <a:spLocks noGrp="1"/>
          </p:cNvSpPr>
          <p:nvPr>
            <p:ph idx="1"/>
          </p:nvPr>
        </p:nvSpPr>
        <p:spPr>
          <a:xfrm>
            <a:off x="152400" y="1143000"/>
            <a:ext cx="8794750" cy="5308600"/>
          </a:xfrm>
        </p:spPr>
        <p:txBody>
          <a:bodyPr/>
          <a:lstStyle/>
          <a:p>
            <a:pPr lvl="0">
              <a:tabLst>
                <a:tab pos="633413" algn="l"/>
              </a:tabLst>
            </a:pPr>
            <a:r>
              <a:rPr lang="en-US" sz="2400" dirty="0" smtClean="0"/>
              <a:t>Competitively-sensitive health care issues include</a:t>
            </a:r>
            <a:r>
              <a:rPr lang="en-US" sz="1800" dirty="0" smtClean="0"/>
              <a:t>:</a:t>
            </a:r>
          </a:p>
          <a:p>
            <a:pPr lvl="1">
              <a:tabLst>
                <a:tab pos="633413" algn="l"/>
              </a:tabLst>
            </a:pPr>
            <a:r>
              <a:rPr lang="en-US" sz="1600" dirty="0" smtClean="0"/>
              <a:t>prices or negotiated rates between providers and health plans</a:t>
            </a:r>
          </a:p>
          <a:p>
            <a:pPr lvl="1">
              <a:tabLst>
                <a:tab pos="633413" algn="l"/>
              </a:tabLst>
            </a:pPr>
            <a:r>
              <a:rPr lang="en-US" sz="1600" dirty="0"/>
              <a:t>a</a:t>
            </a:r>
            <a:r>
              <a:rPr lang="en-US" sz="1600" dirty="0" smtClean="0"/>
              <a:t>llocation of geographic or service line markets</a:t>
            </a:r>
          </a:p>
          <a:p>
            <a:pPr lvl="1">
              <a:tabLst>
                <a:tab pos="633413" algn="l"/>
              </a:tabLst>
            </a:pPr>
            <a:r>
              <a:rPr lang="en-US" sz="1600" dirty="0"/>
              <a:t>c</a:t>
            </a:r>
            <a:r>
              <a:rPr lang="en-US" sz="1600" dirty="0" smtClean="0"/>
              <a:t>onduct that excludes competitors</a:t>
            </a:r>
          </a:p>
          <a:p>
            <a:pPr>
              <a:tabLst>
                <a:tab pos="633413" algn="l"/>
              </a:tabLst>
            </a:pPr>
            <a:r>
              <a:rPr lang="en-US" sz="2400" dirty="0" smtClean="0"/>
              <a:t>Agreements about the above could be considered </a:t>
            </a:r>
            <a:r>
              <a:rPr lang="en-US" sz="2400" i="1" dirty="0" smtClean="0"/>
              <a:t>per se </a:t>
            </a:r>
            <a:r>
              <a:rPr lang="en-US" sz="2400" dirty="0" smtClean="0"/>
              <a:t>illegal, with no inquiry into possible benefits or the market power of the participants.</a:t>
            </a:r>
          </a:p>
          <a:p>
            <a:pPr>
              <a:tabLst>
                <a:tab pos="633413" algn="l"/>
              </a:tabLst>
            </a:pPr>
            <a:r>
              <a:rPr lang="en-US" sz="2400" dirty="0" smtClean="0"/>
              <a:t>Information exchanges or agreements on other terms are evaluated under the “rule of reason.”</a:t>
            </a:r>
          </a:p>
          <a:p>
            <a:pPr lvl="1">
              <a:tabLst>
                <a:tab pos="633413" algn="l"/>
              </a:tabLst>
            </a:pPr>
            <a:r>
              <a:rPr lang="en-US" sz="1600" dirty="0"/>
              <a:t>F</a:t>
            </a:r>
            <a:r>
              <a:rPr lang="en-US" sz="1600" dirty="0" smtClean="0"/>
              <a:t>or example: input costs or performance metrics</a:t>
            </a:r>
          </a:p>
          <a:p>
            <a:pPr lvl="1">
              <a:tabLst>
                <a:tab pos="633413" algn="l"/>
              </a:tabLst>
            </a:pPr>
            <a:r>
              <a:rPr lang="en-US" sz="1600" dirty="0" smtClean="0"/>
              <a:t>Balance procompetitive benefits (higher quality; lower costs) with anticompetitive effects </a:t>
            </a:r>
          </a:p>
          <a:p>
            <a:pPr lvl="1">
              <a:tabLst>
                <a:tab pos="633413" algn="l"/>
              </a:tabLst>
            </a:pPr>
            <a:r>
              <a:rPr lang="en-US" sz="1600" dirty="0" smtClean="0"/>
              <a:t>No bright line tests – requires analysis of specific agreements and market structure</a:t>
            </a:r>
          </a:p>
        </p:txBody>
      </p:sp>
      <p:sp>
        <p:nvSpPr>
          <p:cNvPr id="4" name="Slide Number Placeholder 3"/>
          <p:cNvSpPr>
            <a:spLocks noGrp="1"/>
          </p:cNvSpPr>
          <p:nvPr>
            <p:ph type="sldNum" sz="quarter" idx="10"/>
          </p:nvPr>
        </p:nvSpPr>
        <p:spPr/>
        <p:txBody>
          <a:bodyPr/>
          <a:lstStyle/>
          <a:p>
            <a:fld id="{F78FFA63-701D-4DC5-BB11-F0B29593DE91}" type="slidenum">
              <a:rPr lang="en-US" smtClean="0"/>
              <a:pPr/>
              <a:t>4</a:t>
            </a:fld>
            <a:endParaRPr lang="en-US" dirty="0"/>
          </a:p>
        </p:txBody>
      </p:sp>
    </p:spTree>
    <p:extLst>
      <p:ext uri="{BB962C8B-B14F-4D97-AF65-F5344CB8AC3E}">
        <p14:creationId xmlns:p14="http://schemas.microsoft.com/office/powerpoint/2010/main" val="375303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990600"/>
          </a:xfrm>
        </p:spPr>
        <p:txBody>
          <a:bodyPr/>
          <a:lstStyle/>
          <a:p>
            <a:r>
              <a:rPr lang="en-US" dirty="0" smtClean="0"/>
              <a:t>Antitrust enforcement</a:t>
            </a:r>
            <a:endParaRPr lang="en-US" dirty="0"/>
          </a:p>
        </p:txBody>
      </p:sp>
      <p:sp>
        <p:nvSpPr>
          <p:cNvPr id="3" name="Content Placeholder 2"/>
          <p:cNvSpPr>
            <a:spLocks noGrp="1"/>
          </p:cNvSpPr>
          <p:nvPr>
            <p:ph idx="1"/>
          </p:nvPr>
        </p:nvSpPr>
        <p:spPr>
          <a:xfrm>
            <a:off x="152400" y="1143000"/>
            <a:ext cx="8794750" cy="5308600"/>
          </a:xfrm>
        </p:spPr>
        <p:txBody>
          <a:bodyPr/>
          <a:lstStyle/>
          <a:p>
            <a:r>
              <a:rPr lang="en-US" sz="2000" dirty="0" smtClean="0"/>
              <a:t>Federal enforcers</a:t>
            </a:r>
          </a:p>
          <a:p>
            <a:pPr lvl="1"/>
            <a:r>
              <a:rPr lang="en-US" sz="1800" dirty="0" smtClean="0"/>
              <a:t>Federal Trade Commission</a:t>
            </a:r>
          </a:p>
          <a:p>
            <a:pPr lvl="2"/>
            <a:r>
              <a:rPr lang="en-US" sz="1600" dirty="0" smtClean="0"/>
              <a:t>Independent agency</a:t>
            </a:r>
          </a:p>
          <a:p>
            <a:pPr lvl="2"/>
            <a:r>
              <a:rPr lang="en-US" sz="1600" dirty="0" smtClean="0"/>
              <a:t>Focuses primarily on health </a:t>
            </a:r>
            <a:r>
              <a:rPr lang="en-US" sz="1600" i="1" dirty="0" smtClean="0"/>
              <a:t>providers</a:t>
            </a:r>
          </a:p>
          <a:p>
            <a:pPr lvl="2"/>
            <a:r>
              <a:rPr lang="en-US" sz="1600" dirty="0" smtClean="0"/>
              <a:t>Lacks jurisdiction over </a:t>
            </a:r>
            <a:r>
              <a:rPr lang="en-US" sz="1600" i="1" dirty="0" smtClean="0"/>
              <a:t>conduct</a:t>
            </a:r>
            <a:r>
              <a:rPr lang="en-US" sz="1600" dirty="0" smtClean="0"/>
              <a:t> by non-profits</a:t>
            </a:r>
          </a:p>
          <a:p>
            <a:pPr lvl="2"/>
            <a:r>
              <a:rPr lang="en-US" sz="1600" dirty="0" smtClean="0"/>
              <a:t>Also has jurisdiction over consumer protection issues</a:t>
            </a:r>
          </a:p>
          <a:p>
            <a:pPr lvl="1"/>
            <a:r>
              <a:rPr lang="en-US" sz="1800" dirty="0" smtClean="0"/>
              <a:t>U.S. Department of Justice Antitrust Division</a:t>
            </a:r>
          </a:p>
          <a:p>
            <a:pPr lvl="2"/>
            <a:r>
              <a:rPr lang="en-US" sz="1600" dirty="0" smtClean="0"/>
              <a:t>Part of the Administration</a:t>
            </a:r>
          </a:p>
          <a:p>
            <a:pPr lvl="2"/>
            <a:r>
              <a:rPr lang="en-US" sz="1600" dirty="0" smtClean="0"/>
              <a:t>Focuses primarily on </a:t>
            </a:r>
            <a:r>
              <a:rPr lang="en-US" sz="1600" i="1" dirty="0" smtClean="0"/>
              <a:t>health plans</a:t>
            </a:r>
          </a:p>
          <a:p>
            <a:pPr lvl="2"/>
            <a:r>
              <a:rPr lang="en-US" sz="1600" dirty="0" smtClean="0"/>
              <a:t>Only enforcer of federal criminal antitrust laws</a:t>
            </a:r>
          </a:p>
          <a:p>
            <a:pPr lvl="2"/>
            <a:r>
              <a:rPr lang="en-US" sz="1600" dirty="0" smtClean="0"/>
              <a:t>Will investigate matters that solely involves conduct by non-profits</a:t>
            </a:r>
            <a:endParaRPr lang="en-US" sz="1600" dirty="0"/>
          </a:p>
          <a:p>
            <a:r>
              <a:rPr lang="en-US" sz="2000" dirty="0" smtClean="0"/>
              <a:t>State Attorneys General</a:t>
            </a:r>
          </a:p>
          <a:p>
            <a:r>
              <a:rPr lang="en-US" sz="2000" dirty="0" smtClean="0"/>
              <a:t>Private plaintiffs</a:t>
            </a:r>
          </a:p>
          <a:p>
            <a:pPr lvl="1"/>
            <a:r>
              <a:rPr lang="en-US" sz="1800" dirty="0" smtClean="0"/>
              <a:t>Health plans in particular have been the target of private class actions alleging </a:t>
            </a:r>
            <a:r>
              <a:rPr lang="en-US" sz="1800" i="1" dirty="0" smtClean="0"/>
              <a:t>collusion</a:t>
            </a:r>
            <a:r>
              <a:rPr lang="en-US" sz="1800" dirty="0" smtClean="0"/>
              <a:t>  on rates, coding practices, out-of-network payments.</a:t>
            </a:r>
          </a:p>
          <a:p>
            <a:pPr lvl="1"/>
            <a:r>
              <a:rPr lang="en-US" sz="1800" dirty="0"/>
              <a:t>L</a:t>
            </a:r>
            <a:r>
              <a:rPr lang="en-US" sz="1800" dirty="0" smtClean="0"/>
              <a:t>itigation  can arise where providers allegedly have been </a:t>
            </a:r>
            <a:r>
              <a:rPr lang="en-US" sz="1800" i="1" dirty="0" smtClean="0"/>
              <a:t>excluded</a:t>
            </a:r>
            <a:r>
              <a:rPr lang="en-US" sz="1800" dirty="0" smtClean="0"/>
              <a:t> from the market by joint conduct of health plans.</a:t>
            </a:r>
          </a:p>
          <a:p>
            <a:pPr lvl="1"/>
            <a:endParaRPr lang="en-US" sz="2000" dirty="0" smtClean="0"/>
          </a:p>
        </p:txBody>
      </p:sp>
      <p:sp>
        <p:nvSpPr>
          <p:cNvPr id="4" name="Slide Number Placeholder 3"/>
          <p:cNvSpPr>
            <a:spLocks noGrp="1"/>
          </p:cNvSpPr>
          <p:nvPr>
            <p:ph type="sldNum" sz="quarter" idx="10"/>
          </p:nvPr>
        </p:nvSpPr>
        <p:spPr/>
        <p:txBody>
          <a:bodyPr/>
          <a:lstStyle/>
          <a:p>
            <a:fld id="{F78FFA63-701D-4DC5-BB11-F0B29593DE91}" type="slidenum">
              <a:rPr lang="en-US" smtClean="0"/>
              <a:pPr/>
              <a:t>5</a:t>
            </a:fld>
            <a:endParaRPr lang="en-US" dirty="0"/>
          </a:p>
        </p:txBody>
      </p:sp>
      <p:pic>
        <p:nvPicPr>
          <p:cNvPr id="6146" name="Picture 2" descr="http://www.briansolis.com/wp-content/uploads/2009/08/ftc-clr.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943600" y="14478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hQSERQUExQWFRUWGBgaGBYXFx8fHRwaHyEaGiAiHxoaHCYfHx4jGx0cHzEhIycqMCwuHSAxNTAqNSYrLCkBCQoKDgwOGg8PGiwlHyI0NDQtLjAtLy8sKSwpLjAtMiwyLCwsLCwqMi8sLywqLy0vLCwqLCw0LCwtKiwyLC0qNP/AABEIAOEA4QMBIgACEQEDEQH/xAAcAAACAgMBAQAAAAAAAAAAAAAABgUHAgMEAQj/xABLEAACAQIEAwYCBgcEBwcFAAABAgMEEQASITEFBkEHEyJRYXEygRQjQlKRoTNicoKx0fAVQ5LBFlNjorLh8SQ0NnODk9IXJTXC0//EABsBAAIDAQEBAAAAAAAAAAAAAAAFAgMEBgEH/8QANxEAAQMCBAIIBQMEAwEAAAAAAQACAwQREiExQVFhBSJxgZGxwfATMqHR4SNC8RRSYnIkkrIz/9oADAMBAAIRAxEAPwC8cGDBgQjBgwYEIwYMGBCMGNdRUKilnYKqi5ZiAAPMk6DCTx/tJuwh4YIquXLmaQSAwxre2rKfE36gINtb7Xi97WDE42C9ALjYJ4kkCgliABqSTYAepws8f7RqSmUZW+kyNfLFTlXY23JsbKo82I9L4Tq6hnrR3nEnSWJbqkEOZIi2YL3jAsSxHiPiJAAuBqcZR0lLRwvMoigZrFmFlshK2XpYEBV9zfrhTL0sxpwxjEfpfzWplMTm42XfU9olbOMlLSfRmFzJLVkFF0UgKIz4mIYbkW8jrbj+mcTljImrFSEEhpKeHJMxtbKpbMAA/huACbHW28LxPtFp1h7uE98+hum173zEnQa3YAm5IGgB0WOJdqMjw9zEqxaBblsxHSyhLm9tMxPU2G1s/wAetm+UYR7zzzVvw4m65+/BOf8Ao7M6EtX1r0/WMzktMRmGj3uqk2FgbEC+xFuLh3IcaK8sc9QsLad1DIy96AdczAi4YiwOmlz1FlWTjvE6mIxCGfIwsTDA2o8szAKBsLKBpp1N8m4bxiSNo2iqSjCxFkQkeRYsWt6aDptpisioHzTAd+33Uv09mpq4PyEmYzQzTUoK7QSMGbNucxNynRSfiIvsNdtFylL3vfUlXNTEXzMZGkufI5zlfzJIIB0F+if/AGNxhYzH3dUEIIshjBtt8SnNtppbTTbTGEfE+KwRmMpUxrbLn+jEkC1h4rsBYbaadLYAJ/2TA8M7/wAo6m7U80zcTjnBpa2SosR3i1VslutwBdc26hSGtY2triQl7ReI0zK1RT000ZbK6U2fvFPkCzMrMBrawv5jFZ8H7SKinQxjumYA27xmGup1BAJJOtyb33NsT/L3aXFErPOkhksbssZPmfDrlUegIGlySb4u+LWxf5D6n7KOCJys+k7V6B3VGkkiz/C00LohO3xsuUa9SQMOGKgoBDxSMtOSyHxd2GNwPIsLC1rGyaebNjiThk0RDcKmnDo1irTl4mH64b6sDcZQc1tdDi+LpRhOGUWP0HeqnUxGbSrswYr2DtWeJ0XiFG9Kr6d8sgkQHa7CwZVv72BF/PFghr4aMe14u03CzOaW5Fe4MGDE1FGDBgwIRgwYMCEYMGDAhGDBgwIRgwYMCEYgub+b4uHwiR1aR3OWKJPid97DyAGpbp6kgGL585/jpEMMDxvWuVWOK9ypb7TgbKq3ax3sPPCrwLl5hU9/VVElRPGPieQlVZiwYIDYKLBRYADbGKrrGUzc9dgrooTIeS11stTxVi1bEI6aBSwpo5Cc7lQ6lzYXIUgAW0JJ646JKimpKOVyFQMzGygAmxsqi2pzKir6nC7xjtEWmWWOImSQMQzkeDMAqXLW1+G9luSbDqcLfDeVJp0FRVzNT0wtaSY3d9APq4+l1FgbXta18JXMlqDjmNhlYceQHsraC2MWauriPaTPLEKdIyhYZTYZnIN9FQXuxBIudOuPByjWSgTV1QKWO5IaoYM9zqSsS2UNr116Yk+CcRTP9H4VHFAW0NTUMDK/sDcnYmwB9lxBVk6CaZahJp5FDK8rucyEHLmVAbWDEaMxB9L4bQUBxFoAbvbIvsd7E2HeSeSxSVQtcZ89vz9O1SFLw3hy/oqeq4k69SGWMH9lRt6EHGuPtBkQ5aeCmpF80iuR76a/4cQ/K/EnhqYijlCWy6HTxDLcjY2JB18sMLJT8V+7TV/UbRzH/J/z/a6MX0cFO/8AWYXst8xJOHXVuluYGW4tmsgnklb1XWPDj36rGt5hqe/jjkr5CjIJGkjUILFC4yjQk9Nba6YODyfSUqX+lVo7iIyWMvxAX03029cQHG6CSJIllUo6Z4mB/VOcH1BWQAEaaYl+QdUrx50cv9fni2aGOOlMsdsraBtj1rE5DcKDJHGXC714Lhl42e5LRVFUsiuoyvPcFSGuRlym4IA+eNdPztWptUy/vHN/xA4hMZwRZmVdsxAv7m2Gn9JBY42gjmAVk+M8nI2TpQc41lSpElNDVovxGSIWHu+iL88aqiDhr2MtNPQs20kD5oyfYXU+yrjPtIqRE8dDF4YYUUlR9pzrdvM2sb+ZOODs/phNVGncXimRw49gSrDyZWtY+p88Iv6WB9MaoMwNtezSQcPHXDcjO2HlfdbxNI2T4V7nTPj5/VY1HZ1IyM9HLFWR9RGckg94ycp9jqfLGzhPaDV0iGFkUsgtkkzq6j9g+Q6KRjVylwRpat4w7RmMOTMjWyZdL+oJsLXG++mJk8aFRGVrIkr4E/v4hlmjHmRYMB66D1OMlVR2cY7iQCx4HPT/ABOml2nkVpiqbi5Fvx9fNTPB+I0NXATUSRvrcxl1QZuvhupOv3ix1x5HT1FEY5+GidlX9JTtIzRuo3/SWUG2gyXt0vrdO4ryU2T6RQyfS4VN7gDv4/Rl0Li3settL4k+Cdp0oWOJwhDm3fB2Ftvs5b5uts3nhUI5IjjgJyObTlbkRl91tu14s5XLy12gU1a5iXvIpgL9zOmR8vmNSrD9knDLioOJcBLtDVpVCOeIgxnISCRpZ/E7kEEgjqCfPDZyfzy8070dWiJUoCytHfu5UFrlQ2qkXF1JPmNjZrSVrKgW/dwWSWEsz2TngwYMb1QjBgwYEIwYMGBCMGDBgQjCjzv2gJQ3ijjeepKM6xIPhUA+Jydl0OmpNjp1x386c2pw+n70qZHZgkUYNs7m5Av0AAJJ6AedhhD4XQzuKupqVj+kTSAMFHwoFVMqsbm2Sx9yb4xVlW2nZfc6BXRRGQ8lq5e4ClL3LzAtO95ZZHsSZCsmbxf4mOuvywr84c5yNUNFSfayKQq5naW7kqvS4zJc62Kjyxjz5zmKzuoILyXf+7vd2K5Qikb3Lte2wFjvjbQ8O/s1ckSd/wATkQk5FzCnS1yFAvrb8fYgMngp3vcHyC73bHQZ6m+gH8ZrXJKGDLRcsHCYOGKslYFnrLXjpr3SK+oZz9put/Pb7w28u1o4hUytWSEvktCT8CMxyA5NtGZbX3O98auEmgqIpFqBMJs2Z6gtmax3Yr90HcWYi4N7XK4/6GSwuGQrPTyqyCaLUeIEKWA1Wz5T5ab46BkUMbXseS2U/uItzszUd18R3Stz5HuDhYt4ff3YbJerKSWkqCreCWJgQfUagjzB0Iw58x18YWOuWBXWsjMc1yfC1srBbaBiAbMb/Bt58rzJxKiLSusdVSgAyObCSMnTMQCc179Cb/tG3nLbzPTNSwwpKjyFu9mUlARYeBPiY6XO9r6gbm+eTGGySizmHC/OwIPA+DgNdlXG3CS1ujsxub9niClil4U7QvMugSSNLmwF2zfaJsLEC/lmBx0capA1S5p3E2di1olclSdSPhF7MSARfbFjcK7OlfKZi05Gy6LGv7KIcqj2LDzGHXh3LCxrZVVF8kUW/IBfyxmk6cu+8LS7Xk3O25FzpfQaq5tB1bPNvqffiqjqaLiNZTRwy07M0bXSVyFbLYgqwcgt0N99Nb4keXuUq+mV8kFOTIpRzJIxup3FlawxbsfDlHn/AF7Y2/RF8v44XOrKpzDG1jGtOdut28bei0injDsRcSe5URU9l9bclY4gPurLoP8AHr+JxG1PIVdHqadz+wVb/hJOPon6IvljBqFfUY0N6W6QZqGHxv5qs0UB0JHgvnrmCY1Lq8v1NRlVZFlBUOV0DKSLAkWurW1GhN7Du4DxSHh0ckgdZap1yIEuUjG5LOQATcDRb7WvqbXZW8EWRcrqrr91wCPzuMJXF+y+LNngLU8g2KHT8CbfIFcDelIjGIKljmM5Zt7CQLgchc7Lw0jg7HGQT9e3hdKlMiUfDwspdZq8+JlALJD00Nr5r6i4Jznyws10q008qQMWAV4TIdM19HIAOgOoA10sd8THO3DawFXqR3mQZe+TYrckZlt4TcnWwv5nfClh90fE2RhlLg7Fcm2YvtzyAAse8XS+ocWnBa1tOPsldnC+Ly00gkhcow8tiPIjYj0OGaWjp+LAtGEp68jxIf0VRbXbo3rv77hUFDJ3fe5H7sG2fKct/LNa18S/JvAWqZxfwxRjNLJfLkWx1DdG6j2udAcHSNPA+N0xOFzf3DyPHs8LFFNLIxwaMwdvVbOA8wTUtSYqlqhUTwtE0kh7o/sq4JQ7hhcWOH6qgo6spLAWDLcrUQSMJFNrWDKpPXUXHrheqRDxK0DTIauMH6NVgECUC/gkUi9z5fMX1DRHK3NkvDHeGWInK+Vo8wDIT7gh0OhBuNOpxyFRTvxXaC142va44i/rnsc09jka4cR79+St/sy5wepSSnqXBqYGy3IytJHYEPkIB81JAtoD1w84prmPh8tTEKiFPr0IeOZO7V1sPvh7n2PlbTFh8jc3x19Mjhl75VQTxjQpJbXwnXKTex2I66YZ0VUKhnMarNNFgPJMWDBgxuVCMGDBgQjHjNYXOwx7hE7TOPzqYKKlJSSpzmSUC5jhWwYgeZLWv0APUgiL3hjS52gXrQXGwS7TcVm4pWQVbWjpYnlFNFl8TAqR3jE/eUGwHw6De5MNz1za9IJKaPVmGYydFU5lB0+2Mu3Ww88TNaRR8NjdWu1PFYKWtmylQR6bFQf1h54RuA05rKqatrSDBT5XlsPC0iiyRgHcDcjqSB1xzLSamUzSZgZAcTfIfXxTLKNuELr4BQGghjqGTNW1C5aWE691GRbMQdmI1N/bQZrey8DaakZ6Sfv5QxaqC3zsb3BW+rINSPvHXUgAcs89dM8tcYHaJ1dTpp3RBUhftABb+Netz1OF3hnFJKeRZYmKuvUdR5EbEHyx1VNRPDS5jm4xYnQi+fUO4A23v1s9EmmqAT1gbHuPaO3yyWEda6yd5mOe97nW563vvfUEHe5vhhoq6akyVFLIEWY6QEliWvlK93rmW+z720vmuMdvFHpKyD6WVaGfOEeGMXE0hF/D5X6mxt1BJBM5yNyORZ3GaQjrqFXawPluCR8WoHhBL+1dfEIbyMsdCwi+LlwIGRxepXkFO8vs05a34c/wuPlvkdpWLzDR3LiBTdQST62a21z4Rt4zdcWjw3l1IwMwHTwjbTa/nby2HQDHfRUKxCw36nqf68umOPmfj60VM87DNawVb2zMTYC/QdSfIHHPyfEqXY5zfgNgmjGtjGFnjuVDdofN5oIUEQHey5spIuEVbZmt1PiAA21ub2saVrOMyzMWlkeRj1Zyf87D2At5Y7eYObZ61g07ghCxVVVQq30NtM1tB8THYYiwPL+un88W6ZK9jeKO8HlrjtouOTwn6qaWP0SRrfgDb8RiPQW1P56nACfX5f1pgU8t088I7WKuLSTJUL+uMr/40FvxU4duEdq1HLYSFqdv9oLr/jW4A9Wy4pBW/wCX87/88bA2l74FAxtK+mqepSRQ6MrqdmUgg+xGmNhGPmmg4nJC2aF3jbqY2K397Gx9jfDlwLtYqkdFnySRlgGdksyr1P1W9h0yG+CwKrMZCtWu4SrjyxVnOHZsBd4AEbqmyN/kh/3f2dzbHDeKRVCd5DIsieam9j5HqD6GxxtqKcOLHFMfxKZ/xKc2O42Pd79VB4bKMMgv5hUXA01RCtKKmKnjVUSaGYhChTcrmFyGIDkAg5r3tueTmTj8SRCioj9QusknWZ/M/q/xsOgGHbnvkMSAsgCuo8LdLeTfq+R+z7bJHKuSmFVPLHmmpggjjfYOzZCxH6pt+PmQcOaSaGZhmAuWn/55DruIAJO/InQZm5zS+aN7HYNj+7kM7cuxb+F8qrBA09dJ3AdbQra8ue4IcKNRYjbex1tpfbXU44rAxGVq+mUg22qYR+Hi6jyNts3hVeKcVlqJDJM5dj1PQeQGwHoMSnCB9GHfGQRVAKvCpvdlscwcD4VdSAL6n2N8a6mie+PHK79T9thkOQ3I/uPfYWVUM4a6zB1d+fpfh4Kb5E5xnkYUpYMmS6O2YSaaWLJfa1r5b7b74YK3vqDiUFeynuP0dQ0bNIe7KkXcBASFYK17E3XrhN5vpAGj4jSeGOoJJtvFU2N/k5Bv0JvfQjDpytUPWUveNLGXKspLpbe6kXR1t5EFPbfHKSf8eQVDRbYjgdxknTbSNwlW9R1aSoskbB0cBlZTcEHUEHG7Fbdk1eaYScOqLpMskkkIscjxGxPdsd7NmYiwNm62NrJx0THh7Q5uhS5wwmxRgwYMTXi8JxUXB6+SurFr5vDG4lip47WAh3DE/azZTe+lyLbYdu0TmKSkpAYB9fNIkMRK5gGe5zZetlViB526YUKXh8dLRCLN4qfOEcj3YGx6aAkbXW3lhP0rNhYIwc3eX8rXTMucRSN2h8SfvfosTZk+rIXdnZioVNemaMP5nMRiQrKGKH6Nw1pVSKK0tXITYPK2tvM3v+BB+ziG5GXvauStnOZaaLv3J/1hFo1F/ui5HqB54X66saWR5HN2dix9yb42dG0RkdhvYMGv+RGvcM+0jgqKyfCO3y95eKeoYq6hqVmkkMlKbs8iHNE0YGwW9lNrBRoL2ANsRtHwzhUtm+kzQ5SC8cqg5gNwpQW126n0xE8A5snpDaNs0Z+KJ9UPnp09xb54nZYKaslhWnpxEXUSTgNt4sqovRc7W1AGjKbCxxtkikgcTIS0W+dlhk2/zNN8+Fr52AssjXNkFm58jffgV18hcrd4wlIJBJ7pT0U9fQsBqRsovu6EXJQ0QiWw36nzP8ulugtjh5e4WIkB0vbSwt7kDoD0HQBR0GJfCEyOqZDUSb6DgE0awRN+G3v5lGIvmbgS1lNJAxy5rFWtfK4N1NuouNR5E4lMeMwAuTYeZxYvF84cd5dmpXyTxsjagHXK/wCyw0bz8/MDbEVfy3/r/pj6J4tzBQFWiqJ6YqdGjeRD+K3vfFAcRWNZZRGxdA7BG18SgkKdfNbH88Tsr2vxLWpvtjHL7/8AP88EWm/lj22/v5f9cQVixP8A1sL49ydT7euMozp7H/n/AJ49/r+v5YLr2y1vHfyPoRf+P8/lgA8tPRTb/dOmBNXC3AFwGYjRfcanQa2APpbDnwvsxeqiLxVdNIR9hS5/EsuZPmmJWUC4BKtBxOWGQPE7RyfeUlW9iNmHobj0xaPI/ah3rGKuaOM6d3KRlDnW4a10U7a3UG+gxWXGeXJ6Rsk8bJfa9srfssLo3ysfbHCGI/lr/A+IfK+PVEgOzX09PCHWx+RxVfPfLbRMZ4lBZVKuhGkkdtVIFr2GotrYaEFUwrctc81NHYRMWjG8LeJP3dcyH2sPMHFqcI5jh4nT5lAjkF80RdS4t9qw1y31BIHtjO4ugeJ49RqOI3B9+irczEMDtDoeBVKUsgLE08DFwCbs2cIBqSBkUC33nuB7646+X+BLUJUVNRI4ihALldXdm2ALaXv1PmPfEjxnhT08tRTIcq1AUot7KWVgxTU29r9Cg646aTh8lJwmr+kKY2nZFjRtGJBFzbf1+XtjpZKsOiDojYvLQ3O7iCRfW+mY5WJScREOs8aXvwuNPRYcsiGRZKMsxpqwMq94BmjnUAjbQ38JBFrkAWFjiM5MlkhrzBI7xk5opFU6NKtx8JVlYkWIuutiL45OHvNNGkNPFrG/eZ1HjL+eY7WCiyjy6nHd2gQ993FbGNKyIBwOk8dvzIBUfs3wt6Qp8MhBPz5HTIjQntaO/CtlJJdtuHv6HzTtzDRvBUUdUlpI6WUNIIltIsWuY5M1iCL3yhd9sW5Q1qTRpLGwdHUMrDYqRcH8MVXQUwno1eOYXeMqveeIHTLbMxzqSdCucgHdegYux6pA4eKdrrNTSSJLGwsULO8ij1UqwsfQ+WMPRUpLXRH9vitNS3RyecGDBhysarTtG4k89fTUUeghy1bv9q4zqiqdluA1yfvL64Wu08qIFMchUSuocDqrX89jcE+mZ7/FiZq+JCo41UuABDDGtJJrq7XLZiOgVmKXGo3vbZE7VXyzLGHLKEZlX/aEhCSevmP1s56jHPzky1wbfRMI+rFda0P0fgqaWatmLkf7KPRR7aKf3sbxxDh4iEi0BewHeD6Q90PqPuk7N8jY2B6+aeGI1RBSvIIoaSmjEjkXtsNAN2bwAD59MQ/GOFxU6x1NFUmVM2Q3FmRrEgEEC6sA24sbEa4e0bY3RMaS4OcS7IuDTfQFzcvlAtfPlnYq53OxuNhYZbE5bgHmpR+OUEU4jbh0dlKh2MjNlOmbQqb5TcetumGTs14WZC1Q48UrFz6XzKoHkAuc28nTyxXslPFOneKSJ5JVj7rpmbUuGJvlO2U7FtyMXhyzQZKY93ochyfhlT/cVMZOk2sYxkLcV3mzrknJuZ1J15ZZK+kJc4vNrDSwG/Ypmor1QhFsz20S4Fh5sToq+p+VzjGllkluY3pnsSDldmsRoQSBvfTbC7FUTxhTHTtrYg63PqxHXzBwwcK4qyR2khZSST4Izb59b/LFdOAbh7bcMx6aKx5OxXWOHztvJGg/VQsfxY2H4HBPy1E6Mr5nYgjO5uR7DRV/dAxkOPr9yX/2pP8A4Ywm5iSzFdSouVIIa3nlIBA9Tp6jG5rWD5VSSTqqD534OlNVFEJ63vbcGx1Vj7+f8AvDDLz9xhairJQkqulyb/mRf5G9umFsj0wvltjNkyivgF17YDHoFh/X8RjEE6fwwXxUrV6p3/r+uuMrYKaPMwW9r2GZiAov1J6D16Y3ycOlEphyN3wbJkAJYN7KDcW8WgNxqLjHuErzEArK5K7PKWpoIZZkcO/eG4ZluCzZTbY+G1mtYi2mO5eyRYnSSmqpYnQ3zMqvr7DKPkbg4cuDcLWmgjhT4Y1A3J13Op11JJx24Cc1mxFaXpVePJIBICAGDKCG91tbXe1sRcHJdCmbLSQeIWN41Om9rMCAPbE1gwXKioNuRaAgj6HBr1EYB+RGo+Rxu4TypS0zFoIERiCM1iWsdxmYk2PlfEtgwXKFWvanwDPAzgap4h8hc/il/mFxVC8OnkKAJJIWW6WBbw3I0tfYgj0tj6M5gpc8Z0vodPMjUD57Yo5uZ6ijiekhkKZJpPEALlDYCxO2oLaee+NvQ80zGvp4gCWm4ucg13ZfQ+ayV0bCRI46jbiFt4f2f1S5ZZWjpVUhg8rgEEaggDrfzIx311GJKPiNOhDfR3Wrp2G2Q+I5fTJce7YSaqseVs0js7ebMSfxOHLkricRrYIVDFGgkgdnsM9y8nwi9hfwjU6Wxu6QgqDCZJHAkC9gLAYc9SSToR36arPTSRh4a0W7TrfL8rd2Wwq4qFLlSWznYgq2qkqwKsDe2ouCuhw38gxtBxiqSV1/7RCjRZQwWXKSSRe4ugbbM2h3NjaseR6QrxBI3ZlZO8iBU2OZCwI+a62IIOXUEYf+MRPFxDhZBRU+k2EgOUXOjArsGZbrp8ROy7Y51jvh1osb4vfom7xiiVxYMY48w/S9VRwRUlq+IZLiCWpdom08UigLLqDqpbMQp3UkjY2r/jtKX4vHGzZw09OqX/1ZIPzPhOvWwO5OHbkelElPNErLaKomAkX+8XO1m1Gg08LDqvoRhOo0ZuOxd4wZhUDUCwyhGdSASd8xO/toBjmg7/kzO4A/RMrfptCkuMV1I1XXfSzIQ0qKoitmHdgqSbnbUe/yxzLwrhskbJFXNHmZWtNGfshwBcBR9s9cRfHqWMvUSs7d49VOiIAMvhKm7MWFvjA26Yj6ngs0KrJLHZGsVuwsw9MrXI9RjrIadvw24ZXNNgAMrEtAGQcDfTZI3yHEbtB1479iYaflxKeqpgkqTlhJKHT4bKDkG51zqfyxeXDIAkYUbDQew0H8MUpyvHG1ZAYwyqYAcrNmyky5GANtibn54uGv4kYIFKqGdjZVZsovqSSbE2ABNgCToACThJWY5KtjXG5DTrYZ4jwy0y4JjT4WwkjIX9ApW2K74vzW1FxlxJm7iVIgwJNl00cDbQ3BtuL9QMMPGTNLSTRyU+eUBfBDPa4JuGSRkBDKyk5SN1631oSuMmZ+8zhwCrXBY+QzK3iBBN7Eee+LoYrk3WWrnMYbh98lfHCedonFUZmVPo1Q0TGxtkMhjjbrufCTsCCdBhgqqNJBZ1DD13Hsdx8sfNjVrXZc5+sB7wfeIKN4v3rN72w9UnbG8S5WizWihVLmxDKCHdz+sbWUXtb3wPpyM2opqsTEMOROl+9dHN3ZQ4ZpaRzITdu4a2f1yNsR6Nb9omwxWnte/XT8d9rG+mLAo5+KcXByAxwk2axyR36hm+KT28XsMQHN/LUdFJGiVCzSMrGUJsjAqANzqbne22wx4+HC26e/CaxgOMEnYZ2B5peyb7/17YLe/wCGMmbTXHgH9HGZQTb2XKf7Ri+r7wHMCN8oKnxb7DY36G25GLn4lw2AOtS0UeaIfHkBZVAtmU2uMo0IHT2F6F5R4PVVMxajB7yAqxYSKhF/LMdeo2I/gfoSignVFMrB3G+VQtxbqoJBPnlIvYEDpjdC27MLgsM5GK4KxpqpJFDxsrqdmUgg/MaY24pPnzlafh8zVNG0kdO7bxsR3bH7LZTot9r+x1tdt7L+fPpUf0ed71CXysx1kXf5svXzFj54lNQlkfxWG4+oVDKgF2BwsU/4MGDC5akYMGI/jnETDFmDRISwXNM2WMXufER7WHqRiTWlxsF4TYXXVWDwH0scUfxjgEUnEZo5ZBCpiziQ7KUIQ3Fxe4VvmRi2uDcc+lJKwaEgBSFikzsoIJ8bWADG3wjax1OKn7QqF5K+OOIEvICgA0vd3Ovprc4spGujrS3FhJac+Fs78PRVTkOgva+f4XH/AGPwqP462WU+UUVvzZSPzxvgrqJXpfoglVkqoy5ltdlbw6WOwt5D4sCcscNj8E9eTJ17pbqD5Xytf8R7DETxfl4UzRywyrPAzgLKnRhrlYX0a2vrhswxTHC6SQk6Yhha7L/VoOX3WE4mC4a3uNyPqVv4lQheNSI3w/S8370ih12II8RtcG9yLYbu0GCSKidVs4ldFElwrB73XObAGxt9YMptuPtFT59pg3GJ0Jssj0oY+hVV/jbDtzjCYKCZmuyPHkNtWB6A5j4hfTN8S9bi+XlHu60DuQy8D4/hOwMnK0Pos/8ArB/XywYof/QfmH78n/uj+eDHUJYmbkakZaXuV/SUsk0EhuNGVj8NviU2BKkg7EEGxwoUOZeOxl9G+k5bAggDIQtiANLHTQEDQ6g4ceVqBou/hGlRBPKspy2JVmLoxBFpFIbMASCA2hHVJ4uzxcYjeRQhWoprAG47u5W9/mV11GUA45lrf15m8Qe3NMr9RpXbPHRAzisabMKupyCK17fV3JuPO1vnjGap4QyopNZaNSq/BsWZ/wCLHGjjXL5m4tURZgi52kd22RLByx+R/EjHVLV8GhGRYZqgjeTMVv6jxL/w46bq4WFpkcSA6zdG3HOwG+90nzu64aBpnvZdnB56f+0IPo1+57hAub4riYM2b1uCf+WLO4tw9HSMmBZpSciXcpl3ckSKCyWyXuovcAYpjhaRR1cUlOWMUneKFe2dHynwtbQ6lCCNwfMHF5tIGgJ7sy7EItrnUEWLEAHW97j3wsqh8KsYWk5t31vffTPitkJxwkG2vdotfBOHyRRurKkbE3BEskxJta7vKFZiNNPLTTFf84cncTqpQZBDKq/C0eWMAeodg/yLMB0xYPCEcMxNMsCkDXvAzkg6ZgosNCftHHPztw6Seiljizl2AAVXVL3NvEzD4BfMw0uFtsSDLGWyXy8/U+ai+MPjtn5L5+rKfu2kUtnAJu6upRgfCbMLEgDUG3TTocaX+Em1wVAUrc6AE9fXQYceEdlVdUakiCMG/eSk6jzVAqnbW7C2IjmTgkNMwjSrSeW9n7tSVCjYF3Ygkk9NrEk6jDG6UPop2/t8De3bb3yUtyvQcQqo3p6UuIM93ObKmYqoIZtzoFOXXe9tcaH5SjV3SWds5iDU6xRF+9bO6i3UqctzoNGQ31Iw08DoPpNNEKR3kDxbIqU9lXwZZZVzMobWwGYmxINgTjzmM1dOgaqpqbKgyx+JTYbEAZzIbiwJVdgLjTCszyyi7GZZ3vy8Dr/K6SOoMcLabYf2jM9trpM4Py7UyzvFDC3exqyyh8hVS2ZCwJ8IGXQbm4JBvosP3bALmVlJVWswIupFwRcag9Dhz5X52qVnqEooI8sgXu0ygJCBvfKFsAcxLGwNwbX0x3808ltUPSSreWJYEjcxAZ7DxBkBIuGv+7obHbFc8zGYGPsCRnyy9Vo61hiAHjc9uvclHkjmg0FaJyC0ZukgXqhC7eqkAj29cfQPCObqWpv3NRG9gCQGsQD1KmxHrppis+T+U6KKonFZkyWEkCTll8F2zZg4UOV8Guo1O9r4TuduG0SzE0DuyG91IOVT+ozHMw9CPmej2B0UrGgm2Vr7FLX08jnF0DXOGpy0PLW/mvpCeBHBDorAixDAEEet9xiq+aex+0nf8PfumBzCNmsobfwPe6nyBBHqBireH8y1UDhop5UZRlFnJAHlY3FvS2JFO0biItarl0JI+Hr7rqPIHQdLY2tpZWG7HBLHTMdk4Kz+AdoLxEQcTjanlGgmI+rf3YeEH1By+22HqOUMAykEHUEG4PsRvj5m4hzRVTqUmqJpEJuVaQlb7/De38secI5jqaU/UTPH6A+E+6m6n5jGaborH1mkA8NvwrGVuHI5j6r6cxxcVq0jUF5o4RmADSZbE2Jt4iBe1+vTFbcmdolfUPldInjUgPKVKkXIH2TlJ12tiw+LVEgeMRxd6LOzLnVbjwqLZxY7nS69NehUSUz4X4X28futzZWvbcLyi4iJVltJHKFA8ce2oJsbMwuNDvsw0GKo51qbV9gbM0M6qb28Td6g16Xtlv64tiOozQn6pobtlyNlvuLnwErY66g4prmDhMlfWziEZmiiVgLgXzMHtc6bSE/u4ppsH9aS82aGm52F8uzdezYvgi2ZJ/KS5EKkgggjQgixHy6YkeGI3dSb5HaJB5GTMCLeoTP7ZvXGHFOHVMdu/jlXKLAyBrAeQJ0t7Y7OCVM081NE0kjRd9EApYlQbjYbA5b462WTFFjBBAzJvwzySZjbPsb/AMrs5+g73jE0fRnpUb2KD/MjDlzaTT0EwlJaOSEqpbxWa3hDfr9Fk2OgbxAFkjj0H0ri86AkB6nISDb9EnmNtV3w7c7SNFRzRyksWUGAsfEZARlsRqZQSDb7XxD7YHz6QZwM5DLfZdKNHFRf9i8a8pfxb+eDFwd7WfdX8sGOoSxILUhi4tXqdJpGSaIg2aSJkCkDN4WVGUizbEaZd8IfajTSioDuoX6s5HH2mDB9jqp0Jym+5sTYgWV2gwlOK0UztljeGWFXzFQkt8412u40Aa4OU6HCp2l007wI7xgojqXY6Mqi4vlBKnQm7KdibqMtxz836Vdfjx9Ewj60S0czUr1NRmgF2rqOJlFwLkNG5FyQPgUH5Yih2bTIL1E9PTj9eQX/AAGn542Q1btwiGVCe9opJYGPURyAqDca7MgBwnM1zc6nzx0XRrZ3whsbw0NyOVzcZDe1sOE6FKKosa/rNuTzsPd7purqKmpqcGnqVqJo545WspACi403B8RW5v5YuPlOsDwrY3FrD2Hwn5plPzx824tzso49eMRk6rp+A0/GPT/0jjL0xSOhjZOXFxacybaOy2AGXqr6GYPcWWtcZdydqjmNg9hAyopJeSVggyqwVii6s9r9QoNxYm4x1cy1zQ0sromdwAFQAnMxIUCw1O/THBzWzkRgCKxZchaPvJDLrYRIwyBsoLd41wtiSLAkbEr5I6eN2DgpJlvMBmKDMAz5TYEi3l0Ol7YoDAQ1wWhr8Lutnb3ZLA5V4pxI3rJu4iOvdD/+am3zc3x3T8N4PwxGWXLLIVIKtaSQgixGX4UuLj7PviJ5t4rxWV8iWWJjYdwbXv8AeckMPyXHvAOxlms9XLlB17uPUn3c6fgD742J5iY6MGaUNZ/az1UdV9p0xVKegh7lAAiWGeQgAKOlr2A6E+uNMfZrxGoV6ibSQDMqytmkkI1C2Nwua2XxHS+2HybjPDOEqVjCCTYrGM8h/aYnT2Zh7YSuN9rVVUHJTL3IOgy+KQ/O1h+6L+uA23VkQkkYWUkQY0/udqR77Vo4m8tFSUn045jKmUxAqtrkXLoF3s6rrewjYizsCrRw3gyyq0js+bP4PEbCMEhbA2KhlAawtYvpthW4b2YVdSwmqrxi4YmUkyMdvh3BN7eIjfriwzTLEDdtzuT6qBoPUjbrihlNG12IDu2zSirjbCQxsmI8vfakXmHs9nqqiNopdrKWlY3yglgGbXPYkgG2bWxLakNHBeyekp17yqfviupzHJGPcX1/eNvTBJzCuoi1NtCwuDsB4QbkG6adQ8YFywtAcT4HVcRAuzgLqpdj3dri/hG5ANxLGCHW1wpvi8Na0WaFfTyTYfhufgbudz7081q7SOI8KmTJCmadRZJIAFUW2DG1nX0APoRirZKRgM2U5b2zWNr+V9r+mLu4P2aUNNZqqUTvuE2X5It2b56emGCv4lD3JhWCMQkWKyKAlv8Ayx/nbGyCpfHkcwsVfFRObhhuXf3Hfu/jvXzWBfDhy92eyS2kqLxR6WW3jf0C7i/4+mLD4FyVFG2aCAKSb97JfT9gN4rfh7nDdRcJWM5tXf77f5DZR7fO+PajpMAWYlkVGTm5RnAOW1iVfAERfgiHQ/ebzb+Hqdt/EoGMmbvJ4NlV42Voz+1GysAcxIuV8vENsSdVUZALC7E2Vb2udTudtATfyB32ws8Jyd8YWklhZWF6Vp1lRt2Uo7AyZfCbpdbW1FjqmDnPJeffvstxW4gNs0Lv41KyQKrPmcLq9gt2PgBsNhdr29MUjX8QlEUlREXRZ6hxmUkeGMAotx6OdP1PTFh9pvHskLgHV/Cv7wZR/u943ocnninUqGClQzBW3AJsfcbHGjoanM2OoNrEgDmB+bHuVFdLgwxjYeac4OcqiGmUpWLNJmOeOQEkJYAAGRQW1vfKfL1xJcA4oauspHeOOIRRzTuI1yqd0DEefhB9sVzFKVYMLXHmAR8wwIPzGHGl4i68Orqt7d5MEpIrKFGoCkKFAAspvp904v6Qo44InOY0XdcXyBu/q2sAAbAk32t3qqnmdI8NJ027M1E8oUL1laHzMhLPUXU2OZn0IO2l766YsDjNa/e0McgvOldT2A2tmUk2N7qVuQeliN1N1ns44DITJURls0eaJFB0KgLcEH724PQhSdMOfAJUqOOU75Q7JRyMSRopJQBlB1B8TLY7XI3BJ54fq1jQNG/TdN3dWI++StPBjLBjoUuSb2uULycLlyAsY2ilIG+RHVmsRqCFudPI4W5u8qaS0VpVeO6FmBFyvws6XJtexzJr531FrHFM8sRvTTVtKvgljqJGEV0s6OWZGRGIsMlvhYD00wn6WiuwSD9vqtdK7MtSfyIuSomoJ/CKmLumB1yzRi6m4NtVJII38OFqqpmjdkcWZGKsPIg2P54au0DhFRDULU2Vb933bpfwyISVzZtRfYasBtcaDGHOcS1EcPEYhZKhQsqj7Ey6EH3sR+7frhh0RVAS5nKT/wBD7jLuWWuhu2428vfmlPExyrxk01QrXspsGPQa3DH0B3/VLDriHwY6eaJs0ZjfoUoY8scHDUL6Xo6rv4CEOVyrBT1RrFd/NWvqMcvCuHiOVUhpe4jUN3jtlvISLBfCzM+pzF38tL5javOzbnDL9VI2qjc9VAsD7oosf1AD9g3tw1f1bOqlyATkW1yfIXIFz0uccM0SUr3Usmo05jY+/uugu2Volb/C46jgK7xHuz9210/w9P3SPbEVxDh8hjaNxKEO5hdrfgtm+RW2Ck45kkUzTozy3aWNWHd08SqbEsbFbNlQs9s7MbAZQAy09SsgzIwYeYN8bC+SLXMKDbE3bkVVQ7P6YuLTNlvqhKhva5Gn+E4eOBQ01ILQ0yqer5rsfdmW/wAr2xPSwK3xKG9wD/HHK3BYD/dJ8lA/hiQqW8FomnqJRhe8ke/FRHGeMVcgdYRFEuUlWJZnzaWPw5QBe/2thiAl4e+eXPLqY5BezEi5iKnb7JQmwxJVcSpLIqpcd4oKkXAUAbE7XZgPe/ljorIgyF0Up42jYWGuYBSdDb4/4nGjEMjxWcTPaLNsO5clLSxIcwCknUZhmtoCABsPB4NtQq72GOyOqeQ2GYjLnBLAA6WJIH4HQ63Ol8dFBUt3vdvlH6RWCrYA+EgjU6EMLe/4EvCsrh1OVfGJApIKkj4ltqFJAJA2vcbnETLbVVnE/Mm64m4a92ClGZbaKRmS4B8JIAYeYNtD54mOC08LIsir4upe5YH3Ow6i1rixwv65lVWOQgASZbgroLP1sCwGbS4Y9NDPcIlaNjDIuXcpb4fUKfL7QG4BItoCap74dV7Ha+il8BODEdxujeRBkKC1yVePOrCxHwZluRuATa+/QjG0AmxV5Ngoqs4ik7zQyiQZFLhAMjrkIySK9wzF2+EpcCwDWJIPW1NHTxFjnZrEl5LM4vckCwsCSSLLuSd74yoKLwq82aQo2aIzKgkUlbHRFAW+tha4G+wAQO0rnKwMUbeI31HToT8tQP1rn7AJJcUzxSwau14AblRbZjTK/QJK5244aioOvhQkaHTNoDbzAAVAeoQHrhewYMdrTwNp4mxM0CQySGR5ed16iEkAC5JsAOpw089v3KU1ChH/AGWPvZfLvpNr+1y3s2MeRqJFaStn/Q0i5z+tJ9hR63198vnjXyxwVuJVjtPqGImlUG18zEBb9FVFP5DHO9L1TTLhPyx5n/Y7dw8wmlBCQ3FufL+fJP3K3A34fGgBJWRx3gY/bPhDDyJsAb9Qo63xOdkECMlbUqmstU4WRviaNQml+oDl/c3vrhb5glkNKKNizTSTxQIQdW1Q3Y+sfjuNiemW+Lc4Zw2OniSGFBHGgsqrsB/mepJ1JJJwo6Ljc4umdqcu3mt1S4WDQurBgwYdrEjFcdrnDchpK4KbU7sszR+FxG4sDmGuVX6G4Ga9rXxY+MZEDAggEEWIOxGIvaHtLTuvWmxuql49wOWupnRJkZWWyykK1xvvHkt8w3nhG5YqRFNNQVQyw1RAvfRJvsOp+69hY+YF7WOG/htH9AqZ6J2MBaRnpmzsEljdiQFGqAoCFIAuD8jiH7Q+SXAapzmQlQHQhR4V6qyqozC9/ECWxzUd4JDA82GxtY32I8/ZTI2kbiCSeMcKemmeGQWZDb0I6EehGuOPDpRyf2tTCJiPp9Ol0Y6fSIemp+0P46/aNkx0IJBBBBsQdwR5jHd0FZ/Uss752/MPUcjt4bLnKmAxOy0OiygnZGVkJVlIII3BGxGLd5C57V1COQpUajoB5j/Z/wDB+zYrT+NlPUMjB0Yqym4YGxB9DiPSHR7Kxljk4aHgvaapdA7iDqF9MV1Gs6oQFJSRJCp0DFb2zEA7EhgbHVVxFcQ4hPAJpW7syv3fdwglgqKcoLHQlnZ8ug0uoF8pOEfkztIHhjlIRthsFP7JOiH9Q2XyK/CbJFVBULlkVWBK3DDS4IYAg6jxAHKccr8R9M/4NU23PYjl75ck4s2VuOI/hdFPxuF2kVX/AEWXMxFl8Xw2c+Ek6bHqPMY7sQTcvEdzGDmj71pp2Y+KRx4kuALEZ8p6WEagC23OauZagC7gVWkYYH6to2sfCw0zQXex6ofPF3w2u+Q+/dz2KOMj5gu/iHDbRzFRmd3VwP2Sth7afmcRcEsqo8aspMYfNdL3CFQOu5Fz5kjfErwzjyzTSxqBZFRlYNfMGLqTbpYpp5gg9ce1NqYVVQwLKFzlRvZFu1r6XNjiQLm9Rwz/AIQQD1go0JI+adGBy+G2XdQI20F9WHi162GNMNS2dZGYsvegq5Og+G4ttqjEj0HnvJ8LnEXew5SWiQS6kaq5kygHzAjyn5b4j5qxIw6OpWKQpIC0cjKFYKTaRFKJkINs1rWGwscWhxJIt/CgRaxupOp4UUkWWIfa8aeYOjFfUg6jY2HUa9NTxWNXWP4pGJARbbgZjqSFBC+KxN7agHEfHmNVJBPIXDQq6AWUEHMkosupscrC5JGbfTGNLwmSSlSKQlJYXGSWwJPdNlWSwP24xYg2+JhtikgZYz7PnbdTuf2ha+IVTTRzwyKVlhZXCxs4LR5syMhSz3IDKbahgR5Xk+HwyQqRNN3w0yEoFfbXMQbNrtoNNyTrj2rqo0PeELmAy5yBoD0vvqeg30xW/OfaWFzRwnM+xPl722/ZGvnl2Ob4r53fBpm3P0Hf74KZa2MY5Db1Upz5z2sClEN3NxYH5EAjbyLfIa3KUzU1LSMXc3Y7n+Q6ADQAbAAY8qalpGLObsev9aADYAaDGvHVdHdHMo2Ek3edT6diT1NSZzwA0CMb6CheaRI4xmdyAB6/y6k9BjQBh0T/AO002c2+n1CkRqf7iPq7eR9+ot0bF1dWCmjyzcflHE/YalQp4TK62264+dq+OCNOHwsDHT+Odv8AWVFrhfW3l7D7OHHlvlb6FFFMhHeSFQ775s+W1/1TIBbyD4VuzblqOpmZ5AWWMKVzg+NmLF21+K+W3zwz8U+s7jhqFmeWdFIVrZIo2Acm2oGRM3oT7Y4ScukkEDTck9Y8b5k+v02XRsAY3F4d3v3dMnZ/RJVV1ZXFcwjZYKd2+zlU97lF7algubfQi+4xYuOXhnDI6eJIYUEcaCyquwH+ZvqSdSSScdWOhijETAwbJe52IkowYMGLFFGDBgwIS32gcsGuo2jTL3qMssWceHOhvY+jC6n3wicPqKee8E96eVVtNTveOxOhysWF1I6qSCMW/hI545SnknjraMgzIgjlhZsomiBLABtgwJO+hB3FhjBXUvx2Xb8w0V8MuA2Oipzm7gqUM8UlLMFAf6shw3dsBcWJYkoR4SrXHr0xIVFOnFo2liVY66MfXQDaUffTzv8A8j0Jc+G8ajnhlzU8qMGeOVS6sEdSQQS8gta3lb3xXvGOWJ6eQ1NMjxxqQ0bxlS0Z1zeEO10PkNLX0Awtpap7Hi5wvblc78jx9kZrTLE2RttQUsuhBIIII0IO4PtjzDpHUwcWAD5KevI0b+6qPY9G9Nx+tsFbifCpaeQxzIUYdD1HmDsR6jHa0deyp6pyeNW+o4jn42XPz07ojxHFcmGDgHOU9OQoPeJsEbcDyU7gfqm6/q4goGIZSACQRYEXBPkR1v5dcXHT8jQLFJLHF3M0sDKFka6xM6kG25G9r3Om1tcZulqungYGVDcQdp2+Y11H2VlJFI8l0ZtZYcB7SYZLAS9y33Jfh+Rvb8GX9nDeOM50tJDnRgReMh1IIsfCbNqPIHHzxxPhjQSFHKEjqjqw/FT+RsfTBQ8WmhN4pXj/AGWI/IaHGB3QYtjpJbA6A5juO31WlvSBGUrfRfRKcUpe9WQyBHVDGA5KeEkG2V7dQPb54z4lSQVQsZdCjocjixV7BhbUXIFr7i5tbFJUvabXILGRZB5Oin/hscdH/wBTJD8VLSMfPuz/API4zHo7pFhyDTbgfvZXf1dM4bjuV0VVNEZDL3xjYoI2ystioLML5gbEFmsRY6+1ueaso727wN4QhRHZgVF7AxoSDuRqDfY4qCbtFkUkfQ6VGBIIMRuCND1Gt8ctT2lVrCwdIx5Ig/8A2zY8b0f0g7Zo7/tdBqqYcfBXXNzANSsZ/ak8Ontq/wDu4U+OdpcMdwZBI33I9vnY/wAWH7OKjruMTTfpZXceRY2/w7fljTSUpkcIpUE9WZVHzZiAMamdBXGKpkuOAyHef4VLukNom+KnuYOd6ioNrmNOgB1sfWw0I+6BfrfC3i4+GcgwyUtOtQFkeEMM0T6MpZmCltLgX9PexOKo4zfv5M0YiIYjugLZLaBfkLa9d+uNvRVXTSF0NO2wbrzzsDxN9c9NFnq4pW2fIb3XHgAxvoaCSZxHEhd22VR/Vh6nTDbkg4Tq+Wpr7XWIH6uD9Zz5jfz8rfFjbWV0dMLauOjRqfsOZVMNO6U5acV5w/h0fDY1qqpc9S//AHal63++46W39P2torh3DZ66o76YZ0eVBPKTYFc6qVjH3RcL+PljbwPgdRxSd5WlLaqJJgLnUjwINlVVN9PTD/DURUvDVBRjkMUa5Vu7P4CtgN2J8tzji6ure6S5OKQ2H+o4D3mcyn8MLWNsNFs4xX09EYHzAfVuUQHV2upUKAPtZ30t+eGrs35W+jwGeWIJVVDPJKTq6qzFljLHWyrlBHmPTHFyLy3K87VtVEIiEEVNCwGaOO9yzb2c6ADcAHzth9xsoKT4DcTvmOqpnlxmw0RgwYMMlnRgwYMCEYMGDAhGDBgwISPzP2fsZZayglMFSytmTKGjla2l1NsjGwGce5BOFvhHHJK6CxaMSIQs0TxhWR9QQc5Ybg/ZBxbmFXm/s9p61XcKIqq31dSl1cMLWzFSMw0trfTa2mF9XQsqOsMncbLRFMWZHRVDzl2cCCIyROWF2Yxvly3uSchAUr6WviO4fzpeNaevjNVDa6sdKiMeeti4Hnv6kaYc3q2oiv8AaFFJGwdV7+K7xNfQEy5iwufstbfUY6uZOADiACiIxndZSblSOvhOQ+Vi9/TCn4z4SGVAOWjtCOYt6FasLXi7UljlMkfSeFzioRdbKQJoz6qba/IHyGI7/SadYKmmnMjGXJ+kJLKyspN82oBUEW9Bjq5i5OnoJFlikYm4GeLwSa7WVWJceYA/HGS88s9ouIUyVVtM2UxTgfMC/stsOoekC8AyNEgFs8g4WN+QNj/qsElJhJwHDy2z980qYMNf9l8MqD9TVtTOf7qqW3+/oPzOPKjs1rAM0YjnXo0UgIP+K35Yex9K0rsnOwn/AC6vnl4FLXUkrdr9maVcN/InAaWqkUPJIsqEOYyoKuqm5s249QflfpB1HLNVH8VPMPXu2I/EC2NnCeJz0neGNCkjrkzlTdVvc5bjc2GvS3zxOrJqIHNp39Y6EEfnL68FGL9N4MjcuxNPaPwGlhleVpJO9muyxKotfYksdhmufO5+eK/xMcQ4xUVMUccoaQxE5HIJfKbXUn7WoBBOvv00U/LlU/wU8x/9NrfiRbEKFppYAyd9yNyRaw0tptxzUpyJXl0bclHYMNNN2bVrC7okK9WlcAD8Ln8sZHgvDqf/ALxW9+/+qpVzH2z6j8cuPZOlaVmQfiPBvW8svFDaSV21u3JR9LzHKtItLEWUmYuShIJ0UKoy6/ECfwxKjlSV1FRxKf6PGABmlN5WA6BTrf3ufQ40vz2sN0oKaKl0/SykPMR6Lc2PoSccqct1tVMjzK5MjBe+ma5QG5JEey2UE5fbbCObpAi5iaI73NzYuN9eQ8XdiYx0l7fEN7bbffyXXV83iOMw8NiaCNrKZ2F55SdAFHS/Q/gFxt5Q5FeWcCpjyJZnsWzGRwwHj87eI76kemGjhfIUNLUwsFMkguSzNf4gI9R+87fIW2xvqOY2lqnWippKiVCI1yoRGHHeBy0vwqBmA1OEZndKS2nBJOp3vpr6nuATEMawdbJb3ro+HLORlA+GNADd5AkQVQBuSfzOJblTkCcyw1Ne6Xis0VNHcqjm5zOT8Trc7CwOtzpiR5R7NIabJPP9fVi7NKzMyq51PdqTZQNg1r2HS+HPDWkoGw9Z2buKySzl+Q0RgwYMMVnRgwYMCEYMGDAhGDBgwIRgwYMCEYMGDAhc3EeHRzxPFMiyRuLMrC4I/rW/TCBxXsxlp483Dqme6PmFNJIMjL9pVcpmUkbFiw9txZGDEHxtkFnC6k1xboVT68eSmZGqaSrgdm7vNKt0zG9vrybPcDS7WFjtvjdWctR1zq0qIIwbqUfUkXFhIpv5khbAfeOuLR4hw6OeNopkWSNxZkYAg/I+uuEviHY3RslqcywODdG7x5EU9QYpHKsp2I6jrhRJ0UAcULrHnmtTanKzgq44r2eq8wSjkuLkMJCXjsN7EsWZgdLKLDYkYhK7kiqpZVEYJZzYfR2Mb33vbP8ACOraAXGuovaU3LfGIUbuzRSldsqsjuvRbGyLbUjxW9RiNTi00WaR+HcQaRfiLICCBu2ZbKba2VRYdALk4ow1sWRGIeN+05K3HE7dIknEuK0pAaarUEgAkrMLnYHQm56D288Zy888ViIEk7pfYyUqa9BsOp01w4DnqiZu+ecMy/3SIxYXB0UEX01zNYE+g0xubmakkAqHnhRFs6pmBIG17DQzHQdcg0GtzjOZD++Ef9d+8FTwjY/VJNRz5xRbB55I77E0ijrYbqTqdNRvjRW8e4ocolmrBmIAyqqEkmwGVPFcnS1sWA/NFJIVm76FIl8S3YXIXQvkBuX0Cop1AJa1yAvLLz7QyOrd6ECsQqFTnuLBjkAvmYDu18hf7wAGyn9sA55fhBaP7vr+Uj1PJVc7KZYzISQPrZyxBOmpN10F2Nr6Ana15h+zBoygeoKhjdsiKBkFsxG9t1UE3OZhpYYZ5+Z3kdc9BXA6BIxTvcr4WJzWt4iApHQA66kY7IuBcZkbvGhpVZ8mUSSm0SqScrIqG7FjmJBOy/dGL2itkyDbW97qBdE3f33Ljk5Npqd4hHEmZSJLtuCCAt2Pm5zXOpEZHv5xDm2GScxwxTVDRHKFhiY53zDNZgMoChQCT98j1wwU3Y9E/jq6momkc3lCyFI21JChB4gouQPFfU+eHnhvDYqeJYoUWONBZUUWAH876k9Tri+PoskgzOJKqdU2+QKvKbs5q6smWtqngWTemhC3VAWKqZtdfEb5Rv1Nr4sDhPCIqaFIYECRoLKo/Ekk6kk3JJ1JN8dmDDeOJkYswWWVzi7UowYMGLFFGDBgwIRgwYMCEYMGDAhGDBgwIRgwYMCEYMGDAhGDBgwIRgwYMCEYwG+DBgQuGm/7xJ7fyx838C/8Qj/z/wDPBgwIW/hH/iM/+ef44vhv/wAh+6MGDHqEw49wYMeIRgwYMCEYMGDAhGDBgwIRgwYMCEYMGDAhGDBgwIX/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eg;base64,/9j/4AAQSkZJRgABAQAAAQABAAD/2wCEAAkGBhQSERQUExQWFRUWGBgaGBYXFx8fHRwaHyEaGiAiHxoaHCYfHx4jGx0cHzEhIycqMCwuHSAxNTAqNSYrLCkBCQoKDgwOGg8PGiwlHyI0NDQtLjAtLy8sKSwpLjAtMiwyLCwsLCwqMi8sLywqLy0vLCwqLCw0LCwtKiwyLC0qNP/AABEIAOEA4QMBIgACEQEDEQH/xAAcAAACAgMBAQAAAAAAAAAAAAAABgUHAgMEAQj/xABLEAACAQIEAwYCBgcEBwcFAAABAgMEEQASITEFBkEHEyJRYXEygRQjQlKRoTNicoKx0fAVQ5LBFlNjorLh8SQ0NnODk9IXJTXC0//EABsBAAIDAQEBAAAAAAAAAAAAAAAFAgMEBgEH/8QANxEAAQMCBAIIBQMEAwEAAAAAAQACAwQREiExQVFhBSJxgZGxwfATMqHR4SNC8RRSYnIkkrIz/9oADAMBAAIRAxEAPwC8cGDBgQjBgwYEIwYMGBCMGNdRUKilnYKqi5ZiAAPMk6DCTx/tJuwh4YIquXLmaQSAwxre2rKfE36gINtb7Xi97WDE42C9ALjYJ4kkCgliABqSTYAepws8f7RqSmUZW+kyNfLFTlXY23JsbKo82I9L4Tq6hnrR3nEnSWJbqkEOZIi2YL3jAsSxHiPiJAAuBqcZR0lLRwvMoigZrFmFlshK2XpYEBV9zfrhTL0sxpwxjEfpfzWplMTm42XfU9olbOMlLSfRmFzJLVkFF0UgKIz4mIYbkW8jrbj+mcTljImrFSEEhpKeHJMxtbKpbMAA/huACbHW28LxPtFp1h7uE98+hum173zEnQa3YAm5IGgB0WOJdqMjw9zEqxaBblsxHSyhLm9tMxPU2G1s/wAetm+UYR7zzzVvw4m65+/BOf8Ao7M6EtX1r0/WMzktMRmGj3uqk2FgbEC+xFuLh3IcaK8sc9QsLad1DIy96AdczAi4YiwOmlz1FlWTjvE6mIxCGfIwsTDA2o8szAKBsLKBpp1N8m4bxiSNo2iqSjCxFkQkeRYsWt6aDptpisioHzTAd+33Uv09mpq4PyEmYzQzTUoK7QSMGbNucxNynRSfiIvsNdtFylL3vfUlXNTEXzMZGkufI5zlfzJIIB0F+if/AGNxhYzH3dUEIIshjBtt8SnNtppbTTbTGEfE+KwRmMpUxrbLn+jEkC1h4rsBYbaadLYAJ/2TA8M7/wAo6m7U80zcTjnBpa2SosR3i1VslutwBdc26hSGtY2triQl7ReI0zK1RT000ZbK6U2fvFPkCzMrMBrawv5jFZ8H7SKinQxjumYA27xmGup1BAJJOtyb33NsT/L3aXFErPOkhksbssZPmfDrlUegIGlySb4u+LWxf5D6n7KOCJys+k7V6B3VGkkiz/C00LohO3xsuUa9SQMOGKgoBDxSMtOSyHxd2GNwPIsLC1rGyaebNjiThk0RDcKmnDo1irTl4mH64b6sDcZQc1tdDi+LpRhOGUWP0HeqnUxGbSrswYr2DtWeJ0XiFG9Kr6d8sgkQHa7CwZVv72BF/PFghr4aMe14u03CzOaW5Fe4MGDE1FGDBgwIRgwYMCEYMGDAhGDBgwIRgwYMCEYgub+b4uHwiR1aR3OWKJPid97DyAGpbp6kgGL585/jpEMMDxvWuVWOK9ypb7TgbKq3ax3sPPCrwLl5hU9/VVElRPGPieQlVZiwYIDYKLBRYADbGKrrGUzc9dgrooTIeS11stTxVi1bEI6aBSwpo5Cc7lQ6lzYXIUgAW0JJ646JKimpKOVyFQMzGygAmxsqi2pzKir6nC7xjtEWmWWOImSQMQzkeDMAqXLW1+G9luSbDqcLfDeVJp0FRVzNT0wtaSY3d9APq4+l1FgbXta18JXMlqDjmNhlYceQHsraC2MWauriPaTPLEKdIyhYZTYZnIN9FQXuxBIudOuPByjWSgTV1QKWO5IaoYM9zqSsS2UNr116Yk+CcRTP9H4VHFAW0NTUMDK/sDcnYmwB9lxBVk6CaZahJp5FDK8rucyEHLmVAbWDEaMxB9L4bQUBxFoAbvbIvsd7E2HeSeSxSVQtcZ89vz9O1SFLw3hy/oqeq4k69SGWMH9lRt6EHGuPtBkQ5aeCmpF80iuR76a/4cQ/K/EnhqYijlCWy6HTxDLcjY2JB18sMLJT8V+7TV/UbRzH/J/z/a6MX0cFO/8AWYXst8xJOHXVuluYGW4tmsgnklb1XWPDj36rGt5hqe/jjkr5CjIJGkjUILFC4yjQk9Nba6YODyfSUqX+lVo7iIyWMvxAX03029cQHG6CSJIllUo6Z4mB/VOcH1BWQAEaaYl+QdUrx50cv9fni2aGOOlMsdsraBtj1rE5DcKDJHGXC714Lhl42e5LRVFUsiuoyvPcFSGuRlym4IA+eNdPztWptUy/vHN/xA4hMZwRZmVdsxAv7m2Gn9JBY42gjmAVk+M8nI2TpQc41lSpElNDVovxGSIWHu+iL88aqiDhr2MtNPQs20kD5oyfYXU+yrjPtIqRE8dDF4YYUUlR9pzrdvM2sb+ZOODs/phNVGncXimRw49gSrDyZWtY+p88Iv6WB9MaoMwNtezSQcPHXDcjO2HlfdbxNI2T4V7nTPj5/VY1HZ1IyM9HLFWR9RGckg94ycp9jqfLGzhPaDV0iGFkUsgtkkzq6j9g+Q6KRjVylwRpat4w7RmMOTMjWyZdL+oJsLXG++mJk8aFRGVrIkr4E/v4hlmjHmRYMB66D1OMlVR2cY7iQCx4HPT/ABOml2nkVpiqbi5Fvx9fNTPB+I0NXATUSRvrcxl1QZuvhupOv3ix1x5HT1FEY5+GidlX9JTtIzRuo3/SWUG2gyXt0vrdO4ryU2T6RQyfS4VN7gDv4/Rl0Li3settL4k+Cdp0oWOJwhDm3fB2Ftvs5b5uts3nhUI5IjjgJyObTlbkRl91tu14s5XLy12gU1a5iXvIpgL9zOmR8vmNSrD9knDLioOJcBLtDVpVCOeIgxnISCRpZ/E7kEEgjqCfPDZyfzy8070dWiJUoCytHfu5UFrlQ2qkXF1JPmNjZrSVrKgW/dwWSWEsz2TngwYMb1QjBgwYEIwYMGBCMGDBgQjCjzv2gJQ3ijjeepKM6xIPhUA+Jydl0OmpNjp1x386c2pw+n70qZHZgkUYNs7m5Av0AAJJ6AedhhD4XQzuKupqVj+kTSAMFHwoFVMqsbm2Sx9yb4xVlW2nZfc6BXRRGQ8lq5e4ClL3LzAtO95ZZHsSZCsmbxf4mOuvywr84c5yNUNFSfayKQq5naW7kqvS4zJc62Kjyxjz5zmKzuoILyXf+7vd2K5Qikb3Lte2wFjvjbQ8O/s1ckSd/wATkQk5FzCnS1yFAvrb8fYgMngp3vcHyC73bHQZ6m+gH8ZrXJKGDLRcsHCYOGKslYFnrLXjpr3SK+oZz9put/Pb7w28u1o4hUytWSEvktCT8CMxyA5NtGZbX3O98auEmgqIpFqBMJs2Z6gtmax3Yr90HcWYi4N7XK4/6GSwuGQrPTyqyCaLUeIEKWA1Wz5T5ab46BkUMbXseS2U/uItzszUd18R3Stz5HuDhYt4ff3YbJerKSWkqCreCWJgQfUagjzB0Iw58x18YWOuWBXWsjMc1yfC1srBbaBiAbMb/Bt58rzJxKiLSusdVSgAyObCSMnTMQCc179Cb/tG3nLbzPTNSwwpKjyFu9mUlARYeBPiY6XO9r6gbm+eTGGySizmHC/OwIPA+DgNdlXG3CS1ujsxub9niClil4U7QvMugSSNLmwF2zfaJsLEC/lmBx0capA1S5p3E2di1olclSdSPhF7MSARfbFjcK7OlfKZi05Gy6LGv7KIcqj2LDzGHXh3LCxrZVVF8kUW/IBfyxmk6cu+8LS7Xk3O25FzpfQaq5tB1bPNvqffiqjqaLiNZTRwy07M0bXSVyFbLYgqwcgt0N99Nb4keXuUq+mV8kFOTIpRzJIxup3FlawxbsfDlHn/AF7Y2/RF8v44XOrKpzDG1jGtOdut28bei0injDsRcSe5URU9l9bclY4gPurLoP8AHr+JxG1PIVdHqadz+wVb/hJOPon6IvljBqFfUY0N6W6QZqGHxv5qs0UB0JHgvnrmCY1Lq8v1NRlVZFlBUOV0DKSLAkWurW1GhN7Du4DxSHh0ckgdZap1yIEuUjG5LOQATcDRb7WvqbXZW8EWRcrqrr91wCPzuMJXF+y+LNngLU8g2KHT8CbfIFcDelIjGIKljmM5Zt7CQLgchc7Lw0jg7HGQT9e3hdKlMiUfDwspdZq8+JlALJD00Nr5r6i4Jznyws10q008qQMWAV4TIdM19HIAOgOoA10sd8THO3DawFXqR3mQZe+TYrckZlt4TcnWwv5nfClh90fE2RhlLg7Fcm2YvtzyAAse8XS+ocWnBa1tOPsldnC+Ly00gkhcow8tiPIjYj0OGaWjp+LAtGEp68jxIf0VRbXbo3rv77hUFDJ3fe5H7sG2fKct/LNa18S/JvAWqZxfwxRjNLJfLkWx1DdG6j2udAcHSNPA+N0xOFzf3DyPHs8LFFNLIxwaMwdvVbOA8wTUtSYqlqhUTwtE0kh7o/sq4JQ7hhcWOH6qgo6spLAWDLcrUQSMJFNrWDKpPXUXHrheqRDxK0DTIauMH6NVgECUC/gkUi9z5fMX1DRHK3NkvDHeGWInK+Vo8wDIT7gh0OhBuNOpxyFRTvxXaC142va44i/rnsc09jka4cR79+St/sy5wepSSnqXBqYGy3IytJHYEPkIB81JAtoD1w84prmPh8tTEKiFPr0IeOZO7V1sPvh7n2PlbTFh8jc3x19Mjhl75VQTxjQpJbXwnXKTex2I66YZ0VUKhnMarNNFgPJMWDBgxuVCMGDBgQjHjNYXOwx7hE7TOPzqYKKlJSSpzmSUC5jhWwYgeZLWv0APUgiL3hjS52gXrQXGwS7TcVm4pWQVbWjpYnlFNFl8TAqR3jE/eUGwHw6De5MNz1za9IJKaPVmGYydFU5lB0+2Mu3Ww88TNaRR8NjdWu1PFYKWtmylQR6bFQf1h54RuA05rKqatrSDBT5XlsPC0iiyRgHcDcjqSB1xzLSamUzSZgZAcTfIfXxTLKNuELr4BQGghjqGTNW1C5aWE691GRbMQdmI1N/bQZrey8DaakZ6Sfv5QxaqC3zsb3BW+rINSPvHXUgAcs89dM8tcYHaJ1dTpp3RBUhftABb+Netz1OF3hnFJKeRZYmKuvUdR5EbEHyx1VNRPDS5jm4xYnQi+fUO4A23v1s9EmmqAT1gbHuPaO3yyWEda6yd5mOe97nW563vvfUEHe5vhhoq6akyVFLIEWY6QEliWvlK93rmW+z720vmuMdvFHpKyD6WVaGfOEeGMXE0hF/D5X6mxt1BJBM5yNyORZ3GaQjrqFXawPluCR8WoHhBL+1dfEIbyMsdCwi+LlwIGRxepXkFO8vs05a34c/wuPlvkdpWLzDR3LiBTdQST62a21z4Rt4zdcWjw3l1IwMwHTwjbTa/nby2HQDHfRUKxCw36nqf68umOPmfj60VM87DNawVb2zMTYC/QdSfIHHPyfEqXY5zfgNgmjGtjGFnjuVDdofN5oIUEQHey5spIuEVbZmt1PiAA21ub2saVrOMyzMWlkeRj1Zyf87D2At5Y7eYObZ61g07ghCxVVVQq30NtM1tB8THYYiwPL+un88W6ZK9jeKO8HlrjtouOTwn6qaWP0SRrfgDb8RiPQW1P56nACfX5f1pgU8t088I7WKuLSTJUL+uMr/40FvxU4duEdq1HLYSFqdv9oLr/jW4A9Wy4pBW/wCX87/88bA2l74FAxtK+mqepSRQ6MrqdmUgg+xGmNhGPmmg4nJC2aF3jbqY2K397Gx9jfDlwLtYqkdFnySRlgGdksyr1P1W9h0yG+CwKrMZCtWu4SrjyxVnOHZsBd4AEbqmyN/kh/3f2dzbHDeKRVCd5DIsieam9j5HqD6GxxtqKcOLHFMfxKZ/xKc2O42Pd79VB4bKMMgv5hUXA01RCtKKmKnjVUSaGYhChTcrmFyGIDkAg5r3tueTmTj8SRCioj9QusknWZ/M/q/xsOgGHbnvkMSAsgCuo8LdLeTfq+R+z7bJHKuSmFVPLHmmpggjjfYOzZCxH6pt+PmQcOaSaGZhmAuWn/55DruIAJO/InQZm5zS+aN7HYNj+7kM7cuxb+F8qrBA09dJ3AdbQra8ue4IcKNRYjbex1tpfbXU44rAxGVq+mUg22qYR+Hi6jyNts3hVeKcVlqJDJM5dj1PQeQGwHoMSnCB9GHfGQRVAKvCpvdlscwcD4VdSAL6n2N8a6mie+PHK79T9thkOQ3I/uPfYWVUM4a6zB1d+fpfh4Kb5E5xnkYUpYMmS6O2YSaaWLJfa1r5b7b74YK3vqDiUFeynuP0dQ0bNIe7KkXcBASFYK17E3XrhN5vpAGj4jSeGOoJJtvFU2N/k5Bv0JvfQjDpytUPWUveNLGXKspLpbe6kXR1t5EFPbfHKSf8eQVDRbYjgdxknTbSNwlW9R1aSoskbB0cBlZTcEHUEHG7Fbdk1eaYScOqLpMskkkIscjxGxPdsd7NmYiwNm62NrJx0THh7Q5uhS5wwmxRgwYMTXi8JxUXB6+SurFr5vDG4lip47WAh3DE/azZTe+lyLbYdu0TmKSkpAYB9fNIkMRK5gGe5zZetlViB526YUKXh8dLRCLN4qfOEcj3YGx6aAkbXW3lhP0rNhYIwc3eX8rXTMucRSN2h8SfvfosTZk+rIXdnZioVNemaMP5nMRiQrKGKH6Nw1pVSKK0tXITYPK2tvM3v+BB+ziG5GXvauStnOZaaLv3J/1hFo1F/ui5HqB54X66saWR5HN2dix9yb42dG0RkdhvYMGv+RGvcM+0jgqKyfCO3y95eKeoYq6hqVmkkMlKbs8iHNE0YGwW9lNrBRoL2ANsRtHwzhUtm+kzQ5SC8cqg5gNwpQW126n0xE8A5snpDaNs0Z+KJ9UPnp09xb54nZYKaslhWnpxEXUSTgNt4sqovRc7W1AGjKbCxxtkikgcTIS0W+dlhk2/zNN8+Fr52AssjXNkFm58jffgV18hcrd4wlIJBJ7pT0U9fQsBqRsovu6EXJQ0QiWw36nzP8ulugtjh5e4WIkB0vbSwt7kDoD0HQBR0GJfCEyOqZDUSb6DgE0awRN+G3v5lGIvmbgS1lNJAxy5rFWtfK4N1NuouNR5E4lMeMwAuTYeZxYvF84cd5dmpXyTxsjagHXK/wCyw0bz8/MDbEVfy3/r/pj6J4tzBQFWiqJ6YqdGjeRD+K3vfFAcRWNZZRGxdA7BG18SgkKdfNbH88Tsr2vxLWpvtjHL7/8AP88EWm/lj22/v5f9cQVixP8A1sL49ydT7euMozp7H/n/AJ49/r+v5YLr2y1vHfyPoRf+P8/lgA8tPRTb/dOmBNXC3AFwGYjRfcanQa2APpbDnwvsxeqiLxVdNIR9hS5/EsuZPmmJWUC4BKtBxOWGQPE7RyfeUlW9iNmHobj0xaPI/ah3rGKuaOM6d3KRlDnW4a10U7a3UG+gxWXGeXJ6Rsk8bJfa9srfssLo3ysfbHCGI/lr/A+IfK+PVEgOzX09PCHWx+RxVfPfLbRMZ4lBZVKuhGkkdtVIFr2GotrYaEFUwrctc81NHYRMWjG8LeJP3dcyH2sPMHFqcI5jh4nT5lAjkF80RdS4t9qw1y31BIHtjO4ugeJ49RqOI3B9+irczEMDtDoeBVKUsgLE08DFwCbs2cIBqSBkUC33nuB7646+X+BLUJUVNRI4ihALldXdm2ALaXv1PmPfEjxnhT08tRTIcq1AUot7KWVgxTU29r9Cg646aTh8lJwmr+kKY2nZFjRtGJBFzbf1+XtjpZKsOiDojYvLQ3O7iCRfW+mY5WJScREOs8aXvwuNPRYcsiGRZKMsxpqwMq94BmjnUAjbQ38JBFrkAWFjiM5MlkhrzBI7xk5opFU6NKtx8JVlYkWIuutiL45OHvNNGkNPFrG/eZ1HjL+eY7WCiyjy6nHd2gQ993FbGNKyIBwOk8dvzIBUfs3wt6Qp8MhBPz5HTIjQntaO/CtlJJdtuHv6HzTtzDRvBUUdUlpI6WUNIIltIsWuY5M1iCL3yhd9sW5Q1qTRpLGwdHUMrDYqRcH8MVXQUwno1eOYXeMqveeIHTLbMxzqSdCucgHdegYux6pA4eKdrrNTSSJLGwsULO8ij1UqwsfQ+WMPRUpLXRH9vitNS3RyecGDBhysarTtG4k89fTUUeghy1bv9q4zqiqdluA1yfvL64Wu08qIFMchUSuocDqrX89jcE+mZ7/FiZq+JCo41UuABDDGtJJrq7XLZiOgVmKXGo3vbZE7VXyzLGHLKEZlX/aEhCSevmP1s56jHPzky1wbfRMI+rFda0P0fgqaWatmLkf7KPRR7aKf3sbxxDh4iEi0BewHeD6Q90PqPuk7N8jY2B6+aeGI1RBSvIIoaSmjEjkXtsNAN2bwAD59MQ/GOFxU6x1NFUmVM2Q3FmRrEgEEC6sA24sbEa4e0bY3RMaS4OcS7IuDTfQFzcvlAtfPlnYq53OxuNhYZbE5bgHmpR+OUEU4jbh0dlKh2MjNlOmbQqb5TcetumGTs14WZC1Q48UrFz6XzKoHkAuc28nTyxXslPFOneKSJ5JVj7rpmbUuGJvlO2U7FtyMXhyzQZKY93ochyfhlT/cVMZOk2sYxkLcV3mzrknJuZ1J15ZZK+kJc4vNrDSwG/Ypmor1QhFsz20S4Fh5sToq+p+VzjGllkluY3pnsSDldmsRoQSBvfTbC7FUTxhTHTtrYg63PqxHXzBwwcK4qyR2khZSST4Izb59b/LFdOAbh7bcMx6aKx5OxXWOHztvJGg/VQsfxY2H4HBPy1E6Mr5nYgjO5uR7DRV/dAxkOPr9yX/2pP8A4Ywm5iSzFdSouVIIa3nlIBA9Tp6jG5rWD5VSSTqqD534OlNVFEJ63vbcGx1Vj7+f8AvDDLz9xhairJQkqulyb/mRf5G9umFsj0wvltjNkyivgF17YDHoFh/X8RjEE6fwwXxUrV6p3/r+uuMrYKaPMwW9r2GZiAov1J6D16Y3ycOlEphyN3wbJkAJYN7KDcW8WgNxqLjHuErzEArK5K7PKWpoIZZkcO/eG4ZluCzZTbY+G1mtYi2mO5eyRYnSSmqpYnQ3zMqvr7DKPkbg4cuDcLWmgjhT4Y1A3J13Op11JJx24Cc1mxFaXpVePJIBICAGDKCG91tbXe1sRcHJdCmbLSQeIWN41Om9rMCAPbE1gwXKioNuRaAgj6HBr1EYB+RGo+Rxu4TypS0zFoIERiCM1iWsdxmYk2PlfEtgwXKFWvanwDPAzgap4h8hc/il/mFxVC8OnkKAJJIWW6WBbw3I0tfYgj0tj6M5gpc8Z0vodPMjUD57Yo5uZ6ijiekhkKZJpPEALlDYCxO2oLaee+NvQ80zGvp4gCWm4ucg13ZfQ+ayV0bCRI46jbiFt4f2f1S5ZZWjpVUhg8rgEEaggDrfzIx311GJKPiNOhDfR3Wrp2G2Q+I5fTJce7YSaqseVs0js7ebMSfxOHLkricRrYIVDFGgkgdnsM9y8nwi9hfwjU6Wxu6QgqDCZJHAkC9gLAYc9SSToR36arPTSRh4a0W7TrfL8rd2Wwq4qFLlSWznYgq2qkqwKsDe2ouCuhw38gxtBxiqSV1/7RCjRZQwWXKSSRe4ugbbM2h3NjaseR6QrxBI3ZlZO8iBU2OZCwI+a62IIOXUEYf+MRPFxDhZBRU+k2EgOUXOjArsGZbrp8ROy7Y51jvh1osb4vfom7xiiVxYMY48w/S9VRwRUlq+IZLiCWpdom08UigLLqDqpbMQp3UkjY2r/jtKX4vHGzZw09OqX/1ZIPzPhOvWwO5OHbkelElPNErLaKomAkX+8XO1m1Gg08LDqvoRhOo0ZuOxd4wZhUDUCwyhGdSASd8xO/toBjmg7/kzO4A/RMrfptCkuMV1I1XXfSzIQ0qKoitmHdgqSbnbUe/yxzLwrhskbJFXNHmZWtNGfshwBcBR9s9cRfHqWMvUSs7d49VOiIAMvhKm7MWFvjA26Yj6ngs0KrJLHZGsVuwsw9MrXI9RjrIadvw24ZXNNgAMrEtAGQcDfTZI3yHEbtB1479iYaflxKeqpgkqTlhJKHT4bKDkG51zqfyxeXDIAkYUbDQew0H8MUpyvHG1ZAYwyqYAcrNmyky5GANtibn54uGv4kYIFKqGdjZVZsovqSSbE2ABNgCToACThJWY5KtjXG5DTrYZ4jwy0y4JjT4WwkjIX9ApW2K74vzW1FxlxJm7iVIgwJNl00cDbQ3BtuL9QMMPGTNLSTRyU+eUBfBDPa4JuGSRkBDKyk5SN1631oSuMmZ+8zhwCrXBY+QzK3iBBN7Eee+LoYrk3WWrnMYbh98lfHCedonFUZmVPo1Q0TGxtkMhjjbrufCTsCCdBhgqqNJBZ1DD13Hsdx8sfNjVrXZc5+sB7wfeIKN4v3rN72w9UnbG8S5WizWihVLmxDKCHdz+sbWUXtb3wPpyM2opqsTEMOROl+9dHN3ZQ4ZpaRzITdu4a2f1yNsR6Nb9omwxWnte/XT8d9rG+mLAo5+KcXByAxwk2axyR36hm+KT28XsMQHN/LUdFJGiVCzSMrGUJsjAqANzqbne22wx4+HC26e/CaxgOMEnYZ2B5peyb7/17YLe/wCGMmbTXHgH9HGZQTb2XKf7Ri+r7wHMCN8oKnxb7DY36G25GLn4lw2AOtS0UeaIfHkBZVAtmU2uMo0IHT2F6F5R4PVVMxajB7yAqxYSKhF/LMdeo2I/gfoSignVFMrB3G+VQtxbqoJBPnlIvYEDpjdC27MLgsM5GK4KxpqpJFDxsrqdmUgg/MaY24pPnzlafh8zVNG0kdO7bxsR3bH7LZTot9r+x1tdt7L+fPpUf0ed71CXysx1kXf5svXzFj54lNQlkfxWG4+oVDKgF2BwsU/4MGDC5akYMGI/jnETDFmDRISwXNM2WMXufER7WHqRiTWlxsF4TYXXVWDwH0scUfxjgEUnEZo5ZBCpiziQ7KUIQ3Fxe4VvmRi2uDcc+lJKwaEgBSFikzsoIJ8bWADG3wjax1OKn7QqF5K+OOIEvICgA0vd3Ovprc4spGujrS3FhJac+Fs78PRVTkOgva+f4XH/AGPwqP462WU+UUVvzZSPzxvgrqJXpfoglVkqoy5ltdlbw6WOwt5D4sCcscNj8E9eTJ17pbqD5Xytf8R7DETxfl4UzRywyrPAzgLKnRhrlYX0a2vrhswxTHC6SQk6Yhha7L/VoOX3WE4mC4a3uNyPqVv4lQheNSI3w/S8370ih12II8RtcG9yLYbu0GCSKidVs4ldFElwrB73XObAGxt9YMptuPtFT59pg3GJ0Jssj0oY+hVV/jbDtzjCYKCZmuyPHkNtWB6A5j4hfTN8S9bi+XlHu60DuQy8D4/hOwMnK0Pos/8ArB/XywYof/QfmH78n/uj+eDHUJYmbkakZaXuV/SUsk0EhuNGVj8NviU2BKkg7EEGxwoUOZeOxl9G+k5bAggDIQtiANLHTQEDQ6g4ceVqBou/hGlRBPKspy2JVmLoxBFpFIbMASCA2hHVJ4uzxcYjeRQhWoprAG47u5W9/mV11GUA45lrf15m8Qe3NMr9RpXbPHRAzisabMKupyCK17fV3JuPO1vnjGap4QyopNZaNSq/BsWZ/wCLHGjjXL5m4tURZgi52kd22RLByx+R/EjHVLV8GhGRYZqgjeTMVv6jxL/w46bq4WFpkcSA6zdG3HOwG+90nzu64aBpnvZdnB56f+0IPo1+57hAub4riYM2b1uCf+WLO4tw9HSMmBZpSciXcpl3ckSKCyWyXuovcAYpjhaRR1cUlOWMUneKFe2dHynwtbQ6lCCNwfMHF5tIGgJ7sy7EItrnUEWLEAHW97j3wsqh8KsYWk5t31vffTPitkJxwkG2vdotfBOHyRRurKkbE3BEskxJta7vKFZiNNPLTTFf84cncTqpQZBDKq/C0eWMAeodg/yLMB0xYPCEcMxNMsCkDXvAzkg6ZgosNCftHHPztw6Seiljizl2AAVXVL3NvEzD4BfMw0uFtsSDLGWyXy8/U+ai+MPjtn5L5+rKfu2kUtnAJu6upRgfCbMLEgDUG3TTocaX+Em1wVAUrc6AE9fXQYceEdlVdUakiCMG/eSk6jzVAqnbW7C2IjmTgkNMwjSrSeW9n7tSVCjYF3Ygkk9NrEk6jDG6UPop2/t8De3bb3yUtyvQcQqo3p6UuIM93ObKmYqoIZtzoFOXXe9tcaH5SjV3SWds5iDU6xRF+9bO6i3UqctzoNGQ31Iw08DoPpNNEKR3kDxbIqU9lXwZZZVzMobWwGYmxINgTjzmM1dOgaqpqbKgyx+JTYbEAZzIbiwJVdgLjTCszyyi7GZZ3vy8Dr/K6SOoMcLabYf2jM9trpM4Py7UyzvFDC3exqyyh8hVS2ZCwJ8IGXQbm4JBvosP3bALmVlJVWswIupFwRcag9Dhz5X52qVnqEooI8sgXu0ygJCBvfKFsAcxLGwNwbX0x3808ltUPSSreWJYEjcxAZ7DxBkBIuGv+7obHbFc8zGYGPsCRnyy9Vo61hiAHjc9uvclHkjmg0FaJyC0ZukgXqhC7eqkAj29cfQPCObqWpv3NRG9gCQGsQD1KmxHrppis+T+U6KKonFZkyWEkCTll8F2zZg4UOV8Guo1O9r4TuduG0SzE0DuyG91IOVT+ozHMw9CPmej2B0UrGgm2Vr7FLX08jnF0DXOGpy0PLW/mvpCeBHBDorAixDAEEet9xiq+aex+0nf8PfumBzCNmsobfwPe6nyBBHqBireH8y1UDhop5UZRlFnJAHlY3FvS2JFO0biItarl0JI+Hr7rqPIHQdLY2tpZWG7HBLHTMdk4Kz+AdoLxEQcTjanlGgmI+rf3YeEH1By+22HqOUMAykEHUEG4PsRvj5m4hzRVTqUmqJpEJuVaQlb7/De38secI5jqaU/UTPH6A+E+6m6n5jGaborH1mkA8NvwrGVuHI5j6r6cxxcVq0jUF5o4RmADSZbE2Jt4iBe1+vTFbcmdolfUPldInjUgPKVKkXIH2TlJ12tiw+LVEgeMRxd6LOzLnVbjwqLZxY7nS69NehUSUz4X4X28futzZWvbcLyi4iJVltJHKFA8ce2oJsbMwuNDvsw0GKo51qbV9gbM0M6qb28Td6g16Xtlv64tiOozQn6pobtlyNlvuLnwErY66g4prmDhMlfWziEZmiiVgLgXzMHtc6bSE/u4ppsH9aS82aGm52F8uzdezYvgi2ZJ/KS5EKkgggjQgixHy6YkeGI3dSb5HaJB5GTMCLeoTP7ZvXGHFOHVMdu/jlXKLAyBrAeQJ0t7Y7OCVM081NE0kjRd9EApYlQbjYbA5b462WTFFjBBAzJvwzySZjbPsb/AMrs5+g73jE0fRnpUb2KD/MjDlzaTT0EwlJaOSEqpbxWa3hDfr9Fk2OgbxAFkjj0H0ri86AkB6nISDb9EnmNtV3w7c7SNFRzRyksWUGAsfEZARlsRqZQSDb7XxD7YHz6QZwM5DLfZdKNHFRf9i8a8pfxb+eDFwd7WfdX8sGOoSxILUhi4tXqdJpGSaIg2aSJkCkDN4WVGUizbEaZd8IfajTSioDuoX6s5HH2mDB9jqp0Jym+5sTYgWV2gwlOK0UztljeGWFXzFQkt8412u40Aa4OU6HCp2l007wI7xgojqXY6Mqi4vlBKnQm7KdibqMtxz836Vdfjx9Ewj60S0czUr1NRmgF2rqOJlFwLkNG5FyQPgUH5Yih2bTIL1E9PTj9eQX/AAGn542Q1btwiGVCe9opJYGPURyAqDca7MgBwnM1zc6nzx0XRrZ3whsbw0NyOVzcZDe1sOE6FKKosa/rNuTzsPd7purqKmpqcGnqVqJo545WspACi403B8RW5v5YuPlOsDwrY3FrD2Hwn5plPzx824tzso49eMRk6rp+A0/GPT/0jjL0xSOhjZOXFxacybaOy2AGXqr6GYPcWWtcZdydqjmNg9hAyopJeSVggyqwVii6s9r9QoNxYm4x1cy1zQ0sromdwAFQAnMxIUCw1O/THBzWzkRgCKxZchaPvJDLrYRIwyBsoLd41wtiSLAkbEr5I6eN2DgpJlvMBmKDMAz5TYEi3l0Ol7YoDAQ1wWhr8Lutnb3ZLA5V4pxI3rJu4iOvdD/+am3zc3x3T8N4PwxGWXLLIVIKtaSQgixGX4UuLj7PviJ5t4rxWV8iWWJjYdwbXv8AeckMPyXHvAOxlms9XLlB17uPUn3c6fgD742J5iY6MGaUNZ/az1UdV9p0xVKegh7lAAiWGeQgAKOlr2A6E+uNMfZrxGoV6ibSQDMqytmkkI1C2Nwua2XxHS+2HybjPDOEqVjCCTYrGM8h/aYnT2Zh7YSuN9rVVUHJTL3IOgy+KQ/O1h+6L+uA23VkQkkYWUkQY0/udqR77Vo4m8tFSUn045jKmUxAqtrkXLoF3s6rrewjYizsCrRw3gyyq0js+bP4PEbCMEhbA2KhlAawtYvpthW4b2YVdSwmqrxi4YmUkyMdvh3BN7eIjfriwzTLEDdtzuT6qBoPUjbrihlNG12IDu2zSirjbCQxsmI8vfakXmHs9nqqiNopdrKWlY3yglgGbXPYkgG2bWxLakNHBeyekp17yqfviupzHJGPcX1/eNvTBJzCuoi1NtCwuDsB4QbkG6adQ8YFywtAcT4HVcRAuzgLqpdj3dri/hG5ANxLGCHW1wpvi8Na0WaFfTyTYfhufgbudz7081q7SOI8KmTJCmadRZJIAFUW2DG1nX0APoRirZKRgM2U5b2zWNr+V9r+mLu4P2aUNNZqqUTvuE2X5It2b56emGCv4lD3JhWCMQkWKyKAlv8Ayx/nbGyCpfHkcwsVfFRObhhuXf3Hfu/jvXzWBfDhy92eyS2kqLxR6WW3jf0C7i/4+mLD4FyVFG2aCAKSb97JfT9gN4rfh7nDdRcJWM5tXf77f5DZR7fO+PajpMAWYlkVGTm5RnAOW1iVfAERfgiHQ/ebzb+Hqdt/EoGMmbvJ4NlV42Voz+1GysAcxIuV8vENsSdVUZALC7E2Vb2udTudtATfyB32ws8Jyd8YWklhZWF6Vp1lRt2Uo7AyZfCbpdbW1FjqmDnPJeffvstxW4gNs0Lv41KyQKrPmcLq9gt2PgBsNhdr29MUjX8QlEUlREXRZ6hxmUkeGMAotx6OdP1PTFh9pvHskLgHV/Cv7wZR/u943ocnninUqGClQzBW3AJsfcbHGjoanM2OoNrEgDmB+bHuVFdLgwxjYeac4OcqiGmUpWLNJmOeOQEkJYAAGRQW1vfKfL1xJcA4oauspHeOOIRRzTuI1yqd0DEefhB9sVzFKVYMLXHmAR8wwIPzGHGl4i68Orqt7d5MEpIrKFGoCkKFAAspvp904v6Qo44InOY0XdcXyBu/q2sAAbAk32t3qqnmdI8NJ027M1E8oUL1laHzMhLPUXU2OZn0IO2l766YsDjNa/e0McgvOldT2A2tmUk2N7qVuQeliN1N1ns44DITJURls0eaJFB0KgLcEH724PQhSdMOfAJUqOOU75Q7JRyMSRopJQBlB1B8TLY7XI3BJ54fq1jQNG/TdN3dWI++StPBjLBjoUuSb2uULycLlyAsY2ilIG+RHVmsRqCFudPI4W5u8qaS0VpVeO6FmBFyvws6XJtexzJr531FrHFM8sRvTTVtKvgljqJGEV0s6OWZGRGIsMlvhYD00wn6WiuwSD9vqtdK7MtSfyIuSomoJ/CKmLumB1yzRi6m4NtVJII38OFqqpmjdkcWZGKsPIg2P54au0DhFRDULU2Vb933bpfwyISVzZtRfYasBtcaDGHOcS1EcPEYhZKhQsqj7Ey6EH3sR+7frhh0RVAS5nKT/wBD7jLuWWuhu2428vfmlPExyrxk01QrXspsGPQa3DH0B3/VLDriHwY6eaJs0ZjfoUoY8scHDUL6Xo6rv4CEOVyrBT1RrFd/NWvqMcvCuHiOVUhpe4jUN3jtlvISLBfCzM+pzF38tL5javOzbnDL9VI2qjc9VAsD7oosf1AD9g3tw1f1bOqlyATkW1yfIXIFz0uccM0SUr3Usmo05jY+/uugu2Volb/C46jgK7xHuz9210/w9P3SPbEVxDh8hjaNxKEO5hdrfgtm+RW2Ck45kkUzTozy3aWNWHd08SqbEsbFbNlQs9s7MbAZQAy09SsgzIwYeYN8bC+SLXMKDbE3bkVVQ7P6YuLTNlvqhKhva5Gn+E4eOBQ01ILQ0yqer5rsfdmW/wAr2xPSwK3xKG9wD/HHK3BYD/dJ8lA/hiQqW8FomnqJRhe8ke/FRHGeMVcgdYRFEuUlWJZnzaWPw5QBe/2thiAl4e+eXPLqY5BezEi5iKnb7JQmwxJVcSpLIqpcd4oKkXAUAbE7XZgPe/ljorIgyF0Up42jYWGuYBSdDb4/4nGjEMjxWcTPaLNsO5clLSxIcwCknUZhmtoCABsPB4NtQq72GOyOqeQ2GYjLnBLAA6WJIH4HQ63Ol8dFBUt3vdvlH6RWCrYA+EgjU6EMLe/4EvCsrh1OVfGJApIKkj4ltqFJAJA2vcbnETLbVVnE/Mm64m4a92ClGZbaKRmS4B8JIAYeYNtD54mOC08LIsir4upe5YH3Ow6i1rixwv65lVWOQgASZbgroLP1sCwGbS4Y9NDPcIlaNjDIuXcpb4fUKfL7QG4BItoCap74dV7Ha+il8BODEdxujeRBkKC1yVePOrCxHwZluRuATa+/QjG0AmxV5Ngoqs4ik7zQyiQZFLhAMjrkIySK9wzF2+EpcCwDWJIPW1NHTxFjnZrEl5LM4vckCwsCSSLLuSd74yoKLwq82aQo2aIzKgkUlbHRFAW+tha4G+wAQO0rnKwMUbeI31HToT8tQP1rn7AJJcUzxSwau14AblRbZjTK/QJK5244aioOvhQkaHTNoDbzAAVAeoQHrhewYMdrTwNp4mxM0CQySGR5ed16iEkAC5JsAOpw089v3KU1ChH/AGWPvZfLvpNr+1y3s2MeRqJFaStn/Q0i5z+tJ9hR63198vnjXyxwVuJVjtPqGImlUG18zEBb9FVFP5DHO9L1TTLhPyx5n/Y7dw8wmlBCQ3FufL+fJP3K3A34fGgBJWRx3gY/bPhDDyJsAb9Qo63xOdkECMlbUqmstU4WRviaNQml+oDl/c3vrhb5glkNKKNizTSTxQIQdW1Q3Y+sfjuNiemW+Lc4Zw2OniSGFBHGgsqrsB/mepJ1JJJwo6Ljc4umdqcu3mt1S4WDQurBgwYdrEjFcdrnDchpK4KbU7sszR+FxG4sDmGuVX6G4Ga9rXxY+MZEDAggEEWIOxGIvaHtLTuvWmxuql49wOWupnRJkZWWyykK1xvvHkt8w3nhG5YqRFNNQVQyw1RAvfRJvsOp+69hY+YF7WOG/htH9AqZ6J2MBaRnpmzsEljdiQFGqAoCFIAuD8jiH7Q+SXAapzmQlQHQhR4V6qyqozC9/ECWxzUd4JDA82GxtY32I8/ZTI2kbiCSeMcKemmeGQWZDb0I6EehGuOPDpRyf2tTCJiPp9Ol0Y6fSIemp+0P46/aNkx0IJBBBBsQdwR5jHd0FZ/Uss752/MPUcjt4bLnKmAxOy0OiygnZGVkJVlIII3BGxGLd5C57V1COQpUajoB5j/Z/wDB+zYrT+NlPUMjB0Yqym4YGxB9DiPSHR7Kxljk4aHgvaapdA7iDqF9MV1Gs6oQFJSRJCp0DFb2zEA7EhgbHVVxFcQ4hPAJpW7syv3fdwglgqKcoLHQlnZ8ug0uoF8pOEfkztIHhjlIRthsFP7JOiH9Q2XyK/CbJFVBULlkVWBK3DDS4IYAg6jxAHKccr8R9M/4NU23PYjl75ck4s2VuOI/hdFPxuF2kVX/AEWXMxFl8Xw2c+Ek6bHqPMY7sQTcvEdzGDmj71pp2Y+KRx4kuALEZ8p6WEagC23OauZagC7gVWkYYH6to2sfCw0zQXex6ofPF3w2u+Q+/dz2KOMj5gu/iHDbRzFRmd3VwP2Sth7afmcRcEsqo8aspMYfNdL3CFQOu5Fz5kjfErwzjyzTSxqBZFRlYNfMGLqTbpYpp5gg9ce1NqYVVQwLKFzlRvZFu1r6XNjiQLm9Rwz/AIQQD1go0JI+adGBy+G2XdQI20F9WHi162GNMNS2dZGYsvegq5Og+G4ttqjEj0HnvJ8LnEXew5SWiQS6kaq5kygHzAjyn5b4j5qxIw6OpWKQpIC0cjKFYKTaRFKJkINs1rWGwscWhxJIt/CgRaxupOp4UUkWWIfa8aeYOjFfUg6jY2HUa9NTxWNXWP4pGJARbbgZjqSFBC+KxN7agHEfHmNVJBPIXDQq6AWUEHMkosupscrC5JGbfTGNLwmSSlSKQlJYXGSWwJPdNlWSwP24xYg2+JhtikgZYz7PnbdTuf2ha+IVTTRzwyKVlhZXCxs4LR5syMhSz3IDKbahgR5Xk+HwyQqRNN3w0yEoFfbXMQbNrtoNNyTrj2rqo0PeELmAy5yBoD0vvqeg30xW/OfaWFzRwnM+xPl722/ZGvnl2Ob4r53fBpm3P0Hf74KZa2MY5Db1Upz5z2sClEN3NxYH5EAjbyLfIa3KUzU1LSMXc3Y7n+Q6ADQAbAAY8qalpGLObsev9aADYAaDGvHVdHdHMo2Ek3edT6diT1NSZzwA0CMb6CheaRI4xmdyAB6/y6k9BjQBh0T/AO002c2+n1CkRqf7iPq7eR9+ot0bF1dWCmjyzcflHE/YalQp4TK62264+dq+OCNOHwsDHT+Odv8AWVFrhfW3l7D7OHHlvlb6FFFMhHeSFQ775s+W1/1TIBbyD4VuzblqOpmZ5AWWMKVzg+NmLF21+K+W3zwz8U+s7jhqFmeWdFIVrZIo2Acm2oGRM3oT7Y4ScukkEDTck9Y8b5k+v02XRsAY3F4d3v3dMnZ/RJVV1ZXFcwjZYKd2+zlU97lF7algubfQi+4xYuOXhnDI6eJIYUEcaCyquwH+ZvqSdSSScdWOhijETAwbJe52IkowYMGLFFGDBgwIS32gcsGuo2jTL3qMssWceHOhvY+jC6n3wicPqKee8E96eVVtNTveOxOhysWF1I6qSCMW/hI545SnknjraMgzIgjlhZsomiBLABtgwJO+hB3FhjBXUvx2Xb8w0V8MuA2Oipzm7gqUM8UlLMFAf6shw3dsBcWJYkoR4SrXHr0xIVFOnFo2liVY66MfXQDaUffTzv8A8j0Jc+G8ajnhlzU8qMGeOVS6sEdSQQS8gta3lb3xXvGOWJ6eQ1NMjxxqQ0bxlS0Z1zeEO10PkNLX0Awtpap7Hi5wvblc78jx9kZrTLE2RttQUsuhBIIII0IO4PtjzDpHUwcWAD5KevI0b+6qPY9G9Nx+tsFbifCpaeQxzIUYdD1HmDsR6jHa0deyp6pyeNW+o4jn42XPz07ojxHFcmGDgHOU9OQoPeJsEbcDyU7gfqm6/q4goGIZSACQRYEXBPkR1v5dcXHT8jQLFJLHF3M0sDKFka6xM6kG25G9r3Om1tcZulqungYGVDcQdp2+Y11H2VlJFI8l0ZtZYcB7SYZLAS9y33Jfh+Rvb8GX9nDeOM50tJDnRgReMh1IIsfCbNqPIHHzxxPhjQSFHKEjqjqw/FT+RsfTBQ8WmhN4pXj/AGWI/IaHGB3QYtjpJbA6A5juO31WlvSBGUrfRfRKcUpe9WQyBHVDGA5KeEkG2V7dQPb54z4lSQVQsZdCjocjixV7BhbUXIFr7i5tbFJUvabXILGRZB5Oin/hscdH/wBTJD8VLSMfPuz/API4zHo7pFhyDTbgfvZXf1dM4bjuV0VVNEZDL3xjYoI2ystioLML5gbEFmsRY6+1ueaso727wN4QhRHZgVF7AxoSDuRqDfY4qCbtFkUkfQ6VGBIIMRuCND1Gt8ctT2lVrCwdIx5Ig/8A2zY8b0f0g7Zo7/tdBqqYcfBXXNzANSsZ/ak8Ontq/wDu4U+OdpcMdwZBI33I9vnY/wAWH7OKjruMTTfpZXceRY2/w7fljTSUpkcIpUE9WZVHzZiAMamdBXGKpkuOAyHef4VLukNom+KnuYOd6ioNrmNOgB1sfWw0I+6BfrfC3i4+GcgwyUtOtQFkeEMM0T6MpZmCltLgX9PexOKo4zfv5M0YiIYjugLZLaBfkLa9d+uNvRVXTSF0NO2wbrzzsDxN9c9NFnq4pW2fIb3XHgAxvoaCSZxHEhd22VR/Vh6nTDbkg4Tq+Wpr7XWIH6uD9Zz5jfz8rfFjbWV0dMLauOjRqfsOZVMNO6U5acV5w/h0fDY1qqpc9S//AHal63++46W39P2torh3DZ66o76YZ0eVBPKTYFc6qVjH3RcL+PljbwPgdRxSd5WlLaqJJgLnUjwINlVVN9PTD/DURUvDVBRjkMUa5Vu7P4CtgN2J8tzji6ure6S5OKQ2H+o4D3mcyn8MLWNsNFs4xX09EYHzAfVuUQHV2upUKAPtZ30t+eGrs35W+jwGeWIJVVDPJKTq6qzFljLHWyrlBHmPTHFyLy3K87VtVEIiEEVNCwGaOO9yzb2c6ADcAHzth9xsoKT4DcTvmOqpnlxmw0RgwYMMlnRgwYMCEYMGDAhGDBgwISPzP2fsZZayglMFSytmTKGjla2l1NsjGwGce5BOFvhHHJK6CxaMSIQs0TxhWR9QQc5Ybg/ZBxbmFXm/s9p61XcKIqq31dSl1cMLWzFSMw0trfTa2mF9XQsqOsMncbLRFMWZHRVDzl2cCCIyROWF2Yxvly3uSchAUr6WviO4fzpeNaevjNVDa6sdKiMeeti4Hnv6kaYc3q2oiv8AaFFJGwdV7+K7xNfQEy5iwufstbfUY6uZOADiACiIxndZSblSOvhOQ+Vi9/TCn4z4SGVAOWjtCOYt6FasLXi7UljlMkfSeFzioRdbKQJoz6qba/IHyGI7/SadYKmmnMjGXJ+kJLKyspN82oBUEW9Bjq5i5OnoJFlikYm4GeLwSa7WVWJceYA/HGS88s9ouIUyVVtM2UxTgfMC/stsOoekC8AyNEgFs8g4WN+QNj/qsElJhJwHDy2z980qYMNf9l8MqD9TVtTOf7qqW3+/oPzOPKjs1rAM0YjnXo0UgIP+K35Yex9K0rsnOwn/AC6vnl4FLXUkrdr9maVcN/InAaWqkUPJIsqEOYyoKuqm5s249QflfpB1HLNVH8VPMPXu2I/EC2NnCeJz0neGNCkjrkzlTdVvc5bjc2GvS3zxOrJqIHNp39Y6EEfnL68FGL9N4MjcuxNPaPwGlhleVpJO9muyxKotfYksdhmufO5+eK/xMcQ4xUVMUccoaQxE5HIJfKbXUn7WoBBOvv00U/LlU/wU8x/9NrfiRbEKFppYAyd9yNyRaw0tptxzUpyJXl0bclHYMNNN2bVrC7okK9WlcAD8Ln8sZHgvDqf/ALxW9+/+qpVzH2z6j8cuPZOlaVmQfiPBvW8svFDaSV21u3JR9LzHKtItLEWUmYuShIJ0UKoy6/ECfwxKjlSV1FRxKf6PGABmlN5WA6BTrf3ufQ40vz2sN0oKaKl0/SykPMR6Lc2PoSccqct1tVMjzK5MjBe+ma5QG5JEey2UE5fbbCObpAi5iaI73NzYuN9eQ8XdiYx0l7fEN7bbffyXXV83iOMw8NiaCNrKZ2F55SdAFHS/Q/gFxt5Q5FeWcCpjyJZnsWzGRwwHj87eI76kemGjhfIUNLUwsFMkguSzNf4gI9R+87fIW2xvqOY2lqnWippKiVCI1yoRGHHeBy0vwqBmA1OEZndKS2nBJOp3vpr6nuATEMawdbJb3ro+HLORlA+GNADd5AkQVQBuSfzOJblTkCcyw1Ne6Xis0VNHcqjm5zOT8Trc7CwOtzpiR5R7NIabJPP9fVi7NKzMyq51PdqTZQNg1r2HS+HPDWkoGw9Z2buKySzl+Q0RgwYMMVnRgwYMCEYMGDAhGDBgwIRgwYMCEYMGDAhc3EeHRzxPFMiyRuLMrC4I/rW/TCBxXsxlp483Dqme6PmFNJIMjL9pVcpmUkbFiw9txZGDEHxtkFnC6k1xboVT68eSmZGqaSrgdm7vNKt0zG9vrybPcDS7WFjtvjdWctR1zq0qIIwbqUfUkXFhIpv5khbAfeOuLR4hw6OeNopkWSNxZkYAg/I+uuEviHY3RslqcywODdG7x5EU9QYpHKsp2I6jrhRJ0UAcULrHnmtTanKzgq44r2eq8wSjkuLkMJCXjsN7EsWZgdLKLDYkYhK7kiqpZVEYJZzYfR2Mb33vbP8ACOraAXGuovaU3LfGIUbuzRSldsqsjuvRbGyLbUjxW9RiNTi00WaR+HcQaRfiLICCBu2ZbKba2VRYdALk4ow1sWRGIeN+05K3HE7dIknEuK0pAaarUEgAkrMLnYHQm56D288Zy888ViIEk7pfYyUqa9BsOp01w4DnqiZu+ecMy/3SIxYXB0UEX01zNYE+g0xubmakkAqHnhRFs6pmBIG17DQzHQdcg0GtzjOZD++Ef9d+8FTwjY/VJNRz5xRbB55I77E0ijrYbqTqdNRvjRW8e4ocolmrBmIAyqqEkmwGVPFcnS1sWA/NFJIVm76FIl8S3YXIXQvkBuX0Cop1AJa1yAvLLz7QyOrd6ECsQqFTnuLBjkAvmYDu18hf7wAGyn9sA55fhBaP7vr+Uj1PJVc7KZYzISQPrZyxBOmpN10F2Nr6Ana15h+zBoygeoKhjdsiKBkFsxG9t1UE3OZhpYYZ5+Z3kdc9BXA6BIxTvcr4WJzWt4iApHQA66kY7IuBcZkbvGhpVZ8mUSSm0SqScrIqG7FjmJBOy/dGL2itkyDbW97qBdE3f33Ljk5Npqd4hHEmZSJLtuCCAt2Pm5zXOpEZHv5xDm2GScxwxTVDRHKFhiY53zDNZgMoChQCT98j1wwU3Y9E/jq6momkc3lCyFI21JChB4gouQPFfU+eHnhvDYqeJYoUWONBZUUWAH876k9Tri+PoskgzOJKqdU2+QKvKbs5q6smWtqngWTemhC3VAWKqZtdfEb5Rv1Nr4sDhPCIqaFIYECRoLKo/Ekk6kk3JJ1JN8dmDDeOJkYswWWVzi7UowYMGLFFGDBgwIRgwYMCEYMGDAhGDBgwIRgwYMCEYMGDAhGDBgwIRgwYMCEYwG+DBgQuGm/7xJ7fyx838C/8Qj/z/wDPBgwIW/hH/iM/+ef44vhv/wAh+6MGDHqEw49wYMeIRgwYMCEYMGDAhGDBgwIRgwYMCEYMGDAhGDBgwIX/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data:image/jpeg;base64,/9j/4AAQSkZJRgABAQAAAQABAAD/2wCEAAkGBhQSERQUExQWFRUWGBgaGBYXFx8fHRwaHyEaGiAiHxoaHCYfHx4jGx0cHzEhIycqMCwuHSAxNTAqNSYrLCkBCQoKDgwOGg8PGiwlHyI0NDQtLjAtLy8sKSwpLjAtMiwyLCwsLCwqMi8sLywqLy0vLCwqLCw0LCwtKiwyLC0qNP/AABEIAOEA4QMBIgACEQEDEQH/xAAcAAACAgMBAQAAAAAAAAAAAAAABgUHAgMEAQj/xABLEAACAQIEAwYCBgcEBwcFAAABAgMEEQASITEFBkEHEyJRYXEygRQjQlKRoTNicoKx0fAVQ5LBFlNjorLh8SQ0NnODk9IXJTXC0//EABsBAAIDAQEBAAAAAAAAAAAAAAAFAgMEBgEH/8QANxEAAQMCBAIIBQMEAwEAAAAAAQACAwQREiExQVFhBSJxgZGxwfATMqHR4SNC8RRSYnIkkrIz/9oADAMBAAIRAxEAPwC8cGDBgQjBgwYEIwYMGBCMGNdRUKilnYKqi5ZiAAPMk6DCTx/tJuwh4YIquXLmaQSAwxre2rKfE36gINtb7Xi97WDE42C9ALjYJ4kkCgliABqSTYAepws8f7RqSmUZW+kyNfLFTlXY23JsbKo82I9L4Tq6hnrR3nEnSWJbqkEOZIi2YL3jAsSxHiPiJAAuBqcZR0lLRwvMoigZrFmFlshK2XpYEBV9zfrhTL0sxpwxjEfpfzWplMTm42XfU9olbOMlLSfRmFzJLVkFF0UgKIz4mIYbkW8jrbj+mcTljImrFSEEhpKeHJMxtbKpbMAA/huACbHW28LxPtFp1h7uE98+hum173zEnQa3YAm5IGgB0WOJdqMjw9zEqxaBblsxHSyhLm9tMxPU2G1s/wAetm+UYR7zzzVvw4m65+/BOf8Ao7M6EtX1r0/WMzktMRmGj3uqk2FgbEC+xFuLh3IcaK8sc9QsLad1DIy96AdczAi4YiwOmlz1FlWTjvE6mIxCGfIwsTDA2o8szAKBsLKBpp1N8m4bxiSNo2iqSjCxFkQkeRYsWt6aDptpisioHzTAd+33Uv09mpq4PyEmYzQzTUoK7QSMGbNucxNynRSfiIvsNdtFylL3vfUlXNTEXzMZGkufI5zlfzJIIB0F+if/AGNxhYzH3dUEIIshjBtt8SnNtppbTTbTGEfE+KwRmMpUxrbLn+jEkC1h4rsBYbaadLYAJ/2TA8M7/wAo6m7U80zcTjnBpa2SosR3i1VslutwBdc26hSGtY2triQl7ReI0zK1RT000ZbK6U2fvFPkCzMrMBrawv5jFZ8H7SKinQxjumYA27xmGup1BAJJOtyb33NsT/L3aXFErPOkhksbssZPmfDrlUegIGlySb4u+LWxf5D6n7KOCJys+k7V6B3VGkkiz/C00LohO3xsuUa9SQMOGKgoBDxSMtOSyHxd2GNwPIsLC1rGyaebNjiThk0RDcKmnDo1irTl4mH64b6sDcZQc1tdDi+LpRhOGUWP0HeqnUxGbSrswYr2DtWeJ0XiFG9Kr6d8sgkQHa7CwZVv72BF/PFghr4aMe14u03CzOaW5Fe4MGDE1FGDBgwIRgwYMCEYMGDAhGDBgwIRgwYMCEYgub+b4uHwiR1aR3OWKJPid97DyAGpbp6kgGL585/jpEMMDxvWuVWOK9ypb7TgbKq3ax3sPPCrwLl5hU9/VVElRPGPieQlVZiwYIDYKLBRYADbGKrrGUzc9dgrooTIeS11stTxVi1bEI6aBSwpo5Cc7lQ6lzYXIUgAW0JJ646JKimpKOVyFQMzGygAmxsqi2pzKir6nC7xjtEWmWWOImSQMQzkeDMAqXLW1+G9luSbDqcLfDeVJp0FRVzNT0wtaSY3d9APq4+l1FgbXta18JXMlqDjmNhlYceQHsraC2MWauriPaTPLEKdIyhYZTYZnIN9FQXuxBIudOuPByjWSgTV1QKWO5IaoYM9zqSsS2UNr116Yk+CcRTP9H4VHFAW0NTUMDK/sDcnYmwB9lxBVk6CaZahJp5FDK8rucyEHLmVAbWDEaMxB9L4bQUBxFoAbvbIvsd7E2HeSeSxSVQtcZ89vz9O1SFLw3hy/oqeq4k69SGWMH9lRt6EHGuPtBkQ5aeCmpF80iuR76a/4cQ/K/EnhqYijlCWy6HTxDLcjY2JB18sMLJT8V+7TV/UbRzH/J/z/a6MX0cFO/8AWYXst8xJOHXVuluYGW4tmsgnklb1XWPDj36rGt5hqe/jjkr5CjIJGkjUILFC4yjQk9Nba6YODyfSUqX+lVo7iIyWMvxAX03029cQHG6CSJIllUo6Z4mB/VOcH1BWQAEaaYl+QdUrx50cv9fni2aGOOlMsdsraBtj1rE5DcKDJHGXC714Lhl42e5LRVFUsiuoyvPcFSGuRlym4IA+eNdPztWptUy/vHN/xA4hMZwRZmVdsxAv7m2Gn9JBY42gjmAVk+M8nI2TpQc41lSpElNDVovxGSIWHu+iL88aqiDhr2MtNPQs20kD5oyfYXU+yrjPtIqRE8dDF4YYUUlR9pzrdvM2sb+ZOODs/phNVGncXimRw49gSrDyZWtY+p88Iv6WB9MaoMwNtezSQcPHXDcjO2HlfdbxNI2T4V7nTPj5/VY1HZ1IyM9HLFWR9RGckg94ycp9jqfLGzhPaDV0iGFkUsgtkkzq6j9g+Q6KRjVylwRpat4w7RmMOTMjWyZdL+oJsLXG++mJk8aFRGVrIkr4E/v4hlmjHmRYMB66D1OMlVR2cY7iQCx4HPT/ABOml2nkVpiqbi5Fvx9fNTPB+I0NXATUSRvrcxl1QZuvhupOv3ix1x5HT1FEY5+GidlX9JTtIzRuo3/SWUG2gyXt0vrdO4ryU2T6RQyfS4VN7gDv4/Rl0Li3settL4k+Cdp0oWOJwhDm3fB2Ftvs5b5uts3nhUI5IjjgJyObTlbkRl91tu14s5XLy12gU1a5iXvIpgL9zOmR8vmNSrD9knDLioOJcBLtDVpVCOeIgxnISCRpZ/E7kEEgjqCfPDZyfzy8070dWiJUoCytHfu5UFrlQ2qkXF1JPmNjZrSVrKgW/dwWSWEsz2TngwYMb1QjBgwYEIwYMGBCMGDBgQjCjzv2gJQ3ijjeepKM6xIPhUA+Jydl0OmpNjp1x386c2pw+n70qZHZgkUYNs7m5Av0AAJJ6AedhhD4XQzuKupqVj+kTSAMFHwoFVMqsbm2Sx9yb4xVlW2nZfc6BXRRGQ8lq5e4ClL3LzAtO95ZZHsSZCsmbxf4mOuvywr84c5yNUNFSfayKQq5naW7kqvS4zJc62Kjyxjz5zmKzuoILyXf+7vd2K5Qikb3Lte2wFjvjbQ8O/s1ckSd/wATkQk5FzCnS1yFAvrb8fYgMngp3vcHyC73bHQZ6m+gH8ZrXJKGDLRcsHCYOGKslYFnrLXjpr3SK+oZz9put/Pb7w28u1o4hUytWSEvktCT8CMxyA5NtGZbX3O98auEmgqIpFqBMJs2Z6gtmax3Yr90HcWYi4N7XK4/6GSwuGQrPTyqyCaLUeIEKWA1Wz5T5ab46BkUMbXseS2U/uItzszUd18R3Stz5HuDhYt4ff3YbJerKSWkqCreCWJgQfUagjzB0Iw58x18YWOuWBXWsjMc1yfC1srBbaBiAbMb/Bt58rzJxKiLSusdVSgAyObCSMnTMQCc179Cb/tG3nLbzPTNSwwpKjyFu9mUlARYeBPiY6XO9r6gbm+eTGGySizmHC/OwIPA+DgNdlXG3CS1ujsxub9niClil4U7QvMugSSNLmwF2zfaJsLEC/lmBx0capA1S5p3E2di1olclSdSPhF7MSARfbFjcK7OlfKZi05Gy6LGv7KIcqj2LDzGHXh3LCxrZVVF8kUW/IBfyxmk6cu+8LS7Xk3O25FzpfQaq5tB1bPNvqffiqjqaLiNZTRwy07M0bXSVyFbLYgqwcgt0N99Nb4keXuUq+mV8kFOTIpRzJIxup3FlawxbsfDlHn/AF7Y2/RF8v44XOrKpzDG1jGtOdut28bei0injDsRcSe5URU9l9bclY4gPurLoP8AHr+JxG1PIVdHqadz+wVb/hJOPon6IvljBqFfUY0N6W6QZqGHxv5qs0UB0JHgvnrmCY1Lq8v1NRlVZFlBUOV0DKSLAkWurW1GhN7Du4DxSHh0ckgdZap1yIEuUjG5LOQATcDRb7WvqbXZW8EWRcrqrr91wCPzuMJXF+y+LNngLU8g2KHT8CbfIFcDelIjGIKljmM5Zt7CQLgchc7Lw0jg7HGQT9e3hdKlMiUfDwspdZq8+JlALJD00Nr5r6i4Jznyws10q008qQMWAV4TIdM19HIAOgOoA10sd8THO3DawFXqR3mQZe+TYrckZlt4TcnWwv5nfClh90fE2RhlLg7Fcm2YvtzyAAse8XS+ocWnBa1tOPsldnC+Ly00gkhcow8tiPIjYj0OGaWjp+LAtGEp68jxIf0VRbXbo3rv77hUFDJ3fe5H7sG2fKct/LNa18S/JvAWqZxfwxRjNLJfLkWx1DdG6j2udAcHSNPA+N0xOFzf3DyPHs8LFFNLIxwaMwdvVbOA8wTUtSYqlqhUTwtE0kh7o/sq4JQ7hhcWOH6qgo6spLAWDLcrUQSMJFNrWDKpPXUXHrheqRDxK0DTIauMH6NVgECUC/gkUi9z5fMX1DRHK3NkvDHeGWInK+Vo8wDIT7gh0OhBuNOpxyFRTvxXaC142va44i/rnsc09jka4cR79+St/sy5wepSSnqXBqYGy3IytJHYEPkIB81JAtoD1w84prmPh8tTEKiFPr0IeOZO7V1sPvh7n2PlbTFh8jc3x19Mjhl75VQTxjQpJbXwnXKTex2I66YZ0VUKhnMarNNFgPJMWDBgxuVCMGDBgQjHjNYXOwx7hE7TOPzqYKKlJSSpzmSUC5jhWwYgeZLWv0APUgiL3hjS52gXrQXGwS7TcVm4pWQVbWjpYnlFNFl8TAqR3jE/eUGwHw6De5MNz1za9IJKaPVmGYydFU5lB0+2Mu3Ww88TNaRR8NjdWu1PFYKWtmylQR6bFQf1h54RuA05rKqatrSDBT5XlsPC0iiyRgHcDcjqSB1xzLSamUzSZgZAcTfIfXxTLKNuELr4BQGghjqGTNW1C5aWE691GRbMQdmI1N/bQZrey8DaakZ6Sfv5QxaqC3zsb3BW+rINSPvHXUgAcs89dM8tcYHaJ1dTpp3RBUhftABb+Netz1OF3hnFJKeRZYmKuvUdR5EbEHyx1VNRPDS5jm4xYnQi+fUO4A23v1s9EmmqAT1gbHuPaO3yyWEda6yd5mOe97nW563vvfUEHe5vhhoq6akyVFLIEWY6QEliWvlK93rmW+z720vmuMdvFHpKyD6WVaGfOEeGMXE0hF/D5X6mxt1BJBM5yNyORZ3GaQjrqFXawPluCR8WoHhBL+1dfEIbyMsdCwi+LlwIGRxepXkFO8vs05a34c/wuPlvkdpWLzDR3LiBTdQST62a21z4Rt4zdcWjw3l1IwMwHTwjbTa/nby2HQDHfRUKxCw36nqf68umOPmfj60VM87DNawVb2zMTYC/QdSfIHHPyfEqXY5zfgNgmjGtjGFnjuVDdofN5oIUEQHey5spIuEVbZmt1PiAA21ub2saVrOMyzMWlkeRj1Zyf87D2At5Y7eYObZ61g07ghCxVVVQq30NtM1tB8THYYiwPL+un88W6ZK9jeKO8HlrjtouOTwn6qaWP0SRrfgDb8RiPQW1P56nACfX5f1pgU8t088I7WKuLSTJUL+uMr/40FvxU4duEdq1HLYSFqdv9oLr/jW4A9Wy4pBW/wCX87/88bA2l74FAxtK+mqepSRQ6MrqdmUgg+xGmNhGPmmg4nJC2aF3jbqY2K397Gx9jfDlwLtYqkdFnySRlgGdksyr1P1W9h0yG+CwKrMZCtWu4SrjyxVnOHZsBd4AEbqmyN/kh/3f2dzbHDeKRVCd5DIsieam9j5HqD6GxxtqKcOLHFMfxKZ/xKc2O42Pd79VB4bKMMgv5hUXA01RCtKKmKnjVUSaGYhChTcrmFyGIDkAg5r3tueTmTj8SRCioj9QusknWZ/M/q/xsOgGHbnvkMSAsgCuo8LdLeTfq+R+z7bJHKuSmFVPLHmmpggjjfYOzZCxH6pt+PmQcOaSaGZhmAuWn/55DruIAJO/InQZm5zS+aN7HYNj+7kM7cuxb+F8qrBA09dJ3AdbQra8ue4IcKNRYjbex1tpfbXU44rAxGVq+mUg22qYR+Hi6jyNts3hVeKcVlqJDJM5dj1PQeQGwHoMSnCB9GHfGQRVAKvCpvdlscwcD4VdSAL6n2N8a6mie+PHK79T9thkOQ3I/uPfYWVUM4a6zB1d+fpfh4Kb5E5xnkYUpYMmS6O2YSaaWLJfa1r5b7b74YK3vqDiUFeynuP0dQ0bNIe7KkXcBASFYK17E3XrhN5vpAGj4jSeGOoJJtvFU2N/k5Bv0JvfQjDpytUPWUveNLGXKspLpbe6kXR1t5EFPbfHKSf8eQVDRbYjgdxknTbSNwlW9R1aSoskbB0cBlZTcEHUEHG7Fbdk1eaYScOqLpMskkkIscjxGxPdsd7NmYiwNm62NrJx0THh7Q5uhS5wwmxRgwYMTXi8JxUXB6+SurFr5vDG4lip47WAh3DE/azZTe+lyLbYdu0TmKSkpAYB9fNIkMRK5gGe5zZetlViB526YUKXh8dLRCLN4qfOEcj3YGx6aAkbXW3lhP0rNhYIwc3eX8rXTMucRSN2h8SfvfosTZk+rIXdnZioVNemaMP5nMRiQrKGKH6Nw1pVSKK0tXITYPK2tvM3v+BB+ziG5GXvauStnOZaaLv3J/1hFo1F/ui5HqB54X66saWR5HN2dix9yb42dG0RkdhvYMGv+RGvcM+0jgqKyfCO3y95eKeoYq6hqVmkkMlKbs8iHNE0YGwW9lNrBRoL2ANsRtHwzhUtm+kzQ5SC8cqg5gNwpQW126n0xE8A5snpDaNs0Z+KJ9UPnp09xb54nZYKaslhWnpxEXUSTgNt4sqovRc7W1AGjKbCxxtkikgcTIS0W+dlhk2/zNN8+Fr52AssjXNkFm58jffgV18hcrd4wlIJBJ7pT0U9fQsBqRsovu6EXJQ0QiWw36nzP8ulugtjh5e4WIkB0vbSwt7kDoD0HQBR0GJfCEyOqZDUSb6DgE0awRN+G3v5lGIvmbgS1lNJAxy5rFWtfK4N1NuouNR5E4lMeMwAuTYeZxYvF84cd5dmpXyTxsjagHXK/wCyw0bz8/MDbEVfy3/r/pj6J4tzBQFWiqJ6YqdGjeRD+K3vfFAcRWNZZRGxdA7BG18SgkKdfNbH88Tsr2vxLWpvtjHL7/8AP88EWm/lj22/v5f9cQVixP8A1sL49ydT7euMozp7H/n/AJ49/r+v5YLr2y1vHfyPoRf+P8/lgA8tPRTb/dOmBNXC3AFwGYjRfcanQa2APpbDnwvsxeqiLxVdNIR9hS5/EsuZPmmJWUC4BKtBxOWGQPE7RyfeUlW9iNmHobj0xaPI/ah3rGKuaOM6d3KRlDnW4a10U7a3UG+gxWXGeXJ6Rsk8bJfa9srfssLo3ysfbHCGI/lr/A+IfK+PVEgOzX09PCHWx+RxVfPfLbRMZ4lBZVKuhGkkdtVIFr2GotrYaEFUwrctc81NHYRMWjG8LeJP3dcyH2sPMHFqcI5jh4nT5lAjkF80RdS4t9qw1y31BIHtjO4ugeJ49RqOI3B9+irczEMDtDoeBVKUsgLE08DFwCbs2cIBqSBkUC33nuB7646+X+BLUJUVNRI4ihALldXdm2ALaXv1PmPfEjxnhT08tRTIcq1AUot7KWVgxTU29r9Cg646aTh8lJwmr+kKY2nZFjRtGJBFzbf1+XtjpZKsOiDojYvLQ3O7iCRfW+mY5WJScREOs8aXvwuNPRYcsiGRZKMsxpqwMq94BmjnUAjbQ38JBFrkAWFjiM5MlkhrzBI7xk5opFU6NKtx8JVlYkWIuutiL45OHvNNGkNPFrG/eZ1HjL+eY7WCiyjy6nHd2gQ993FbGNKyIBwOk8dvzIBUfs3wt6Qp8MhBPz5HTIjQntaO/CtlJJdtuHv6HzTtzDRvBUUdUlpI6WUNIIltIsWuY5M1iCL3yhd9sW5Q1qTRpLGwdHUMrDYqRcH8MVXQUwno1eOYXeMqveeIHTLbMxzqSdCucgHdegYux6pA4eKdrrNTSSJLGwsULO8ij1UqwsfQ+WMPRUpLXRH9vitNS3RyecGDBhysarTtG4k89fTUUeghy1bv9q4zqiqdluA1yfvL64Wu08qIFMchUSuocDqrX89jcE+mZ7/FiZq+JCo41UuABDDGtJJrq7XLZiOgVmKXGo3vbZE7VXyzLGHLKEZlX/aEhCSevmP1s56jHPzky1wbfRMI+rFda0P0fgqaWatmLkf7KPRR7aKf3sbxxDh4iEi0BewHeD6Q90PqPuk7N8jY2B6+aeGI1RBSvIIoaSmjEjkXtsNAN2bwAD59MQ/GOFxU6x1NFUmVM2Q3FmRrEgEEC6sA24sbEa4e0bY3RMaS4OcS7IuDTfQFzcvlAtfPlnYq53OxuNhYZbE5bgHmpR+OUEU4jbh0dlKh2MjNlOmbQqb5TcetumGTs14WZC1Q48UrFz6XzKoHkAuc28nTyxXslPFOneKSJ5JVj7rpmbUuGJvlO2U7FtyMXhyzQZKY93ochyfhlT/cVMZOk2sYxkLcV3mzrknJuZ1J15ZZK+kJc4vNrDSwG/Ypmor1QhFsz20S4Fh5sToq+p+VzjGllkluY3pnsSDldmsRoQSBvfTbC7FUTxhTHTtrYg63PqxHXzBwwcK4qyR2khZSST4Izb59b/LFdOAbh7bcMx6aKx5OxXWOHztvJGg/VQsfxY2H4HBPy1E6Mr5nYgjO5uR7DRV/dAxkOPr9yX/2pP8A4Ywm5iSzFdSouVIIa3nlIBA9Tp6jG5rWD5VSSTqqD534OlNVFEJ63vbcGx1Vj7+f8AvDDLz9xhairJQkqulyb/mRf5G9umFsj0wvltjNkyivgF17YDHoFh/X8RjEE6fwwXxUrV6p3/r+uuMrYKaPMwW9r2GZiAov1J6D16Y3ycOlEphyN3wbJkAJYN7KDcW8WgNxqLjHuErzEArK5K7PKWpoIZZkcO/eG4ZluCzZTbY+G1mtYi2mO5eyRYnSSmqpYnQ3zMqvr7DKPkbg4cuDcLWmgjhT4Y1A3J13Op11JJx24Cc1mxFaXpVePJIBICAGDKCG91tbXe1sRcHJdCmbLSQeIWN41Om9rMCAPbE1gwXKioNuRaAgj6HBr1EYB+RGo+Rxu4TypS0zFoIERiCM1iWsdxmYk2PlfEtgwXKFWvanwDPAzgap4h8hc/il/mFxVC8OnkKAJJIWW6WBbw3I0tfYgj0tj6M5gpc8Z0vodPMjUD57Yo5uZ6ijiekhkKZJpPEALlDYCxO2oLaee+NvQ80zGvp4gCWm4ucg13ZfQ+ayV0bCRI46jbiFt4f2f1S5ZZWjpVUhg8rgEEaggDrfzIx311GJKPiNOhDfR3Wrp2G2Q+I5fTJce7YSaqseVs0js7ebMSfxOHLkricRrYIVDFGgkgdnsM9y8nwi9hfwjU6Wxu6QgqDCZJHAkC9gLAYc9SSToR36arPTSRh4a0W7TrfL8rd2Wwq4qFLlSWznYgq2qkqwKsDe2ouCuhw38gxtBxiqSV1/7RCjRZQwWXKSSRe4ugbbM2h3NjaseR6QrxBI3ZlZO8iBU2OZCwI+a62IIOXUEYf+MRPFxDhZBRU+k2EgOUXOjArsGZbrp8ROy7Y51jvh1osb4vfom7xiiVxYMY48w/S9VRwRUlq+IZLiCWpdom08UigLLqDqpbMQp3UkjY2r/jtKX4vHGzZw09OqX/1ZIPzPhOvWwO5OHbkelElPNErLaKomAkX+8XO1m1Gg08LDqvoRhOo0ZuOxd4wZhUDUCwyhGdSASd8xO/toBjmg7/kzO4A/RMrfptCkuMV1I1XXfSzIQ0qKoitmHdgqSbnbUe/yxzLwrhskbJFXNHmZWtNGfshwBcBR9s9cRfHqWMvUSs7d49VOiIAMvhKm7MWFvjA26Yj6ngs0KrJLHZGsVuwsw9MrXI9RjrIadvw24ZXNNgAMrEtAGQcDfTZI3yHEbtB1479iYaflxKeqpgkqTlhJKHT4bKDkG51zqfyxeXDIAkYUbDQew0H8MUpyvHG1ZAYwyqYAcrNmyky5GANtibn54uGv4kYIFKqGdjZVZsovqSSbE2ABNgCToACThJWY5KtjXG5DTrYZ4jwy0y4JjT4WwkjIX9ApW2K74vzW1FxlxJm7iVIgwJNl00cDbQ3BtuL9QMMPGTNLSTRyU+eUBfBDPa4JuGSRkBDKyk5SN1631oSuMmZ+8zhwCrXBY+QzK3iBBN7Eee+LoYrk3WWrnMYbh98lfHCedonFUZmVPo1Q0TGxtkMhjjbrufCTsCCdBhgqqNJBZ1DD13Hsdx8sfNjVrXZc5+sB7wfeIKN4v3rN72w9UnbG8S5WizWihVLmxDKCHdz+sbWUXtb3wPpyM2opqsTEMOROl+9dHN3ZQ4ZpaRzITdu4a2f1yNsR6Nb9omwxWnte/XT8d9rG+mLAo5+KcXByAxwk2axyR36hm+KT28XsMQHN/LUdFJGiVCzSMrGUJsjAqANzqbne22wx4+HC26e/CaxgOMEnYZ2B5peyb7/17YLe/wCGMmbTXHgH9HGZQTb2XKf7Ri+r7wHMCN8oKnxb7DY36G25GLn4lw2AOtS0UeaIfHkBZVAtmU2uMo0IHT2F6F5R4PVVMxajB7yAqxYSKhF/LMdeo2I/gfoSignVFMrB3G+VQtxbqoJBPnlIvYEDpjdC27MLgsM5GK4KxpqpJFDxsrqdmUgg/MaY24pPnzlafh8zVNG0kdO7bxsR3bH7LZTot9r+x1tdt7L+fPpUf0ed71CXysx1kXf5svXzFj54lNQlkfxWG4+oVDKgF2BwsU/4MGDC5akYMGI/jnETDFmDRISwXNM2WMXufER7WHqRiTWlxsF4TYXXVWDwH0scUfxjgEUnEZo5ZBCpiziQ7KUIQ3Fxe4VvmRi2uDcc+lJKwaEgBSFikzsoIJ8bWADG3wjax1OKn7QqF5K+OOIEvICgA0vd3Ovprc4spGujrS3FhJac+Fs78PRVTkOgva+f4XH/AGPwqP462WU+UUVvzZSPzxvgrqJXpfoglVkqoy5ltdlbw6WOwt5D4sCcscNj8E9eTJ17pbqD5Xytf8R7DETxfl4UzRywyrPAzgLKnRhrlYX0a2vrhswxTHC6SQk6Yhha7L/VoOX3WE4mC4a3uNyPqVv4lQheNSI3w/S8370ih12II8RtcG9yLYbu0GCSKidVs4ldFElwrB73XObAGxt9YMptuPtFT59pg3GJ0Jssj0oY+hVV/jbDtzjCYKCZmuyPHkNtWB6A5j4hfTN8S9bi+XlHu60DuQy8D4/hOwMnK0Pos/8ArB/XywYof/QfmH78n/uj+eDHUJYmbkakZaXuV/SUsk0EhuNGVj8NviU2BKkg7EEGxwoUOZeOxl9G+k5bAggDIQtiANLHTQEDQ6g4ceVqBou/hGlRBPKspy2JVmLoxBFpFIbMASCA2hHVJ4uzxcYjeRQhWoprAG47u5W9/mV11GUA45lrf15m8Qe3NMr9RpXbPHRAzisabMKupyCK17fV3JuPO1vnjGap4QyopNZaNSq/BsWZ/wCLHGjjXL5m4tURZgi52kd22RLByx+R/EjHVLV8GhGRYZqgjeTMVv6jxL/w46bq4WFpkcSA6zdG3HOwG+90nzu64aBpnvZdnB56f+0IPo1+57hAub4riYM2b1uCf+WLO4tw9HSMmBZpSciXcpl3ckSKCyWyXuovcAYpjhaRR1cUlOWMUneKFe2dHynwtbQ6lCCNwfMHF5tIGgJ7sy7EItrnUEWLEAHW97j3wsqh8KsYWk5t31vffTPitkJxwkG2vdotfBOHyRRurKkbE3BEskxJta7vKFZiNNPLTTFf84cncTqpQZBDKq/C0eWMAeodg/yLMB0xYPCEcMxNMsCkDXvAzkg6ZgosNCftHHPztw6Seiljizl2AAVXVL3NvEzD4BfMw0uFtsSDLGWyXy8/U+ai+MPjtn5L5+rKfu2kUtnAJu6upRgfCbMLEgDUG3TTocaX+Em1wVAUrc6AE9fXQYceEdlVdUakiCMG/eSk6jzVAqnbW7C2IjmTgkNMwjSrSeW9n7tSVCjYF3Ygkk9NrEk6jDG6UPop2/t8De3bb3yUtyvQcQqo3p6UuIM93ObKmYqoIZtzoFOXXe9tcaH5SjV3SWds5iDU6xRF+9bO6i3UqctzoNGQ31Iw08DoPpNNEKR3kDxbIqU9lXwZZZVzMobWwGYmxINgTjzmM1dOgaqpqbKgyx+JTYbEAZzIbiwJVdgLjTCszyyi7GZZ3vy8Dr/K6SOoMcLabYf2jM9trpM4Py7UyzvFDC3exqyyh8hVS2ZCwJ8IGXQbm4JBvosP3bALmVlJVWswIupFwRcag9Dhz5X52qVnqEooI8sgXu0ygJCBvfKFsAcxLGwNwbX0x3808ltUPSSreWJYEjcxAZ7DxBkBIuGv+7obHbFc8zGYGPsCRnyy9Vo61hiAHjc9uvclHkjmg0FaJyC0ZukgXqhC7eqkAj29cfQPCObqWpv3NRG9gCQGsQD1KmxHrppis+T+U6KKonFZkyWEkCTll8F2zZg4UOV8Guo1O9r4TuduG0SzE0DuyG91IOVT+ozHMw9CPmej2B0UrGgm2Vr7FLX08jnF0DXOGpy0PLW/mvpCeBHBDorAixDAEEet9xiq+aex+0nf8PfumBzCNmsobfwPe6nyBBHqBireH8y1UDhop5UZRlFnJAHlY3FvS2JFO0biItarl0JI+Hr7rqPIHQdLY2tpZWG7HBLHTMdk4Kz+AdoLxEQcTjanlGgmI+rf3YeEH1By+22HqOUMAykEHUEG4PsRvj5m4hzRVTqUmqJpEJuVaQlb7/De38secI5jqaU/UTPH6A+E+6m6n5jGaborH1mkA8NvwrGVuHI5j6r6cxxcVq0jUF5o4RmADSZbE2Jt4iBe1+vTFbcmdolfUPldInjUgPKVKkXIH2TlJ12tiw+LVEgeMRxd6LOzLnVbjwqLZxY7nS69NehUSUz4X4X28futzZWvbcLyi4iJVltJHKFA8ce2oJsbMwuNDvsw0GKo51qbV9gbM0M6qb28Td6g16Xtlv64tiOozQn6pobtlyNlvuLnwErY66g4prmDhMlfWziEZmiiVgLgXzMHtc6bSE/u4ppsH9aS82aGm52F8uzdezYvgi2ZJ/KS5EKkgggjQgixHy6YkeGI3dSb5HaJB5GTMCLeoTP7ZvXGHFOHVMdu/jlXKLAyBrAeQJ0t7Y7OCVM081NE0kjRd9EApYlQbjYbA5b462WTFFjBBAzJvwzySZjbPsb/AMrs5+g73jE0fRnpUb2KD/MjDlzaTT0EwlJaOSEqpbxWa3hDfr9Fk2OgbxAFkjj0H0ri86AkB6nISDb9EnmNtV3w7c7SNFRzRyksWUGAsfEZARlsRqZQSDb7XxD7YHz6QZwM5DLfZdKNHFRf9i8a8pfxb+eDFwd7WfdX8sGOoSxILUhi4tXqdJpGSaIg2aSJkCkDN4WVGUizbEaZd8IfajTSioDuoX6s5HH2mDB9jqp0Jym+5sTYgWV2gwlOK0UztljeGWFXzFQkt8412u40Aa4OU6HCp2l007wI7xgojqXY6Mqi4vlBKnQm7KdibqMtxz836Vdfjx9Ewj60S0czUr1NRmgF2rqOJlFwLkNG5FyQPgUH5Yih2bTIL1E9PTj9eQX/AAGn542Q1btwiGVCe9opJYGPURyAqDca7MgBwnM1zc6nzx0XRrZ3whsbw0NyOVzcZDe1sOE6FKKosa/rNuTzsPd7purqKmpqcGnqVqJo545WspACi403B8RW5v5YuPlOsDwrY3FrD2Hwn5plPzx824tzso49eMRk6rp+A0/GPT/0jjL0xSOhjZOXFxacybaOy2AGXqr6GYPcWWtcZdydqjmNg9hAyopJeSVggyqwVii6s9r9QoNxYm4x1cy1zQ0sromdwAFQAnMxIUCw1O/THBzWzkRgCKxZchaPvJDLrYRIwyBsoLd41wtiSLAkbEr5I6eN2DgpJlvMBmKDMAz5TYEi3l0Ol7YoDAQ1wWhr8Lutnb3ZLA5V4pxI3rJu4iOvdD/+am3zc3x3T8N4PwxGWXLLIVIKtaSQgixGX4UuLj7PviJ5t4rxWV8iWWJjYdwbXv8AeckMPyXHvAOxlms9XLlB17uPUn3c6fgD742J5iY6MGaUNZ/az1UdV9p0xVKegh7lAAiWGeQgAKOlr2A6E+uNMfZrxGoV6ibSQDMqytmkkI1C2Nwua2XxHS+2HybjPDOEqVjCCTYrGM8h/aYnT2Zh7YSuN9rVVUHJTL3IOgy+KQ/O1h+6L+uA23VkQkkYWUkQY0/udqR77Vo4m8tFSUn045jKmUxAqtrkXLoF3s6rrewjYizsCrRw3gyyq0js+bP4PEbCMEhbA2KhlAawtYvpthW4b2YVdSwmqrxi4YmUkyMdvh3BN7eIjfriwzTLEDdtzuT6qBoPUjbrihlNG12IDu2zSirjbCQxsmI8vfakXmHs9nqqiNopdrKWlY3yglgGbXPYkgG2bWxLakNHBeyekp17yqfviupzHJGPcX1/eNvTBJzCuoi1NtCwuDsB4QbkG6adQ8YFywtAcT4HVcRAuzgLqpdj3dri/hG5ANxLGCHW1wpvi8Na0WaFfTyTYfhufgbudz7081q7SOI8KmTJCmadRZJIAFUW2DG1nX0APoRirZKRgM2U5b2zWNr+V9r+mLu4P2aUNNZqqUTvuE2X5It2b56emGCv4lD3JhWCMQkWKyKAlv8Ayx/nbGyCpfHkcwsVfFRObhhuXf3Hfu/jvXzWBfDhy92eyS2kqLxR6WW3jf0C7i/4+mLD4FyVFG2aCAKSb97JfT9gN4rfh7nDdRcJWM5tXf77f5DZR7fO+PajpMAWYlkVGTm5RnAOW1iVfAERfgiHQ/ebzb+Hqdt/EoGMmbvJ4NlV42Voz+1GysAcxIuV8vENsSdVUZALC7E2Vb2udTudtATfyB32ws8Jyd8YWklhZWF6Vp1lRt2Uo7AyZfCbpdbW1FjqmDnPJeffvstxW4gNs0Lv41KyQKrPmcLq9gt2PgBsNhdr29MUjX8QlEUlREXRZ6hxmUkeGMAotx6OdP1PTFh9pvHskLgHV/Cv7wZR/u943ocnninUqGClQzBW3AJsfcbHGjoanM2OoNrEgDmB+bHuVFdLgwxjYeac4OcqiGmUpWLNJmOeOQEkJYAAGRQW1vfKfL1xJcA4oauspHeOOIRRzTuI1yqd0DEefhB9sVzFKVYMLXHmAR8wwIPzGHGl4i68Orqt7d5MEpIrKFGoCkKFAAspvp904v6Qo44InOY0XdcXyBu/q2sAAbAk32t3qqnmdI8NJ027M1E8oUL1laHzMhLPUXU2OZn0IO2l766YsDjNa/e0McgvOldT2A2tmUk2N7qVuQeliN1N1ns44DITJURls0eaJFB0KgLcEH724PQhSdMOfAJUqOOU75Q7JRyMSRopJQBlB1B8TLY7XI3BJ54fq1jQNG/TdN3dWI++StPBjLBjoUuSb2uULycLlyAsY2ilIG+RHVmsRqCFudPI4W5u8qaS0VpVeO6FmBFyvws6XJtexzJr531FrHFM8sRvTTVtKvgljqJGEV0s6OWZGRGIsMlvhYD00wn6WiuwSD9vqtdK7MtSfyIuSomoJ/CKmLumB1yzRi6m4NtVJII38OFqqpmjdkcWZGKsPIg2P54au0DhFRDULU2Vb933bpfwyISVzZtRfYasBtcaDGHOcS1EcPEYhZKhQsqj7Ey6EH3sR+7frhh0RVAS5nKT/wBD7jLuWWuhu2428vfmlPExyrxk01QrXspsGPQa3DH0B3/VLDriHwY6eaJs0ZjfoUoY8scHDUL6Xo6rv4CEOVyrBT1RrFd/NWvqMcvCuHiOVUhpe4jUN3jtlvISLBfCzM+pzF38tL5javOzbnDL9VI2qjc9VAsD7oosf1AD9g3tw1f1bOqlyATkW1yfIXIFz0uccM0SUr3Usmo05jY+/uugu2Volb/C46jgK7xHuz9210/w9P3SPbEVxDh8hjaNxKEO5hdrfgtm+RW2Ck45kkUzTozy3aWNWHd08SqbEsbFbNlQs9s7MbAZQAy09SsgzIwYeYN8bC+SLXMKDbE3bkVVQ7P6YuLTNlvqhKhva5Gn+E4eOBQ01ILQ0yqer5rsfdmW/wAr2xPSwK3xKG9wD/HHK3BYD/dJ8lA/hiQqW8FomnqJRhe8ke/FRHGeMVcgdYRFEuUlWJZnzaWPw5QBe/2thiAl4e+eXPLqY5BezEi5iKnb7JQmwxJVcSpLIqpcd4oKkXAUAbE7XZgPe/ljorIgyF0Up42jYWGuYBSdDb4/4nGjEMjxWcTPaLNsO5clLSxIcwCknUZhmtoCABsPB4NtQq72GOyOqeQ2GYjLnBLAA6WJIH4HQ63Ol8dFBUt3vdvlH6RWCrYA+EgjU6EMLe/4EvCsrh1OVfGJApIKkj4ltqFJAJA2vcbnETLbVVnE/Mm64m4a92ClGZbaKRmS4B8JIAYeYNtD54mOC08LIsir4upe5YH3Ow6i1rixwv65lVWOQgASZbgroLP1sCwGbS4Y9NDPcIlaNjDIuXcpb4fUKfL7QG4BItoCap74dV7Ha+il8BODEdxujeRBkKC1yVePOrCxHwZluRuATa+/QjG0AmxV5Ngoqs4ik7zQyiQZFLhAMjrkIySK9wzF2+EpcCwDWJIPW1NHTxFjnZrEl5LM4vckCwsCSSLLuSd74yoKLwq82aQo2aIzKgkUlbHRFAW+tha4G+wAQO0rnKwMUbeI31HToT8tQP1rn7AJJcUzxSwau14AblRbZjTK/QJK5244aioOvhQkaHTNoDbzAAVAeoQHrhewYMdrTwNp4mxM0CQySGR5ed16iEkAC5JsAOpw089v3KU1ChH/AGWPvZfLvpNr+1y3s2MeRqJFaStn/Q0i5z+tJ9hR63198vnjXyxwVuJVjtPqGImlUG18zEBb9FVFP5DHO9L1TTLhPyx5n/Y7dw8wmlBCQ3FufL+fJP3K3A34fGgBJWRx3gY/bPhDDyJsAb9Qo63xOdkECMlbUqmstU4WRviaNQml+oDl/c3vrhb5glkNKKNizTSTxQIQdW1Q3Y+sfjuNiemW+Lc4Zw2OniSGFBHGgsqrsB/mepJ1JJJwo6Ljc4umdqcu3mt1S4WDQurBgwYdrEjFcdrnDchpK4KbU7sszR+FxG4sDmGuVX6G4Ga9rXxY+MZEDAggEEWIOxGIvaHtLTuvWmxuql49wOWupnRJkZWWyykK1xvvHkt8w3nhG5YqRFNNQVQyw1RAvfRJvsOp+69hY+YF7WOG/htH9AqZ6J2MBaRnpmzsEljdiQFGqAoCFIAuD8jiH7Q+SXAapzmQlQHQhR4V6qyqozC9/ECWxzUd4JDA82GxtY32I8/ZTI2kbiCSeMcKemmeGQWZDb0I6EehGuOPDpRyf2tTCJiPp9Ol0Y6fSIemp+0P46/aNkx0IJBBBBsQdwR5jHd0FZ/Uss752/MPUcjt4bLnKmAxOy0OiygnZGVkJVlIII3BGxGLd5C57V1COQpUajoB5j/Z/wDB+zYrT+NlPUMjB0Yqym4YGxB9DiPSHR7Kxljk4aHgvaapdA7iDqF9MV1Gs6oQFJSRJCp0DFb2zEA7EhgbHVVxFcQ4hPAJpW7syv3fdwglgqKcoLHQlnZ8ug0uoF8pOEfkztIHhjlIRthsFP7JOiH9Q2XyK/CbJFVBULlkVWBK3DDS4IYAg6jxAHKccr8R9M/4NU23PYjl75ck4s2VuOI/hdFPxuF2kVX/AEWXMxFl8Xw2c+Ek6bHqPMY7sQTcvEdzGDmj71pp2Y+KRx4kuALEZ8p6WEagC23OauZagC7gVWkYYH6to2sfCw0zQXex6ofPF3w2u+Q+/dz2KOMj5gu/iHDbRzFRmd3VwP2Sth7afmcRcEsqo8aspMYfNdL3CFQOu5Fz5kjfErwzjyzTSxqBZFRlYNfMGLqTbpYpp5gg9ce1NqYVVQwLKFzlRvZFu1r6XNjiQLm9Rwz/AIQQD1go0JI+adGBy+G2XdQI20F9WHi162GNMNS2dZGYsvegq5Og+G4ttqjEj0HnvJ8LnEXew5SWiQS6kaq5kygHzAjyn5b4j5qxIw6OpWKQpIC0cjKFYKTaRFKJkINs1rWGwscWhxJIt/CgRaxupOp4UUkWWIfa8aeYOjFfUg6jY2HUa9NTxWNXWP4pGJARbbgZjqSFBC+KxN7agHEfHmNVJBPIXDQq6AWUEHMkosupscrC5JGbfTGNLwmSSlSKQlJYXGSWwJPdNlWSwP24xYg2+JhtikgZYz7PnbdTuf2ha+IVTTRzwyKVlhZXCxs4LR5syMhSz3IDKbahgR5Xk+HwyQqRNN3w0yEoFfbXMQbNrtoNNyTrj2rqo0PeELmAy5yBoD0vvqeg30xW/OfaWFzRwnM+xPl722/ZGvnl2Ob4r53fBpm3P0Hf74KZa2MY5Db1Upz5z2sClEN3NxYH5EAjbyLfIa3KUzU1LSMXc3Y7n+Q6ADQAbAAY8qalpGLObsev9aADYAaDGvHVdHdHMo2Ek3edT6diT1NSZzwA0CMb6CheaRI4xmdyAB6/y6k9BjQBh0T/AO002c2+n1CkRqf7iPq7eR9+ot0bF1dWCmjyzcflHE/YalQp4TK62264+dq+OCNOHwsDHT+Odv8AWVFrhfW3l7D7OHHlvlb6FFFMhHeSFQ775s+W1/1TIBbyD4VuzblqOpmZ5AWWMKVzg+NmLF21+K+W3zwz8U+s7jhqFmeWdFIVrZIo2Acm2oGRM3oT7Y4ScukkEDTck9Y8b5k+v02XRsAY3F4d3v3dMnZ/RJVV1ZXFcwjZYKd2+zlU97lF7algubfQi+4xYuOXhnDI6eJIYUEcaCyquwH+ZvqSdSSScdWOhijETAwbJe52IkowYMGLFFGDBgwIS32gcsGuo2jTL3qMssWceHOhvY+jC6n3wicPqKee8E96eVVtNTveOxOhysWF1I6qSCMW/hI545SnknjraMgzIgjlhZsomiBLABtgwJO+hB3FhjBXUvx2Xb8w0V8MuA2Oipzm7gqUM8UlLMFAf6shw3dsBcWJYkoR4SrXHr0xIVFOnFo2liVY66MfXQDaUffTzv8A8j0Jc+G8ajnhlzU8qMGeOVS6sEdSQQS8gta3lb3xXvGOWJ6eQ1NMjxxqQ0bxlS0Z1zeEO10PkNLX0Awtpap7Hi5wvblc78jx9kZrTLE2RttQUsuhBIIII0IO4PtjzDpHUwcWAD5KevI0b+6qPY9G9Nx+tsFbifCpaeQxzIUYdD1HmDsR6jHa0deyp6pyeNW+o4jn42XPz07ojxHFcmGDgHOU9OQoPeJsEbcDyU7gfqm6/q4goGIZSACQRYEXBPkR1v5dcXHT8jQLFJLHF3M0sDKFka6xM6kG25G9r3Om1tcZulqungYGVDcQdp2+Y11H2VlJFI8l0ZtZYcB7SYZLAS9y33Jfh+Rvb8GX9nDeOM50tJDnRgReMh1IIsfCbNqPIHHzxxPhjQSFHKEjqjqw/FT+RsfTBQ8WmhN4pXj/AGWI/IaHGB3QYtjpJbA6A5juO31WlvSBGUrfRfRKcUpe9WQyBHVDGA5KeEkG2V7dQPb54z4lSQVQsZdCjocjixV7BhbUXIFr7i5tbFJUvabXILGRZB5Oin/hscdH/wBTJD8VLSMfPuz/API4zHo7pFhyDTbgfvZXf1dM4bjuV0VVNEZDL3xjYoI2ystioLML5gbEFmsRY6+1ueaso727wN4QhRHZgVF7AxoSDuRqDfY4qCbtFkUkfQ6VGBIIMRuCND1Gt8ctT2lVrCwdIx5Ig/8A2zY8b0f0g7Zo7/tdBqqYcfBXXNzANSsZ/ak8Ontq/wDu4U+OdpcMdwZBI33I9vnY/wAWH7OKjruMTTfpZXceRY2/w7fljTSUpkcIpUE9WZVHzZiAMamdBXGKpkuOAyHef4VLukNom+KnuYOd6ioNrmNOgB1sfWw0I+6BfrfC3i4+GcgwyUtOtQFkeEMM0T6MpZmCltLgX9PexOKo4zfv5M0YiIYjugLZLaBfkLa9d+uNvRVXTSF0NO2wbrzzsDxN9c9NFnq4pW2fIb3XHgAxvoaCSZxHEhd22VR/Vh6nTDbkg4Tq+Wpr7XWIH6uD9Zz5jfz8rfFjbWV0dMLauOjRqfsOZVMNO6U5acV5w/h0fDY1qqpc9S//AHal63++46W39P2torh3DZ66o76YZ0eVBPKTYFc6qVjH3RcL+PljbwPgdRxSd5WlLaqJJgLnUjwINlVVN9PTD/DURUvDVBRjkMUa5Vu7P4CtgN2J8tzji6ure6S5OKQ2H+o4D3mcyn8MLWNsNFs4xX09EYHzAfVuUQHV2upUKAPtZ30t+eGrs35W+jwGeWIJVVDPJKTq6qzFljLHWyrlBHmPTHFyLy3K87VtVEIiEEVNCwGaOO9yzb2c6ADcAHzth9xsoKT4DcTvmOqpnlxmw0RgwYMMlnRgwYMCEYMGDAhGDBgwISPzP2fsZZayglMFSytmTKGjla2l1NsjGwGce5BOFvhHHJK6CxaMSIQs0TxhWR9QQc5Ybg/ZBxbmFXm/s9p61XcKIqq31dSl1cMLWzFSMw0trfTa2mF9XQsqOsMncbLRFMWZHRVDzl2cCCIyROWF2Yxvly3uSchAUr6WviO4fzpeNaevjNVDa6sdKiMeeti4Hnv6kaYc3q2oiv8AaFFJGwdV7+K7xNfQEy5iwufstbfUY6uZOADiACiIxndZSblSOvhOQ+Vi9/TCn4z4SGVAOWjtCOYt6FasLXi7UljlMkfSeFzioRdbKQJoz6qba/IHyGI7/SadYKmmnMjGXJ+kJLKyspN82oBUEW9Bjq5i5OnoJFlikYm4GeLwSa7WVWJceYA/HGS88s9ouIUyVVtM2UxTgfMC/stsOoekC8AyNEgFs8g4WN+QNj/qsElJhJwHDy2z980qYMNf9l8MqD9TVtTOf7qqW3+/oPzOPKjs1rAM0YjnXo0UgIP+K35Yex9K0rsnOwn/AC6vnl4FLXUkrdr9maVcN/InAaWqkUPJIsqEOYyoKuqm5s249QflfpB1HLNVH8VPMPXu2I/EC2NnCeJz0neGNCkjrkzlTdVvc5bjc2GvS3zxOrJqIHNp39Y6EEfnL68FGL9N4MjcuxNPaPwGlhleVpJO9muyxKotfYksdhmufO5+eK/xMcQ4xUVMUccoaQxE5HIJfKbXUn7WoBBOvv00U/LlU/wU8x/9NrfiRbEKFppYAyd9yNyRaw0tptxzUpyJXl0bclHYMNNN2bVrC7okK9WlcAD8Ln8sZHgvDqf/ALxW9+/+qpVzH2z6j8cuPZOlaVmQfiPBvW8svFDaSV21u3JR9LzHKtItLEWUmYuShIJ0UKoy6/ECfwxKjlSV1FRxKf6PGABmlN5WA6BTrf3ufQ40vz2sN0oKaKl0/SykPMR6Lc2PoSccqct1tVMjzK5MjBe+ma5QG5JEey2UE5fbbCObpAi5iaI73NzYuN9eQ8XdiYx0l7fEN7bbffyXXV83iOMw8NiaCNrKZ2F55SdAFHS/Q/gFxt5Q5FeWcCpjyJZnsWzGRwwHj87eI76kemGjhfIUNLUwsFMkguSzNf4gI9R+87fIW2xvqOY2lqnWippKiVCI1yoRGHHeBy0vwqBmA1OEZndKS2nBJOp3vpr6nuATEMawdbJb3ro+HLORlA+GNADd5AkQVQBuSfzOJblTkCcyw1Ne6Xis0VNHcqjm5zOT8Trc7CwOtzpiR5R7NIabJPP9fVi7NKzMyq51PdqTZQNg1r2HS+HPDWkoGw9Z2buKySzl+Q0RgwYMMVnRgwYMCEYMGDAhGDBgwIRgwYMCEYMGDAhc3EeHRzxPFMiyRuLMrC4I/rW/TCBxXsxlp483Dqme6PmFNJIMjL9pVcpmUkbFiw9txZGDEHxtkFnC6k1xboVT68eSmZGqaSrgdm7vNKt0zG9vrybPcDS7WFjtvjdWctR1zq0qIIwbqUfUkXFhIpv5khbAfeOuLR4hw6OeNopkWSNxZkYAg/I+uuEviHY3RslqcywODdG7x5EU9QYpHKsp2I6jrhRJ0UAcULrHnmtTanKzgq44r2eq8wSjkuLkMJCXjsN7EsWZgdLKLDYkYhK7kiqpZVEYJZzYfR2Mb33vbP8ACOraAXGuovaU3LfGIUbuzRSldsqsjuvRbGyLbUjxW9RiNTi00WaR+HcQaRfiLICCBu2ZbKba2VRYdALk4ow1sWRGIeN+05K3HE7dIknEuK0pAaarUEgAkrMLnYHQm56D288Zy888ViIEk7pfYyUqa9BsOp01w4DnqiZu+ecMy/3SIxYXB0UEX01zNYE+g0xubmakkAqHnhRFs6pmBIG17DQzHQdcg0GtzjOZD++Ef9d+8FTwjY/VJNRz5xRbB55I77E0ijrYbqTqdNRvjRW8e4ocolmrBmIAyqqEkmwGVPFcnS1sWA/NFJIVm76FIl8S3YXIXQvkBuX0Cop1AJa1yAvLLz7QyOrd6ECsQqFTnuLBjkAvmYDu18hf7wAGyn9sA55fhBaP7vr+Uj1PJVc7KZYzISQPrZyxBOmpN10F2Nr6Ana15h+zBoygeoKhjdsiKBkFsxG9t1UE3OZhpYYZ5+Z3kdc9BXA6BIxTvcr4WJzWt4iApHQA66kY7IuBcZkbvGhpVZ8mUSSm0SqScrIqG7FjmJBOy/dGL2itkyDbW97qBdE3f33Ljk5Npqd4hHEmZSJLtuCCAt2Pm5zXOpEZHv5xDm2GScxwxTVDRHKFhiY53zDNZgMoChQCT98j1wwU3Y9E/jq6momkc3lCyFI21JChB4gouQPFfU+eHnhvDYqeJYoUWONBZUUWAH876k9Tri+PoskgzOJKqdU2+QKvKbs5q6smWtqngWTemhC3VAWKqZtdfEb5Rv1Nr4sDhPCIqaFIYECRoLKo/Ekk6kk3JJ1JN8dmDDeOJkYswWWVzi7UowYMGLFFGDBgwIRgwYMCEYMGDAhGDBgwIRgwYMCEYMGDAhGDBgwIRgwYMCEYwG+DBgQuGm/7xJ7fyx838C/8Qj/z/wDPBgwIW/hH/iM/+ef44vhv/wAh+6MGDHqEw49wYMeIRgwYMCEYMGDAhGDBgwIRgwYMCEYMGDAhGDBgwIX/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54" name="Picture 10" descr="http://www.sonyinsider.com/wp-content/uploads/2008/12/600px-us-deptofjustice-sea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8956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868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1066800"/>
          </a:xfrm>
        </p:spPr>
        <p:txBody>
          <a:bodyPr/>
          <a:lstStyle/>
          <a:p>
            <a:r>
              <a:rPr lang="en-US" dirty="0" smtClean="0"/>
              <a:t>Sources of antitrust</a:t>
            </a:r>
            <a:r>
              <a:rPr lang="en-US" baseline="0" dirty="0" smtClean="0"/>
              <a:t> guidance</a:t>
            </a:r>
            <a:endParaRPr lang="en-US" dirty="0"/>
          </a:p>
        </p:txBody>
      </p:sp>
      <p:sp>
        <p:nvSpPr>
          <p:cNvPr id="3" name="Content Placeholder 2"/>
          <p:cNvSpPr>
            <a:spLocks noGrp="1"/>
          </p:cNvSpPr>
          <p:nvPr>
            <p:ph idx="1"/>
          </p:nvPr>
        </p:nvSpPr>
        <p:spPr/>
        <p:txBody>
          <a:bodyPr/>
          <a:lstStyle/>
          <a:p>
            <a:pPr lvl="0" rtl="0" fontAlgn="base"/>
            <a:r>
              <a:rPr lang="en-US" sz="2400" dirty="0" smtClean="0">
                <a:solidFill>
                  <a:schemeClr val="tx2"/>
                </a:solidFill>
                <a:effectLst/>
                <a:latin typeface="+mj-lt"/>
                <a:ea typeface="+mj-ea"/>
                <a:cs typeface="+mj-cs"/>
              </a:rPr>
              <a:t>Case law - but generally limited, and very little related </a:t>
            </a:r>
            <a:r>
              <a:rPr lang="en-US" sz="2400" dirty="0" smtClean="0">
                <a:solidFill>
                  <a:schemeClr val="tx2"/>
                </a:solidFill>
                <a:latin typeface="+mj-lt"/>
                <a:ea typeface="+mj-ea"/>
                <a:cs typeface="+mj-cs"/>
              </a:rPr>
              <a:t>specifically to health care </a:t>
            </a:r>
          </a:p>
          <a:p>
            <a:pPr lvl="0" rtl="0" fontAlgn="base"/>
            <a:r>
              <a:rPr lang="en-US" sz="2400" dirty="0" smtClean="0">
                <a:solidFill>
                  <a:schemeClr val="tx2"/>
                </a:solidFill>
                <a:effectLst/>
                <a:latin typeface="+mj-lt"/>
                <a:ea typeface="+mj-ea"/>
                <a:cs typeface="+mj-cs"/>
              </a:rPr>
              <a:t>DOJ/FTC </a:t>
            </a:r>
            <a:r>
              <a:rPr lang="en-US" sz="2400" i="1" dirty="0" smtClean="0">
                <a:solidFill>
                  <a:schemeClr val="tx2"/>
                </a:solidFill>
                <a:effectLst/>
                <a:latin typeface="+mj-lt"/>
                <a:ea typeface="+mj-ea"/>
                <a:cs typeface="+mj-cs"/>
              </a:rPr>
              <a:t>“Statements on Antitrust Enforcement Policy in Health Care” </a:t>
            </a:r>
            <a:r>
              <a:rPr lang="en-US" sz="2400" dirty="0" smtClean="0">
                <a:solidFill>
                  <a:schemeClr val="tx2"/>
                </a:solidFill>
                <a:effectLst/>
                <a:latin typeface="+mj-lt"/>
                <a:ea typeface="+mj-ea"/>
                <a:cs typeface="+mj-cs"/>
              </a:rPr>
              <a:t>(1996)</a:t>
            </a:r>
          </a:p>
          <a:p>
            <a:pPr lvl="1"/>
            <a:r>
              <a:rPr lang="en-US" sz="2000" dirty="0" smtClean="0">
                <a:solidFill>
                  <a:schemeClr val="tx2"/>
                </a:solidFill>
                <a:latin typeface="+mj-lt"/>
                <a:ea typeface="+mj-ea"/>
                <a:cs typeface="+mj-cs"/>
              </a:rPr>
              <a:t>Note that “safety zones” are conservative and arrangements outside of the safety zones may be lawful.</a:t>
            </a:r>
            <a:endParaRPr lang="en-US" sz="2000" dirty="0" smtClean="0">
              <a:solidFill>
                <a:schemeClr val="tx2"/>
              </a:solidFill>
              <a:effectLst/>
              <a:latin typeface="+mj-lt"/>
              <a:ea typeface="+mj-ea"/>
              <a:cs typeface="+mj-cs"/>
            </a:endParaRPr>
          </a:p>
          <a:p>
            <a:pPr lvl="0" rtl="0" fontAlgn="base"/>
            <a:r>
              <a:rPr lang="en-US" sz="2400" dirty="0" smtClean="0">
                <a:effectLst/>
              </a:rPr>
              <a:t>Formal guidance from federal enforcers</a:t>
            </a:r>
          </a:p>
          <a:p>
            <a:pPr lvl="1"/>
            <a:r>
              <a:rPr lang="en-US" sz="1800" dirty="0" smtClean="0">
                <a:solidFill>
                  <a:schemeClr val="tx2"/>
                </a:solidFill>
                <a:effectLst/>
                <a:latin typeface="+mj-lt"/>
                <a:ea typeface="+mj-ea"/>
                <a:cs typeface="+mj-cs"/>
              </a:rPr>
              <a:t>DOJ Business Review Letters</a:t>
            </a:r>
          </a:p>
          <a:p>
            <a:pPr lvl="1"/>
            <a:r>
              <a:rPr lang="en-US" sz="1800" dirty="0" smtClean="0">
                <a:solidFill>
                  <a:schemeClr val="tx2"/>
                </a:solidFill>
                <a:latin typeface="+mj-lt"/>
                <a:ea typeface="+mj-ea"/>
                <a:cs typeface="+mj-cs"/>
              </a:rPr>
              <a:t>FTC </a:t>
            </a:r>
            <a:r>
              <a:rPr lang="en-US" sz="1800" dirty="0">
                <a:solidFill>
                  <a:schemeClr val="tx2"/>
                </a:solidFill>
                <a:latin typeface="+mj-lt"/>
                <a:ea typeface="+mj-ea"/>
                <a:cs typeface="+mj-cs"/>
              </a:rPr>
              <a:t>Advisory Opinions </a:t>
            </a:r>
            <a:endParaRPr lang="en-US" sz="1800" dirty="0" smtClean="0">
              <a:solidFill>
                <a:schemeClr val="tx2"/>
              </a:solidFill>
              <a:effectLst/>
              <a:latin typeface="+mj-lt"/>
              <a:ea typeface="+mj-ea"/>
              <a:cs typeface="+mj-cs"/>
            </a:endParaRPr>
          </a:p>
          <a:p>
            <a:pPr lvl="0" rtl="0" fontAlgn="base"/>
            <a:r>
              <a:rPr lang="en-US" sz="2400" dirty="0" smtClean="0">
                <a:solidFill>
                  <a:schemeClr val="tx2"/>
                </a:solidFill>
                <a:latin typeface="+mj-lt"/>
                <a:ea typeface="+mj-ea"/>
                <a:cs typeface="+mj-cs"/>
              </a:rPr>
              <a:t>Informal discussions with antitrust enforcers</a:t>
            </a:r>
          </a:p>
          <a:p>
            <a:pPr lvl="0" rtl="0" fontAlgn="base"/>
            <a:r>
              <a:rPr lang="en-US" sz="2400" dirty="0" smtClean="0">
                <a:solidFill>
                  <a:schemeClr val="tx2"/>
                </a:solidFill>
                <a:latin typeface="+mj-lt"/>
                <a:ea typeface="+mj-ea"/>
                <a:cs typeface="+mj-cs"/>
              </a:rPr>
              <a:t>Advice from antitrust counsel</a:t>
            </a:r>
            <a:endParaRPr lang="en-US" sz="2000" dirty="0"/>
          </a:p>
        </p:txBody>
      </p:sp>
      <p:sp>
        <p:nvSpPr>
          <p:cNvPr id="4" name="Slide Number Placeholder 3"/>
          <p:cNvSpPr>
            <a:spLocks noGrp="1"/>
          </p:cNvSpPr>
          <p:nvPr>
            <p:ph type="sldNum" sz="quarter" idx="10"/>
          </p:nvPr>
        </p:nvSpPr>
        <p:spPr/>
        <p:txBody>
          <a:bodyPr/>
          <a:lstStyle/>
          <a:p>
            <a:fld id="{F78FFA63-701D-4DC5-BB11-F0B29593DE91}" type="slidenum">
              <a:rPr lang="en-US" smtClean="0"/>
              <a:pPr/>
              <a:t>6</a:t>
            </a:fld>
            <a:endParaRPr lang="en-US" dirty="0"/>
          </a:p>
        </p:txBody>
      </p:sp>
    </p:spTree>
    <p:extLst>
      <p:ext uri="{BB962C8B-B14F-4D97-AF65-F5344CB8AC3E}">
        <p14:creationId xmlns:p14="http://schemas.microsoft.com/office/powerpoint/2010/main" val="2996979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990600"/>
          </a:xfrm>
        </p:spPr>
        <p:txBody>
          <a:bodyPr/>
          <a:lstStyle/>
          <a:p>
            <a:r>
              <a:rPr lang="en-US" sz="2800" dirty="0" smtClean="0">
                <a:solidFill>
                  <a:schemeClr val="tx1"/>
                </a:solidFill>
              </a:rPr>
              <a:t>DOJ/FTC</a:t>
            </a:r>
            <a:r>
              <a:rPr lang="en-US" sz="2800" baseline="0" dirty="0" smtClean="0">
                <a:solidFill>
                  <a:schemeClr val="tx1"/>
                </a:solidFill>
              </a:rPr>
              <a:t> Statement</a:t>
            </a:r>
            <a:r>
              <a:rPr lang="en-US" sz="2800" dirty="0" smtClean="0">
                <a:solidFill>
                  <a:schemeClr val="tx1"/>
                </a:solidFill>
              </a:rPr>
              <a:t> 4 </a:t>
            </a:r>
            <a:r>
              <a:rPr lang="en-US" sz="2800" dirty="0"/>
              <a:t>(non-fee related information)</a:t>
            </a:r>
            <a:r>
              <a:rPr lang="en-US" baseline="0" dirty="0" smtClean="0"/>
              <a:t>	</a:t>
            </a:r>
            <a:endParaRPr lang="en-US" dirty="0"/>
          </a:p>
        </p:txBody>
      </p:sp>
      <p:sp>
        <p:nvSpPr>
          <p:cNvPr id="3" name="Content Placeholder 2"/>
          <p:cNvSpPr>
            <a:spLocks noGrp="1"/>
          </p:cNvSpPr>
          <p:nvPr>
            <p:ph idx="1"/>
          </p:nvPr>
        </p:nvSpPr>
        <p:spPr/>
        <p:txBody>
          <a:bodyPr/>
          <a:lstStyle/>
          <a:p>
            <a:r>
              <a:rPr lang="en-US" sz="2400" dirty="0" smtClean="0"/>
              <a:t>Provides a safety zone for providers’ collective provision of </a:t>
            </a:r>
            <a:r>
              <a:rPr lang="en-US" sz="2400" i="1" dirty="0" smtClean="0"/>
              <a:t>non-fee-related</a:t>
            </a:r>
            <a:r>
              <a:rPr lang="en-US" sz="2400" dirty="0" smtClean="0"/>
              <a:t> information </a:t>
            </a:r>
            <a:r>
              <a:rPr lang="en-US" sz="2400" i="1" dirty="0" smtClean="0"/>
              <a:t>to health care purchasers</a:t>
            </a:r>
          </a:p>
          <a:p>
            <a:pPr lvl="1"/>
            <a:r>
              <a:rPr lang="en-US" sz="2000" dirty="0" smtClean="0"/>
              <a:t>E.g. collecting and providing medical data that could improve the quality or efficiency of treatment or the development of suggested practice parameters (such as patient management protocols).</a:t>
            </a:r>
          </a:p>
          <a:p>
            <a:pPr lvl="1"/>
            <a:r>
              <a:rPr lang="en-US" sz="2000" dirty="0" smtClean="0"/>
              <a:t>Agencies also will not challenge providers’ development of suggested practice parameters.</a:t>
            </a:r>
          </a:p>
          <a:p>
            <a:r>
              <a:rPr lang="en-US" sz="2400" dirty="0"/>
              <a:t>D</a:t>
            </a:r>
            <a:r>
              <a:rPr lang="en-US" sz="2400" dirty="0" smtClean="0"/>
              <a:t>oes not protect any attempt by providers to coerce a purchaser’s decision-making by implying or threatening a boycott of a plan that does not follow the providers’ recommendation.</a:t>
            </a:r>
          </a:p>
        </p:txBody>
      </p:sp>
      <p:sp>
        <p:nvSpPr>
          <p:cNvPr id="4" name="Slide Number Placeholder 3"/>
          <p:cNvSpPr>
            <a:spLocks noGrp="1"/>
          </p:cNvSpPr>
          <p:nvPr>
            <p:ph type="sldNum" sz="quarter" idx="10"/>
          </p:nvPr>
        </p:nvSpPr>
        <p:spPr/>
        <p:txBody>
          <a:bodyPr/>
          <a:lstStyle/>
          <a:p>
            <a:fld id="{F78FFA63-701D-4DC5-BB11-F0B29593DE91}" type="slidenum">
              <a:rPr lang="en-US" smtClean="0"/>
              <a:pPr/>
              <a:t>7</a:t>
            </a:fld>
            <a:endParaRPr lang="en-US" dirty="0"/>
          </a:p>
        </p:txBody>
      </p:sp>
    </p:spTree>
    <p:extLst>
      <p:ext uri="{BB962C8B-B14F-4D97-AF65-F5344CB8AC3E}">
        <p14:creationId xmlns:p14="http://schemas.microsoft.com/office/powerpoint/2010/main" val="3825107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990600"/>
          </a:xfrm>
        </p:spPr>
        <p:txBody>
          <a:bodyPr/>
          <a:lstStyle/>
          <a:p>
            <a:r>
              <a:rPr lang="en-US" sz="2800" dirty="0" smtClean="0"/>
              <a:t>DOJ/FTC Statement 5 (fee-related information)</a:t>
            </a:r>
            <a:endParaRPr lang="en-US" sz="2800" dirty="0"/>
          </a:p>
        </p:txBody>
      </p:sp>
      <p:sp>
        <p:nvSpPr>
          <p:cNvPr id="3" name="Content Placeholder 2"/>
          <p:cNvSpPr>
            <a:spLocks noGrp="1"/>
          </p:cNvSpPr>
          <p:nvPr>
            <p:ph idx="1"/>
          </p:nvPr>
        </p:nvSpPr>
        <p:spPr>
          <a:xfrm>
            <a:off x="152400" y="1295400"/>
            <a:ext cx="8794750" cy="5156200"/>
          </a:xfrm>
        </p:spPr>
        <p:txBody>
          <a:bodyPr/>
          <a:lstStyle/>
          <a:p>
            <a:r>
              <a:rPr lang="en-US" sz="2200" dirty="0" smtClean="0"/>
              <a:t>Provides </a:t>
            </a:r>
            <a:r>
              <a:rPr lang="en-US" sz="2200" dirty="0"/>
              <a:t>a safety zone for the exchange of certain </a:t>
            </a:r>
            <a:r>
              <a:rPr lang="en-US" sz="2200" dirty="0" smtClean="0"/>
              <a:t>current or historical </a:t>
            </a:r>
            <a:r>
              <a:rPr lang="en-US" sz="2200" i="1" dirty="0" smtClean="0"/>
              <a:t>fee-related</a:t>
            </a:r>
            <a:r>
              <a:rPr lang="en-US" sz="2200" dirty="0" smtClean="0"/>
              <a:t> information (including discounts or alternative reimbursement methods) </a:t>
            </a:r>
            <a:r>
              <a:rPr lang="en-US" sz="2200" i="1" dirty="0"/>
              <a:t>between health care providers and </a:t>
            </a:r>
            <a:r>
              <a:rPr lang="en-US" sz="2200" i="1" dirty="0" smtClean="0"/>
              <a:t>purchasers.</a:t>
            </a:r>
          </a:p>
          <a:p>
            <a:r>
              <a:rPr lang="en-US" sz="2200" dirty="0" smtClean="0"/>
              <a:t>To qualify for the safety zone:</a:t>
            </a:r>
          </a:p>
          <a:p>
            <a:pPr lvl="1"/>
            <a:r>
              <a:rPr lang="en-US" sz="1800" dirty="0" smtClean="0"/>
              <a:t>(1) the collection must be managed by a third party;</a:t>
            </a:r>
          </a:p>
          <a:p>
            <a:pPr lvl="1"/>
            <a:r>
              <a:rPr lang="en-US" sz="1800" dirty="0" smtClean="0"/>
              <a:t>(2) if any information is shared with competing providers, the data must be more than 3 months old; and</a:t>
            </a:r>
          </a:p>
          <a:p>
            <a:pPr lvl="1"/>
            <a:r>
              <a:rPr lang="en-US" sz="1800" dirty="0" smtClean="0"/>
              <a:t>(3) if the information is shared with competing providers, there must be at least 5 providers reporting data and no individual provider may represent more than 25%, on a weighted basis, of that statistic, and any information disseminated must be sufficiently aggregated.</a:t>
            </a:r>
          </a:p>
          <a:p>
            <a:pPr>
              <a:buFont typeface="Arial" pitchFamily="34" charset="0"/>
              <a:buChar char="•"/>
            </a:pPr>
            <a:r>
              <a:rPr lang="en-US" sz="2200" dirty="0"/>
              <a:t>C</a:t>
            </a:r>
            <a:r>
              <a:rPr lang="en-US" sz="2200" dirty="0" smtClean="0"/>
              <a:t>ollection and exchange of </a:t>
            </a:r>
            <a:r>
              <a:rPr lang="en-US" sz="2200" u="sng" dirty="0" smtClean="0"/>
              <a:t>prospective</a:t>
            </a:r>
            <a:r>
              <a:rPr lang="en-US" sz="2200" dirty="0" smtClean="0"/>
              <a:t> fee related information is always assessed on a case-by-case basis, and use of third-parties and firewalls is recommended.</a:t>
            </a:r>
          </a:p>
          <a:p>
            <a:pPr marL="0" indent="0">
              <a:buNone/>
            </a:pPr>
            <a:endParaRPr lang="en-US" sz="240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F78FFA63-701D-4DC5-BB11-F0B29593DE91}" type="slidenum">
              <a:rPr lang="en-US" smtClean="0"/>
              <a:pPr/>
              <a:t>8</a:t>
            </a:fld>
            <a:endParaRPr lang="en-US" dirty="0"/>
          </a:p>
        </p:txBody>
      </p:sp>
    </p:spTree>
    <p:extLst>
      <p:ext uri="{BB962C8B-B14F-4D97-AF65-F5344CB8AC3E}">
        <p14:creationId xmlns:p14="http://schemas.microsoft.com/office/powerpoint/2010/main" val="2867354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69375" cy="1066800"/>
          </a:xfrm>
        </p:spPr>
        <p:txBody>
          <a:bodyPr/>
          <a:lstStyle/>
          <a:p>
            <a:r>
              <a:rPr lang="en-US" sz="2800" dirty="0" smtClean="0"/>
              <a:t>DOJ/FTC Statement 6  (exchanges of price and cost information)</a:t>
            </a:r>
            <a:endParaRPr lang="en-US" sz="2800" dirty="0"/>
          </a:p>
        </p:txBody>
      </p:sp>
      <p:sp>
        <p:nvSpPr>
          <p:cNvPr id="3" name="Content Placeholder 2"/>
          <p:cNvSpPr>
            <a:spLocks noGrp="1"/>
          </p:cNvSpPr>
          <p:nvPr>
            <p:ph idx="1"/>
          </p:nvPr>
        </p:nvSpPr>
        <p:spPr>
          <a:xfrm>
            <a:off x="152400" y="1295400"/>
            <a:ext cx="8794750" cy="5156200"/>
          </a:xfrm>
        </p:spPr>
        <p:txBody>
          <a:bodyPr/>
          <a:lstStyle/>
          <a:p>
            <a:r>
              <a:rPr lang="en-US" sz="2200" dirty="0" smtClean="0"/>
              <a:t>Provides a safety zone for certain exchanges of price and cost information (including wages, salaries or benefits)</a:t>
            </a:r>
            <a:r>
              <a:rPr lang="en-US" sz="2200" i="1" dirty="0" smtClean="0"/>
              <a:t> among competing</a:t>
            </a:r>
            <a:r>
              <a:rPr lang="en-US" sz="2200" dirty="0" smtClean="0"/>
              <a:t> </a:t>
            </a:r>
            <a:r>
              <a:rPr lang="en-US" sz="2200" i="1" dirty="0" smtClean="0"/>
              <a:t>providers</a:t>
            </a:r>
            <a:r>
              <a:rPr lang="en-US" sz="2200" dirty="0" smtClean="0"/>
              <a:t> if:</a:t>
            </a:r>
          </a:p>
          <a:p>
            <a:pPr lvl="1"/>
            <a:r>
              <a:rPr lang="en-US" sz="1800" dirty="0" smtClean="0"/>
              <a:t>(1</a:t>
            </a:r>
            <a:r>
              <a:rPr lang="en-US" sz="1800" dirty="0"/>
              <a:t>) the survey is managed by a </a:t>
            </a:r>
            <a:r>
              <a:rPr lang="en-US" sz="1800" dirty="0" smtClean="0"/>
              <a:t>third-party;</a:t>
            </a:r>
          </a:p>
          <a:p>
            <a:pPr lvl="1"/>
            <a:r>
              <a:rPr lang="en-US" sz="1800" dirty="0" smtClean="0"/>
              <a:t>(</a:t>
            </a:r>
            <a:r>
              <a:rPr lang="en-US" sz="1800" dirty="0"/>
              <a:t>2) the information provided </a:t>
            </a:r>
            <a:r>
              <a:rPr lang="en-US" sz="1800" dirty="0" smtClean="0"/>
              <a:t>is </a:t>
            </a:r>
            <a:r>
              <a:rPr lang="en-US" sz="1800" dirty="0"/>
              <a:t>based on data more than 3 months old; and </a:t>
            </a:r>
            <a:endParaRPr lang="en-US" sz="1800" dirty="0" smtClean="0"/>
          </a:p>
          <a:p>
            <a:pPr lvl="1"/>
            <a:r>
              <a:rPr lang="en-US" sz="1800" dirty="0" smtClean="0"/>
              <a:t>(</a:t>
            </a:r>
            <a:r>
              <a:rPr lang="en-US" sz="1800" dirty="0"/>
              <a:t>3) there are at least five providers reporting data upon which each disseminated statistic is based, no individual provider's data represents more than </a:t>
            </a:r>
            <a:r>
              <a:rPr lang="en-US" sz="1800" dirty="0" smtClean="0"/>
              <a:t>25% on </a:t>
            </a:r>
            <a:r>
              <a:rPr lang="en-US" sz="1800" dirty="0"/>
              <a:t>a weighted basis of that statistic, and any information disseminated is sufficiently aggregated such that it would not allow recipients to identify the prices charged or compensation paid by any particular </a:t>
            </a:r>
            <a:r>
              <a:rPr lang="en-US" sz="1800" dirty="0" smtClean="0"/>
              <a:t>provider. </a:t>
            </a:r>
            <a:endParaRPr lang="en-US" sz="1800" dirty="0"/>
          </a:p>
          <a:p>
            <a:r>
              <a:rPr lang="en-US" sz="2200" dirty="0" smtClean="0"/>
              <a:t>For information exchanges that fall outside of this safety zone the agencies will evaluate cases individually.</a:t>
            </a:r>
          </a:p>
          <a:p>
            <a:pPr lvl="1"/>
            <a:r>
              <a:rPr lang="en-US" sz="1800" dirty="0" smtClean="0"/>
              <a:t>Exchanges of future prices of provider services or future compensation of employees are very likely anticompetitive.</a:t>
            </a:r>
          </a:p>
          <a:p>
            <a:pPr lvl="1"/>
            <a:r>
              <a:rPr lang="en-US" sz="1800" dirty="0" smtClean="0"/>
              <a:t>If the exchange of price information results in an </a:t>
            </a:r>
            <a:r>
              <a:rPr lang="en-US" sz="1800" i="1" dirty="0" smtClean="0"/>
              <a:t>agreement</a:t>
            </a:r>
            <a:r>
              <a:rPr lang="en-US" sz="1800" dirty="0" smtClean="0"/>
              <a:t> among competitors, that agreement is considered </a:t>
            </a:r>
            <a:r>
              <a:rPr lang="en-US" sz="1800" i="1" dirty="0" smtClean="0"/>
              <a:t>per se</a:t>
            </a:r>
            <a:r>
              <a:rPr lang="en-US" sz="1800" dirty="0" smtClean="0"/>
              <a:t> unlawful.</a:t>
            </a:r>
            <a:endParaRPr lang="en-US" sz="1800" dirty="0"/>
          </a:p>
        </p:txBody>
      </p:sp>
      <p:sp>
        <p:nvSpPr>
          <p:cNvPr id="4" name="Slide Number Placeholder 3"/>
          <p:cNvSpPr>
            <a:spLocks noGrp="1"/>
          </p:cNvSpPr>
          <p:nvPr>
            <p:ph type="sldNum" sz="quarter" idx="10"/>
          </p:nvPr>
        </p:nvSpPr>
        <p:spPr/>
        <p:txBody>
          <a:bodyPr/>
          <a:lstStyle/>
          <a:p>
            <a:fld id="{F78FFA63-701D-4DC5-BB11-F0B29593DE91}" type="slidenum">
              <a:rPr lang="en-US" smtClean="0"/>
              <a:pPr/>
              <a:t>9</a:t>
            </a:fld>
            <a:endParaRPr lang="en-US" dirty="0"/>
          </a:p>
        </p:txBody>
      </p:sp>
    </p:spTree>
    <p:extLst>
      <p:ext uri="{BB962C8B-B14F-4D97-AF65-F5344CB8AC3E}">
        <p14:creationId xmlns:p14="http://schemas.microsoft.com/office/powerpoint/2010/main" val="4256209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3">
      <a:dk1>
        <a:srgbClr val="000000"/>
      </a:dk1>
      <a:lt1>
        <a:srgbClr val="FFFFFF"/>
      </a:lt1>
      <a:dk2>
        <a:srgbClr val="000000"/>
      </a:dk2>
      <a:lt2>
        <a:srgbClr val="EF8200"/>
      </a:lt2>
      <a:accent1>
        <a:srgbClr val="B6ACA7"/>
      </a:accent1>
      <a:accent2>
        <a:srgbClr val="005A8C"/>
      </a:accent2>
      <a:accent3>
        <a:srgbClr val="FFFFFF"/>
      </a:accent3>
      <a:accent4>
        <a:srgbClr val="000000"/>
      </a:accent4>
      <a:accent5>
        <a:srgbClr val="D7D2D0"/>
      </a:accent5>
      <a:accent6>
        <a:srgbClr val="00517E"/>
      </a:accent6>
      <a:hlink>
        <a:srgbClr val="00BEB7"/>
      </a:hlink>
      <a:folHlink>
        <a:srgbClr val="984874"/>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EF8200"/>
        </a:lt2>
        <a:accent1>
          <a:srgbClr val="B6ACA7"/>
        </a:accent1>
        <a:accent2>
          <a:srgbClr val="005A8C"/>
        </a:accent2>
        <a:accent3>
          <a:srgbClr val="FFFFFF"/>
        </a:accent3>
        <a:accent4>
          <a:srgbClr val="000000"/>
        </a:accent4>
        <a:accent5>
          <a:srgbClr val="D7D2D0"/>
        </a:accent5>
        <a:accent6>
          <a:srgbClr val="00517E"/>
        </a:accent6>
        <a:hlink>
          <a:srgbClr val="00BEB7"/>
        </a:hlink>
        <a:folHlink>
          <a:srgbClr val="9848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TotalTime>
  <Words>2858</Words>
  <Application>
  </Application>
  <PresentationFormat>On-screen Show (4:3)</PresentationFormat>
  <Paragraphs>279</Paragraphs>
  <Slides>29</Slides>
  <Notes>6</Notes>
  <HiddenSlides>0</HiddenSlides>
  <MMClips>0</MMClips>
  <ScaleCrop>false</ScaleCrop>
  <LinksUpToDate>false</LinksUpToDate>
  <SharedDoc>false</SharedDoc>
  <HyperlinksChanged>false</HyperlinksChanged>
  <AppVersion>14.0000</AppVersion>
</Properties>
</file>

<file path=docProps/core.xml><?xml version="1.0" encoding="utf-8"?>
<coreProperties xmlns:dc="http://purl.org/dc/elements/1.1/" xmlns:dcterms="http://purl.org/dc/terms/" xmlns:xsi="http://www.w3.org/2001/XMLSchema-instance" xmlns="http://schemas.openxmlformats.org/package/2006/metadata/core-properties">
  <dc:title>.</dc:title>
  <dc:creator/>
  <lastModifiedBy/>
  <revision>1</revision>
  <dcterms:created xsi:type="dcterms:W3CDTF">2013-09-16T15:58:21.1442555Z</dcterms:created>
  <dcterms:modified xsi:type="dcterms:W3CDTF">2013-09-16T15:58:21.1442555Z</dcterms:modified>
  <version>0</version>
  <category/>
  <dc:description/>
  <contentStatus/>
  <contentType/>
  <keywords/>
  <dc:subject/>
</coreProperties>
</file>