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3" r:id="rId2"/>
    <p:sldId id="778" r:id="rId3"/>
    <p:sldId id="779" r:id="rId4"/>
    <p:sldId id="781" r:id="rId5"/>
    <p:sldId id="780" r:id="rId6"/>
  </p:sldIdLst>
  <p:sldSz cx="96012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99"/>
    <a:srgbClr val="BBE0E3"/>
    <a:srgbClr val="B2B2B2"/>
    <a:srgbClr val="FFFF99"/>
    <a:srgbClr val="99CCFF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3" autoAdjust="0"/>
    <p:restoredTop sz="94737" autoAdjust="0"/>
  </p:normalViewPr>
  <p:slideViewPr>
    <p:cSldViewPr>
      <p:cViewPr>
        <p:scale>
          <a:sx n="81" d="100"/>
          <a:sy n="81" d="100"/>
        </p:scale>
        <p:origin x="-1068" y="-30"/>
      </p:cViewPr>
      <p:guideLst>
        <p:guide orient="horz" pos="21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5D3E1E-C02B-4656-9BA1-1D78DBD05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25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40" tIns="44970" rIns="89940" bIns="44970" numCol="1" anchor="t" anchorCtr="0" compatLnSpc="1">
            <a:prstTxWarp prst="textNoShape">
              <a:avLst/>
            </a:prstTxWarp>
          </a:bodyPr>
          <a:lstStyle>
            <a:lvl1pPr algn="l" defTabSz="90011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924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40" tIns="44970" rIns="89940" bIns="44970" numCol="1" anchor="t" anchorCtr="0" compatLnSpc="1">
            <a:prstTxWarp prst="textNoShape">
              <a:avLst/>
            </a:prstTxWarp>
          </a:bodyPr>
          <a:lstStyle>
            <a:lvl1pPr algn="r" defTabSz="90011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6150" y="685800"/>
            <a:ext cx="4914900" cy="3509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425950"/>
            <a:ext cx="5011738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40" tIns="44970" rIns="89940" bIns="449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0313"/>
            <a:ext cx="29924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40" tIns="44970" rIns="89940" bIns="44970" numCol="1" anchor="b" anchorCtr="0" compatLnSpc="1">
            <a:prstTxWarp prst="textNoShape">
              <a:avLst/>
            </a:prstTxWarp>
          </a:bodyPr>
          <a:lstStyle>
            <a:lvl1pPr algn="l" defTabSz="90011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8850313"/>
            <a:ext cx="29924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40" tIns="44970" rIns="89940" bIns="44970" numCol="1" anchor="b" anchorCtr="0" compatLnSpc="1">
            <a:prstTxWarp prst="textNoShape">
              <a:avLst/>
            </a:prstTxWarp>
          </a:bodyPr>
          <a:lstStyle>
            <a:lvl1pPr algn="r" defTabSz="900113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034F54-9296-4B8F-82B2-0698BABF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28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4B2BF-6E51-4385-AC09-63743F240DFE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29DD1-574B-45A1-B895-E9B4CBF7AFFD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6150" y="685800"/>
            <a:ext cx="4913313" cy="35099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099D7-BBBE-4CCB-81F3-4D4582DE8C81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6150" y="685800"/>
            <a:ext cx="4913313" cy="350996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8E688-2796-4F3E-8B95-B1D3E725D18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2130425"/>
            <a:ext cx="8159750" cy="4095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886200"/>
            <a:ext cx="6721475" cy="36195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789113"/>
            <a:ext cx="4000500" cy="165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625" y="1789113"/>
            <a:ext cx="4000500" cy="165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3725"/>
            <a:ext cx="8991600" cy="409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725" y="1789113"/>
            <a:ext cx="4000500" cy="1658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625" y="1789113"/>
            <a:ext cx="4000500" cy="1658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93725"/>
            <a:ext cx="89916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584" tIns="45720" rIns="100584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789113"/>
            <a:ext cx="8153400" cy="165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First Level</a:t>
            </a:r>
          </a:p>
          <a:p>
            <a:pPr lvl="2"/>
            <a:r>
              <a:rPr lang="en-US" smtClean="0"/>
              <a:t>second level</a:t>
            </a:r>
          </a:p>
          <a:p>
            <a:pPr lvl="3"/>
            <a:r>
              <a:rPr lang="en-US" smtClean="0"/>
              <a:t>third level</a:t>
            </a:r>
          </a:p>
          <a:p>
            <a:pPr lvl="4"/>
            <a:r>
              <a:rPr lang="en-US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991600" y="6556250"/>
            <a:ext cx="5111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584" tIns="0" rIns="100584" bIns="0" anchor="b">
            <a:spAutoFit/>
          </a:bodyPr>
          <a:lstStyle/>
          <a:p>
            <a:pPr>
              <a:defRPr/>
            </a:pPr>
            <a:r>
              <a:rPr lang="en-US" sz="1000" dirty="0"/>
              <a:t>- </a:t>
            </a:r>
            <a:fld id="{C4F6456B-2D9A-43B7-B705-96A375C5C8E9}" type="slidenum">
              <a:rPr lang="en-US" sz="1000"/>
              <a:pPr>
                <a:defRPr/>
              </a:pPr>
              <a:t>‹#›</a:t>
            </a:fld>
            <a:r>
              <a:rPr lang="en-US" sz="1000" dirty="0"/>
              <a:t> -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3581400" y="6508750"/>
            <a:ext cx="2460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latin typeface="Century Gothic" pitchFamily="34" charset="0"/>
              </a:rPr>
              <a:t>Massachusetts </a:t>
            </a:r>
            <a:r>
              <a:rPr lang="en-US" sz="1000" dirty="0">
                <a:solidFill>
                  <a:srgbClr val="CC0066"/>
                </a:solidFill>
                <a:latin typeface="Century Gothic" pitchFamily="34" charset="0"/>
              </a:rPr>
              <a:t>e</a:t>
            </a:r>
            <a:r>
              <a:rPr lang="en-US" sz="1000" dirty="0">
                <a:latin typeface="Century Gothic" pitchFamily="34" charset="0"/>
              </a:rPr>
              <a:t>Health Collaborative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391400" y="6556250"/>
            <a:ext cx="1412875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00584" rIns="100584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700" b="0" dirty="0"/>
              <a:t>© MAeHC.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8" r:id="rId1"/>
    <p:sldLayoutId id="2147484987" r:id="rId2"/>
    <p:sldLayoutId id="2147484989" r:id="rId3"/>
    <p:sldLayoutId id="2147484990" r:id="rId4"/>
    <p:sldLayoutId id="2147484997" r:id="rId5"/>
  </p:sldLayoutIdLst>
  <p:txStyles>
    <p:titleStyle>
      <a:lvl1pPr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52388" indent="-52388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 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971550" indent="-45720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cs typeface="+mn-cs"/>
        </a:defRPr>
      </a:lvl2pPr>
      <a:lvl3pPr marL="1543050" indent="-34290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-"/>
        <a:defRPr sz="1600" b="1">
          <a:solidFill>
            <a:schemeClr val="tx1"/>
          </a:solidFill>
          <a:latin typeface="+mn-lt"/>
          <a:cs typeface="+mn-cs"/>
        </a:defRPr>
      </a:lvl3pPr>
      <a:lvl4pPr marL="2114550" indent="-34290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·"/>
        <a:defRPr sz="1600" b="1">
          <a:solidFill>
            <a:schemeClr val="tx1"/>
          </a:solidFill>
          <a:latin typeface="+mn-lt"/>
          <a:cs typeface="+mn-cs"/>
        </a:defRPr>
      </a:lvl4pPr>
      <a:lvl5pPr marL="5372100" indent="-28575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-"/>
        <a:defRPr sz="1600" b="1">
          <a:solidFill>
            <a:schemeClr val="tx1"/>
          </a:solidFill>
          <a:latin typeface="+mn-lt"/>
          <a:cs typeface="+mn-cs"/>
        </a:defRPr>
      </a:lvl5pPr>
      <a:lvl6pPr marL="5829300" indent="-28575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-"/>
        <a:defRPr sz="1600" b="1">
          <a:solidFill>
            <a:schemeClr val="tx1"/>
          </a:solidFill>
          <a:latin typeface="+mn-lt"/>
          <a:cs typeface="+mn-cs"/>
        </a:defRPr>
      </a:lvl6pPr>
      <a:lvl7pPr marL="6286500" indent="-28575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-"/>
        <a:defRPr sz="1600" b="1">
          <a:solidFill>
            <a:schemeClr val="tx1"/>
          </a:solidFill>
          <a:latin typeface="+mn-lt"/>
          <a:cs typeface="+mn-cs"/>
        </a:defRPr>
      </a:lvl7pPr>
      <a:lvl8pPr marL="6743700" indent="-28575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-"/>
        <a:defRPr sz="1600" b="1">
          <a:solidFill>
            <a:schemeClr val="tx1"/>
          </a:solidFill>
          <a:latin typeface="+mn-lt"/>
          <a:cs typeface="+mn-cs"/>
        </a:defRPr>
      </a:lvl8pPr>
      <a:lvl9pPr marL="7200900" indent="-285750" algn="l" rtl="0" eaLnBrk="1" fontAlgn="base" hangingPunct="1">
        <a:lnSpc>
          <a:spcPct val="97000"/>
        </a:lnSpc>
        <a:spcBef>
          <a:spcPct val="39000"/>
        </a:spcBef>
        <a:spcAft>
          <a:spcPct val="0"/>
        </a:spcAft>
        <a:buChar char="-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ssmed.org/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hyperlink" Target="http://www.e-mds.com/index.html?pz=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2130425"/>
            <a:ext cx="8159750" cy="44319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Massachusetts eHealth Collaborative 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886200"/>
            <a:ext cx="6721475" cy="366713"/>
          </a:xfrm>
        </p:spPr>
        <p:txBody>
          <a:bodyPr/>
          <a:lstStyle/>
          <a:p>
            <a:r>
              <a:rPr lang="en-US" dirty="0" smtClean="0"/>
              <a:t>May 9, 2013</a:t>
            </a:r>
          </a:p>
        </p:txBody>
      </p:sp>
      <p:pic>
        <p:nvPicPr>
          <p:cNvPr id="3076" name="Picture 4" descr="MAeHC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800600"/>
            <a:ext cx="2286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991600" cy="443198"/>
          </a:xfrm>
        </p:spPr>
        <p:txBody>
          <a:bodyPr/>
          <a:lstStyle/>
          <a:p>
            <a:pPr eaLnBrk="1" hangingPunct="1"/>
            <a:r>
              <a:rPr lang="en-US" dirty="0" smtClean="0"/>
              <a:t>MAeHC Origins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62400" y="2362200"/>
            <a:ext cx="4648200" cy="2886075"/>
            <a:chOff x="2928" y="1494"/>
            <a:chExt cx="2928" cy="1818"/>
          </a:xfrm>
        </p:grpSpPr>
        <p:sp>
          <p:nvSpPr>
            <p:cNvPr id="11271" name="AutoShape 6"/>
            <p:cNvSpPr>
              <a:spLocks noChangeArrowheads="1"/>
            </p:cNvSpPr>
            <p:nvPr/>
          </p:nvSpPr>
          <p:spPr bwMode="auto">
            <a:xfrm rot="5400000">
              <a:off x="2184" y="2280"/>
              <a:ext cx="1776" cy="28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buFontTx/>
                <a:buChar char="•"/>
              </a:pPr>
              <a:endParaRPr lang="en-US" sz="10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0" name="Rectangle 7"/>
            <p:cNvSpPr>
              <a:spLocks noChangeArrowheads="1"/>
            </p:cNvSpPr>
            <p:nvPr/>
          </p:nvSpPr>
          <p:spPr bwMode="auto">
            <a:xfrm>
              <a:off x="3552" y="2118"/>
              <a:ext cx="2304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 Company launched September 2004</a:t>
              </a:r>
            </a:p>
            <a:p>
              <a:pPr marL="228600" lvl="1" indent="-114300" eaLnBrk="0" hangingPunct="0">
                <a:spcBef>
                  <a:spcPct val="50000"/>
                </a:spcBef>
                <a:buFont typeface="Arial" charset="0"/>
                <a:buChar char="–"/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Non-profit registered in the Commonwealth of Massachusetts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 CEO on board January 2005</a:t>
              </a:r>
            </a:p>
            <a:p>
              <a:pPr marL="109538" indent="-109538"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Backed by broad array of 34 non-profit MA health care </a:t>
              </a:r>
              <a:r>
                <a:rPr lang="en-US" sz="1400" dirty="0" smtClean="0">
                  <a:solidFill>
                    <a:srgbClr val="000000"/>
                  </a:solidFill>
                </a:rPr>
                <a:t>stakeholders</a:t>
              </a:r>
            </a:p>
            <a:p>
              <a:pPr marL="109538" indent="-109538"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Funded by $50 million BCBSMA financial contribution, and MMS in-kind facilities and support contribution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pic>
          <p:nvPicPr>
            <p:cNvPr id="11273" name="Picture 8" descr="MAeHC_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494"/>
              <a:ext cx="1728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4" cstate="print"/>
          <a:srcRect l="3558" r="6644" b="5470"/>
          <a:stretch>
            <a:fillRect/>
          </a:stretch>
        </p:blipFill>
        <p:spPr bwMode="auto">
          <a:xfrm>
            <a:off x="1493838" y="2667000"/>
            <a:ext cx="1376362" cy="157003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1371600"/>
            <a:ext cx="1568450" cy="8128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pic>
        <p:nvPicPr>
          <p:cNvPr id="11270" name="Picture 13" descr="MMS seal">
            <a:hlinkClick r:id="rId6" tooltip="http://www.massmed.org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4784725"/>
            <a:ext cx="16764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6958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991600" cy="443198"/>
          </a:xfrm>
        </p:spPr>
        <p:txBody>
          <a:bodyPr/>
          <a:lstStyle/>
          <a:p>
            <a:pPr eaLnBrk="1" hangingPunct="1"/>
            <a:r>
              <a:rPr lang="en-US" dirty="0" smtClean="0"/>
              <a:t>MAeHC Pilot Project Scope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10700" y="700150"/>
            <a:ext cx="8226425" cy="5295900"/>
            <a:chOff x="762000" y="990600"/>
            <a:chExt cx="8226425" cy="5295900"/>
          </a:xfrm>
        </p:grpSpPr>
        <p:grpSp>
          <p:nvGrpSpPr>
            <p:cNvPr id="2" name="Group 1"/>
            <p:cNvGrpSpPr/>
            <p:nvPr/>
          </p:nvGrpSpPr>
          <p:grpSpPr>
            <a:xfrm>
              <a:off x="762000" y="1066800"/>
              <a:ext cx="8226425" cy="5219700"/>
              <a:chOff x="762000" y="914400"/>
              <a:chExt cx="8226425" cy="5219700"/>
            </a:xfrm>
          </p:grpSpPr>
          <p:pic>
            <p:nvPicPr>
              <p:cNvPr id="1229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2000" y="914400"/>
                <a:ext cx="8226425" cy="5219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978025" y="990600"/>
                <a:ext cx="3733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7693025" y="990600"/>
              <a:ext cx="1219200" cy="304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379663" y="4397375"/>
            <a:ext cx="2112962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Oval 7"/>
          <p:cNvSpPr>
            <a:spLocks noChangeAspect="1" noChangeArrowheads="1"/>
          </p:cNvSpPr>
          <p:nvPr/>
        </p:nvSpPr>
        <p:spPr bwMode="auto">
          <a:xfrm>
            <a:off x="1414463" y="22431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Oval 8"/>
          <p:cNvSpPr>
            <a:spLocks noChangeAspect="1" noChangeArrowheads="1"/>
          </p:cNvSpPr>
          <p:nvPr/>
        </p:nvSpPr>
        <p:spPr bwMode="auto">
          <a:xfrm>
            <a:off x="6553200" y="3048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Oval 9"/>
          <p:cNvSpPr>
            <a:spLocks noChangeAspect="1" noChangeArrowheads="1"/>
          </p:cNvSpPr>
          <p:nvPr/>
        </p:nvSpPr>
        <p:spPr bwMode="auto">
          <a:xfrm>
            <a:off x="2797175" y="29829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Oval 10"/>
          <p:cNvSpPr>
            <a:spLocks noChangeAspect="1" noChangeArrowheads="1"/>
          </p:cNvSpPr>
          <p:nvPr/>
        </p:nvSpPr>
        <p:spPr bwMode="auto">
          <a:xfrm>
            <a:off x="6608763" y="2166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Oval 11"/>
          <p:cNvSpPr>
            <a:spLocks noChangeAspect="1" noChangeArrowheads="1"/>
          </p:cNvSpPr>
          <p:nvPr/>
        </p:nvSpPr>
        <p:spPr bwMode="auto">
          <a:xfrm>
            <a:off x="3005138" y="32797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0" name="Oval 12"/>
          <p:cNvSpPr>
            <a:spLocks noChangeAspect="1" noChangeArrowheads="1"/>
          </p:cNvSpPr>
          <p:nvPr/>
        </p:nvSpPr>
        <p:spPr bwMode="auto">
          <a:xfrm>
            <a:off x="6400800" y="33559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1" name="Oval 13"/>
          <p:cNvSpPr>
            <a:spLocks noChangeAspect="1" noChangeArrowheads="1"/>
          </p:cNvSpPr>
          <p:nvPr/>
        </p:nvSpPr>
        <p:spPr bwMode="auto">
          <a:xfrm>
            <a:off x="6172200" y="38893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Oval 14"/>
          <p:cNvSpPr>
            <a:spLocks noChangeAspect="1" noChangeArrowheads="1"/>
          </p:cNvSpPr>
          <p:nvPr/>
        </p:nvSpPr>
        <p:spPr bwMode="auto">
          <a:xfrm>
            <a:off x="8686800" y="57912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3" name="Oval 15"/>
          <p:cNvSpPr>
            <a:spLocks noChangeAspect="1" noChangeArrowheads="1"/>
          </p:cNvSpPr>
          <p:nvPr/>
        </p:nvSpPr>
        <p:spPr bwMode="auto">
          <a:xfrm>
            <a:off x="7315200" y="54102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Oval 16"/>
          <p:cNvSpPr>
            <a:spLocks noChangeAspect="1" noChangeArrowheads="1"/>
          </p:cNvSpPr>
          <p:nvPr/>
        </p:nvSpPr>
        <p:spPr bwMode="auto">
          <a:xfrm>
            <a:off x="6640513" y="1185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Oval 17"/>
          <p:cNvSpPr>
            <a:spLocks noChangeAspect="1" noChangeArrowheads="1"/>
          </p:cNvSpPr>
          <p:nvPr/>
        </p:nvSpPr>
        <p:spPr bwMode="auto">
          <a:xfrm>
            <a:off x="5181600" y="19494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Oval 18"/>
          <p:cNvSpPr>
            <a:spLocks noChangeAspect="1" noChangeArrowheads="1"/>
          </p:cNvSpPr>
          <p:nvPr/>
        </p:nvSpPr>
        <p:spPr bwMode="auto">
          <a:xfrm>
            <a:off x="5715000" y="38893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Oval 19"/>
          <p:cNvSpPr>
            <a:spLocks noChangeAspect="1" noChangeArrowheads="1"/>
          </p:cNvSpPr>
          <p:nvPr/>
        </p:nvSpPr>
        <p:spPr bwMode="auto">
          <a:xfrm>
            <a:off x="6248400" y="2667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8" name="Oval 20"/>
          <p:cNvSpPr>
            <a:spLocks noChangeAspect="1" noChangeArrowheads="1"/>
          </p:cNvSpPr>
          <p:nvPr/>
        </p:nvSpPr>
        <p:spPr bwMode="auto">
          <a:xfrm>
            <a:off x="6096000" y="1524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9" name="Oval 21"/>
          <p:cNvSpPr>
            <a:spLocks noChangeAspect="1" noChangeArrowheads="1"/>
          </p:cNvSpPr>
          <p:nvPr/>
        </p:nvSpPr>
        <p:spPr bwMode="auto">
          <a:xfrm>
            <a:off x="5943600" y="27892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Oval 22"/>
          <p:cNvSpPr>
            <a:spLocks noChangeAspect="1" noChangeArrowheads="1"/>
          </p:cNvSpPr>
          <p:nvPr/>
        </p:nvSpPr>
        <p:spPr bwMode="auto">
          <a:xfrm>
            <a:off x="2743200" y="2667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1" name="Oval 23"/>
          <p:cNvSpPr>
            <a:spLocks noChangeAspect="1" noChangeArrowheads="1"/>
          </p:cNvSpPr>
          <p:nvPr/>
        </p:nvSpPr>
        <p:spPr bwMode="auto">
          <a:xfrm>
            <a:off x="6356350" y="2667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Oval 24"/>
          <p:cNvSpPr>
            <a:spLocks noChangeAspect="1" noChangeArrowheads="1"/>
          </p:cNvSpPr>
          <p:nvPr/>
        </p:nvSpPr>
        <p:spPr bwMode="auto">
          <a:xfrm>
            <a:off x="5638800" y="22320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3" name="Oval 25"/>
          <p:cNvSpPr>
            <a:spLocks noChangeAspect="1" noChangeArrowheads="1"/>
          </p:cNvSpPr>
          <p:nvPr/>
        </p:nvSpPr>
        <p:spPr bwMode="auto">
          <a:xfrm>
            <a:off x="6056313" y="25177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Oval 26"/>
          <p:cNvSpPr>
            <a:spLocks noChangeAspect="1" noChangeArrowheads="1"/>
          </p:cNvSpPr>
          <p:nvPr/>
        </p:nvSpPr>
        <p:spPr bwMode="auto">
          <a:xfrm>
            <a:off x="5986463" y="26336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5" name="Oval 27"/>
          <p:cNvSpPr>
            <a:spLocks noChangeAspect="1" noChangeArrowheads="1"/>
          </p:cNvSpPr>
          <p:nvPr/>
        </p:nvSpPr>
        <p:spPr bwMode="auto">
          <a:xfrm>
            <a:off x="4137025" y="3471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6" name="Oval 28"/>
          <p:cNvSpPr>
            <a:spLocks noChangeAspect="1" noChangeArrowheads="1"/>
          </p:cNvSpPr>
          <p:nvPr/>
        </p:nvSpPr>
        <p:spPr bwMode="auto">
          <a:xfrm>
            <a:off x="4879975" y="30543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7" name="Oval 29"/>
          <p:cNvSpPr>
            <a:spLocks noChangeAspect="1" noChangeArrowheads="1"/>
          </p:cNvSpPr>
          <p:nvPr/>
        </p:nvSpPr>
        <p:spPr bwMode="auto">
          <a:xfrm>
            <a:off x="6423025" y="28956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8" name="Oval 30"/>
          <p:cNvSpPr>
            <a:spLocks noChangeAspect="1" noChangeArrowheads="1"/>
          </p:cNvSpPr>
          <p:nvPr/>
        </p:nvSpPr>
        <p:spPr bwMode="auto">
          <a:xfrm>
            <a:off x="6208713" y="25177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9" name="Oval 31"/>
          <p:cNvSpPr>
            <a:spLocks noChangeAspect="1" noChangeArrowheads="1"/>
          </p:cNvSpPr>
          <p:nvPr/>
        </p:nvSpPr>
        <p:spPr bwMode="auto">
          <a:xfrm>
            <a:off x="6116638" y="2286000"/>
            <a:ext cx="74612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0" name="Oval 32"/>
          <p:cNvSpPr>
            <a:spLocks noChangeAspect="1" noChangeArrowheads="1"/>
          </p:cNvSpPr>
          <p:nvPr/>
        </p:nvSpPr>
        <p:spPr bwMode="auto">
          <a:xfrm>
            <a:off x="1755775" y="15462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1" name="Oval 33"/>
          <p:cNvSpPr>
            <a:spLocks noChangeAspect="1" noChangeArrowheads="1"/>
          </p:cNvSpPr>
          <p:nvPr/>
        </p:nvSpPr>
        <p:spPr bwMode="auto">
          <a:xfrm>
            <a:off x="7315200" y="38893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2" name="Oval 34"/>
          <p:cNvSpPr>
            <a:spLocks noChangeAspect="1" noChangeArrowheads="1"/>
          </p:cNvSpPr>
          <p:nvPr/>
        </p:nvSpPr>
        <p:spPr bwMode="auto">
          <a:xfrm>
            <a:off x="6316663" y="22971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3" name="Oval 35"/>
          <p:cNvSpPr>
            <a:spLocks noChangeAspect="1" noChangeArrowheads="1"/>
          </p:cNvSpPr>
          <p:nvPr/>
        </p:nvSpPr>
        <p:spPr bwMode="auto">
          <a:xfrm>
            <a:off x="7078663" y="18288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4" name="Oval 36"/>
          <p:cNvSpPr>
            <a:spLocks noChangeAspect="1" noChangeArrowheads="1"/>
          </p:cNvSpPr>
          <p:nvPr/>
        </p:nvSpPr>
        <p:spPr bwMode="auto">
          <a:xfrm>
            <a:off x="6270625" y="29067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5" name="Oval 37"/>
          <p:cNvSpPr>
            <a:spLocks noChangeAspect="1" noChangeArrowheads="1"/>
          </p:cNvSpPr>
          <p:nvPr/>
        </p:nvSpPr>
        <p:spPr bwMode="auto">
          <a:xfrm>
            <a:off x="4648200" y="28194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6" name="Oval 38"/>
          <p:cNvSpPr>
            <a:spLocks noChangeAspect="1" noChangeArrowheads="1"/>
          </p:cNvSpPr>
          <p:nvPr/>
        </p:nvSpPr>
        <p:spPr bwMode="auto">
          <a:xfrm>
            <a:off x="5291138" y="31575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7" name="Oval 39"/>
          <p:cNvSpPr>
            <a:spLocks noChangeAspect="1" noChangeArrowheads="1"/>
          </p:cNvSpPr>
          <p:nvPr/>
        </p:nvSpPr>
        <p:spPr bwMode="auto">
          <a:xfrm>
            <a:off x="6270625" y="27654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8" name="Oval 40"/>
          <p:cNvSpPr>
            <a:spLocks noChangeAspect="1" noChangeArrowheads="1"/>
          </p:cNvSpPr>
          <p:nvPr/>
        </p:nvSpPr>
        <p:spPr bwMode="auto">
          <a:xfrm>
            <a:off x="5757863" y="17097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29" name="Oval 41"/>
          <p:cNvSpPr>
            <a:spLocks noChangeAspect="1" noChangeArrowheads="1"/>
          </p:cNvSpPr>
          <p:nvPr/>
        </p:nvSpPr>
        <p:spPr bwMode="auto">
          <a:xfrm>
            <a:off x="5664200" y="17097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30" name="Oval 42"/>
          <p:cNvSpPr>
            <a:spLocks noChangeAspect="1" noChangeArrowheads="1"/>
          </p:cNvSpPr>
          <p:nvPr/>
        </p:nvSpPr>
        <p:spPr bwMode="auto">
          <a:xfrm>
            <a:off x="3101975" y="32766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3979" name="AutoShape 43"/>
          <p:cNvSpPr>
            <a:spLocks noChangeArrowheads="1"/>
          </p:cNvSpPr>
          <p:nvPr/>
        </p:nvSpPr>
        <p:spPr bwMode="auto">
          <a:xfrm>
            <a:off x="1524000" y="1295400"/>
            <a:ext cx="457200" cy="457200"/>
          </a:xfrm>
          <a:prstGeom prst="star5">
            <a:avLst/>
          </a:prstGeom>
          <a:solidFill>
            <a:srgbClr val="FFFF00"/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3980" name="AutoShape 44"/>
          <p:cNvSpPr>
            <a:spLocks noChangeArrowheads="1"/>
          </p:cNvSpPr>
          <p:nvPr/>
        </p:nvSpPr>
        <p:spPr bwMode="auto">
          <a:xfrm>
            <a:off x="6426200" y="990600"/>
            <a:ext cx="457200" cy="457200"/>
          </a:xfrm>
          <a:prstGeom prst="star5">
            <a:avLst/>
          </a:prstGeom>
          <a:solidFill>
            <a:srgbClr val="FFFF00"/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3981" name="AutoShape 45"/>
          <p:cNvSpPr>
            <a:spLocks noChangeArrowheads="1"/>
          </p:cNvSpPr>
          <p:nvPr/>
        </p:nvSpPr>
        <p:spPr bwMode="auto">
          <a:xfrm>
            <a:off x="6223000" y="3124200"/>
            <a:ext cx="457200" cy="457200"/>
          </a:xfrm>
          <a:prstGeom prst="star5">
            <a:avLst/>
          </a:prstGeom>
          <a:solidFill>
            <a:srgbClr val="FFFF00"/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334" name="Rectangle 8"/>
          <p:cNvSpPr>
            <a:spLocks noChangeArrowheads="1"/>
          </p:cNvSpPr>
          <p:nvPr/>
        </p:nvSpPr>
        <p:spPr bwMode="auto">
          <a:xfrm>
            <a:off x="990600" y="4114800"/>
            <a:ext cx="31242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576" tIns="48328" bIns="48328"/>
          <a:lstStyle/>
          <a:p>
            <a:pPr marL="52388" indent="-52388">
              <a:buFontTx/>
              <a:buChar char=" 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Pilot project goals:</a:t>
            </a:r>
          </a:p>
          <a:p>
            <a:pPr marL="52388" indent="-52388">
              <a:buFontTx/>
              <a:buChar char=" "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2388" indent="-52388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EHRs to ~600 clinicians practicing in over 200 office locations</a:t>
            </a:r>
          </a:p>
          <a:p>
            <a:pPr marL="52388" indent="-52388">
              <a:buFont typeface="Arial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2388" indent="-52388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Create health information exchanges connecting the physicians with each other and with the hospitals</a:t>
            </a:r>
          </a:p>
          <a:p>
            <a:pPr marL="52388" indent="-52388">
              <a:buFont typeface="Arial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2388" indent="-52388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Create a quality data center to extract clinical data from EHRs to evaluate effectiveness and measure performance</a:t>
            </a:r>
          </a:p>
        </p:txBody>
      </p:sp>
    </p:spTree>
    <p:extLst>
      <p:ext uri="{BB962C8B-B14F-4D97-AF65-F5344CB8AC3E}">
        <p14:creationId xmlns:p14="http://schemas.microsoft.com/office/powerpoint/2010/main" val="3848744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991600" cy="443198"/>
          </a:xfrm>
        </p:spPr>
        <p:txBody>
          <a:bodyPr/>
          <a:lstStyle/>
          <a:p>
            <a:pPr eaLnBrk="1" hangingPunct="1"/>
            <a:r>
              <a:rPr lang="en-US" dirty="0" smtClean="0"/>
              <a:t>MAeHC Technology Architecture and Data Flows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467100"/>
            <a:ext cx="7570788" cy="1600200"/>
            <a:chOff x="240" y="2112"/>
            <a:chExt cx="4769" cy="1008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558" y="2112"/>
              <a:ext cx="720" cy="480"/>
            </a:xfrm>
            <a:prstGeom prst="can">
              <a:avLst>
                <a:gd name="adj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31" name="AutoShape 5"/>
            <p:cNvSpPr>
              <a:spLocks noChangeArrowheads="1"/>
            </p:cNvSpPr>
            <p:nvPr/>
          </p:nvSpPr>
          <p:spPr bwMode="auto">
            <a:xfrm>
              <a:off x="3422" y="2112"/>
              <a:ext cx="720" cy="480"/>
            </a:xfrm>
            <a:prstGeom prst="can">
              <a:avLst>
                <a:gd name="adj" fmla="val 25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32" name="AutoShape 6"/>
            <p:cNvSpPr>
              <a:spLocks noChangeArrowheads="1"/>
            </p:cNvSpPr>
            <p:nvPr/>
          </p:nvSpPr>
          <p:spPr bwMode="auto">
            <a:xfrm>
              <a:off x="4286" y="2112"/>
              <a:ext cx="720" cy="480"/>
            </a:xfrm>
            <a:prstGeom prst="can">
              <a:avLst>
                <a:gd name="adj" fmla="val 2500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34" name="Line 7"/>
            <p:cNvSpPr>
              <a:spLocks noChangeShapeType="1"/>
            </p:cNvSpPr>
            <p:nvPr/>
          </p:nvSpPr>
          <p:spPr bwMode="auto">
            <a:xfrm rot="10800000" flipH="1">
              <a:off x="259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35" name="Line 8"/>
            <p:cNvSpPr>
              <a:spLocks noChangeShapeType="1"/>
            </p:cNvSpPr>
            <p:nvPr/>
          </p:nvSpPr>
          <p:spPr bwMode="auto">
            <a:xfrm rot="10800000" flipH="1">
              <a:off x="283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36" name="Line 9"/>
            <p:cNvSpPr>
              <a:spLocks noChangeShapeType="1"/>
            </p:cNvSpPr>
            <p:nvPr/>
          </p:nvSpPr>
          <p:spPr bwMode="auto">
            <a:xfrm rot="10800000" flipH="1">
              <a:off x="307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37" name="Line 10"/>
            <p:cNvSpPr>
              <a:spLocks noChangeShapeType="1"/>
            </p:cNvSpPr>
            <p:nvPr/>
          </p:nvSpPr>
          <p:spPr bwMode="auto">
            <a:xfrm rot="10800000" flipH="1">
              <a:off x="331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38" name="Line 11"/>
            <p:cNvSpPr>
              <a:spLocks noChangeShapeType="1"/>
            </p:cNvSpPr>
            <p:nvPr/>
          </p:nvSpPr>
          <p:spPr bwMode="auto">
            <a:xfrm rot="10800000" flipH="1">
              <a:off x="355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39" name="Line 12"/>
            <p:cNvSpPr>
              <a:spLocks noChangeShapeType="1"/>
            </p:cNvSpPr>
            <p:nvPr/>
          </p:nvSpPr>
          <p:spPr bwMode="auto">
            <a:xfrm rot="10800000" flipH="1">
              <a:off x="379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40" name="Line 13"/>
            <p:cNvSpPr>
              <a:spLocks noChangeShapeType="1"/>
            </p:cNvSpPr>
            <p:nvPr/>
          </p:nvSpPr>
          <p:spPr bwMode="auto">
            <a:xfrm rot="10800000" flipH="1">
              <a:off x="403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41" name="Line 14"/>
            <p:cNvSpPr>
              <a:spLocks noChangeShapeType="1"/>
            </p:cNvSpPr>
            <p:nvPr/>
          </p:nvSpPr>
          <p:spPr bwMode="auto">
            <a:xfrm rot="10800000" flipH="1">
              <a:off x="427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42" name="Line 15"/>
            <p:cNvSpPr>
              <a:spLocks noChangeShapeType="1"/>
            </p:cNvSpPr>
            <p:nvPr/>
          </p:nvSpPr>
          <p:spPr bwMode="auto">
            <a:xfrm rot="10800000" flipH="1">
              <a:off x="451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43" name="Line 16"/>
            <p:cNvSpPr>
              <a:spLocks noChangeShapeType="1"/>
            </p:cNvSpPr>
            <p:nvPr/>
          </p:nvSpPr>
          <p:spPr bwMode="auto">
            <a:xfrm rot="10800000" flipH="1">
              <a:off x="475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44" name="Line 17"/>
            <p:cNvSpPr>
              <a:spLocks noChangeShapeType="1"/>
            </p:cNvSpPr>
            <p:nvPr/>
          </p:nvSpPr>
          <p:spPr bwMode="auto">
            <a:xfrm rot="10800000" flipH="1">
              <a:off x="4992" y="2928"/>
              <a:ext cx="0" cy="19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48" name="Rectangle 21"/>
            <p:cNvSpPr>
              <a:spLocks noChangeArrowheads="1"/>
            </p:cNvSpPr>
            <p:nvPr/>
          </p:nvSpPr>
          <p:spPr bwMode="auto">
            <a:xfrm>
              <a:off x="2543" y="2307"/>
              <a:ext cx="701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lvl="1" indent="-114300" algn="ctr" eaLnBrk="0" hangingPunct="0">
                <a:spcBef>
                  <a:spcPct val="25000"/>
                </a:spcBef>
              </a:pPr>
              <a:r>
                <a:rPr lang="en-US" sz="1100" dirty="0">
                  <a:solidFill>
                    <a:srgbClr val="000000"/>
                  </a:solidFill>
                </a:rPr>
                <a:t>Brockton</a:t>
              </a:r>
            </a:p>
          </p:txBody>
        </p:sp>
        <p:sp>
          <p:nvSpPr>
            <p:cNvPr id="8249" name="Rectangle 22"/>
            <p:cNvSpPr>
              <a:spLocks noChangeArrowheads="1"/>
            </p:cNvSpPr>
            <p:nvPr/>
          </p:nvSpPr>
          <p:spPr bwMode="auto">
            <a:xfrm>
              <a:off x="3394" y="2307"/>
              <a:ext cx="749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lvl="1" indent="-114300" algn="ctr" eaLnBrk="0" hangingPunct="0">
                <a:spcBef>
                  <a:spcPct val="25000"/>
                </a:spcBef>
              </a:pPr>
              <a:r>
                <a:rPr lang="en-US" sz="1100" dirty="0">
                  <a:solidFill>
                    <a:srgbClr val="000000"/>
                  </a:solidFill>
                </a:rPr>
                <a:t>Newburyport</a:t>
              </a:r>
            </a:p>
          </p:txBody>
        </p:sp>
        <p:sp>
          <p:nvSpPr>
            <p:cNvPr id="8250" name="Rectangle 23"/>
            <p:cNvSpPr>
              <a:spLocks noChangeArrowheads="1"/>
            </p:cNvSpPr>
            <p:nvPr/>
          </p:nvSpPr>
          <p:spPr bwMode="auto">
            <a:xfrm>
              <a:off x="4258" y="2307"/>
              <a:ext cx="751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lvl="1" indent="-114300" algn="ctr" eaLnBrk="0" hangingPunct="0">
                <a:spcBef>
                  <a:spcPct val="25000"/>
                </a:spcBef>
              </a:pPr>
              <a:r>
                <a:rPr lang="en-US" sz="1100" dirty="0">
                  <a:solidFill>
                    <a:srgbClr val="000000"/>
                  </a:solidFill>
                </a:rPr>
                <a:t>North Adams</a:t>
              </a:r>
            </a:p>
          </p:txBody>
        </p:sp>
        <p:sp>
          <p:nvSpPr>
            <p:cNvPr id="8251" name="Text Box 24"/>
            <p:cNvSpPr txBox="1">
              <a:spLocks noChangeArrowheads="1"/>
            </p:cNvSpPr>
            <p:nvPr/>
          </p:nvSpPr>
          <p:spPr bwMode="auto">
            <a:xfrm>
              <a:off x="240" y="2256"/>
              <a:ext cx="1296" cy="328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i="1" dirty="0">
                  <a:solidFill>
                    <a:srgbClr val="FFFF66"/>
                  </a:solidFill>
                </a:rPr>
                <a:t>Community-level:  HIE</a:t>
              </a:r>
            </a:p>
          </p:txBody>
        </p:sp>
        <p:sp>
          <p:nvSpPr>
            <p:cNvPr id="8252" name="Line 25"/>
            <p:cNvSpPr>
              <a:spLocks noChangeShapeType="1"/>
            </p:cNvSpPr>
            <p:nvPr/>
          </p:nvSpPr>
          <p:spPr bwMode="auto">
            <a:xfrm>
              <a:off x="240" y="2976"/>
              <a:ext cx="19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53" name="AutoShape 26"/>
            <p:cNvSpPr>
              <a:spLocks noChangeArrowheads="1"/>
            </p:cNvSpPr>
            <p:nvPr/>
          </p:nvSpPr>
          <p:spPr bwMode="auto">
            <a:xfrm rot="5400000">
              <a:off x="1491" y="2348"/>
              <a:ext cx="330" cy="144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58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81000" y="952500"/>
            <a:ext cx="8305800" cy="947738"/>
            <a:chOff x="240" y="528"/>
            <a:chExt cx="5232" cy="597"/>
          </a:xfrm>
        </p:grpSpPr>
        <p:sp>
          <p:nvSpPr>
            <p:cNvPr id="8222" name="Rectangle 28"/>
            <p:cNvSpPr>
              <a:spLocks noChangeArrowheads="1"/>
            </p:cNvSpPr>
            <p:nvPr/>
          </p:nvSpPr>
          <p:spPr bwMode="auto">
            <a:xfrm>
              <a:off x="2544" y="528"/>
              <a:ext cx="9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lvl="1" indent="-114300" algn="ctr" eaLnBrk="0" hangingPunct="0">
                <a:spcBef>
                  <a:spcPct val="25000"/>
                </a:spcBef>
              </a:pPr>
              <a:r>
                <a:rPr lang="en-US" sz="1300" dirty="0">
                  <a:solidFill>
                    <a:prstClr val="white">
                      <a:lumMod val="50000"/>
                    </a:prstClr>
                  </a:solidFill>
                </a:rPr>
                <a:t>Outcomes analysis</a:t>
              </a:r>
            </a:p>
          </p:txBody>
        </p:sp>
        <p:sp>
          <p:nvSpPr>
            <p:cNvPr id="8223" name="Rectangle 29"/>
            <p:cNvSpPr>
              <a:spLocks noChangeArrowheads="1"/>
            </p:cNvSpPr>
            <p:nvPr/>
          </p:nvSpPr>
          <p:spPr bwMode="auto">
            <a:xfrm>
              <a:off x="3456" y="576"/>
              <a:ext cx="102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lvl="1" indent="-114300" algn="ctr" eaLnBrk="0" hangingPunct="0">
                <a:spcBef>
                  <a:spcPct val="25000"/>
                </a:spcBef>
              </a:pPr>
              <a:r>
                <a:rPr lang="en-US" sz="1300" dirty="0">
                  <a:solidFill>
                    <a:prstClr val="white">
                      <a:lumMod val="50000"/>
                    </a:prstClr>
                  </a:solidFill>
                </a:rPr>
                <a:t>Benchmarking</a:t>
              </a:r>
            </a:p>
          </p:txBody>
        </p:sp>
        <p:sp>
          <p:nvSpPr>
            <p:cNvPr id="8224" name="Text Box 30"/>
            <p:cNvSpPr txBox="1">
              <a:spLocks noChangeArrowheads="1"/>
            </p:cNvSpPr>
            <p:nvPr/>
          </p:nvSpPr>
          <p:spPr bwMode="auto">
            <a:xfrm>
              <a:off x="240" y="582"/>
              <a:ext cx="1296" cy="328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i="1" dirty="0">
                  <a:solidFill>
                    <a:srgbClr val="FFFF66"/>
                  </a:solidFill>
                </a:rPr>
                <a:t>Analysis and Reporting</a:t>
              </a:r>
            </a:p>
          </p:txBody>
        </p:sp>
        <p:sp>
          <p:nvSpPr>
            <p:cNvPr id="8225" name="AutoShape 31"/>
            <p:cNvSpPr>
              <a:spLocks noChangeArrowheads="1"/>
            </p:cNvSpPr>
            <p:nvPr/>
          </p:nvSpPr>
          <p:spPr bwMode="auto">
            <a:xfrm rot="5400000">
              <a:off x="1491" y="675"/>
              <a:ext cx="330" cy="144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58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26" name="Line 32"/>
            <p:cNvSpPr>
              <a:spLocks noChangeShapeType="1"/>
            </p:cNvSpPr>
            <p:nvPr/>
          </p:nvSpPr>
          <p:spPr bwMode="auto">
            <a:xfrm>
              <a:off x="240" y="1104"/>
              <a:ext cx="19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27" name="Line 33"/>
            <p:cNvSpPr>
              <a:spLocks noChangeShapeType="1"/>
            </p:cNvSpPr>
            <p:nvPr/>
          </p:nvSpPr>
          <p:spPr bwMode="auto">
            <a:xfrm flipH="1" flipV="1">
              <a:off x="3312" y="919"/>
              <a:ext cx="370" cy="206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28" name="Line 34"/>
            <p:cNvSpPr>
              <a:spLocks noChangeShapeType="1"/>
            </p:cNvSpPr>
            <p:nvPr/>
          </p:nvSpPr>
          <p:spPr bwMode="auto">
            <a:xfrm flipV="1">
              <a:off x="3853" y="864"/>
              <a:ext cx="131" cy="261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29" name="Rectangle 29"/>
            <p:cNvSpPr>
              <a:spLocks noChangeArrowheads="1"/>
            </p:cNvSpPr>
            <p:nvPr/>
          </p:nvSpPr>
          <p:spPr bwMode="auto">
            <a:xfrm>
              <a:off x="4446" y="576"/>
              <a:ext cx="102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lvl="1" indent="-114300" algn="ctr" eaLnBrk="0" hangingPunct="0">
                <a:spcBef>
                  <a:spcPct val="25000"/>
                </a:spcBef>
              </a:pPr>
              <a:r>
                <a:rPr lang="en-US" sz="1300" dirty="0">
                  <a:solidFill>
                    <a:prstClr val="white">
                      <a:lumMod val="50000"/>
                    </a:prstClr>
                  </a:solidFill>
                </a:rPr>
                <a:t>Reporting to plans, others?</a:t>
              </a:r>
            </a:p>
          </p:txBody>
        </p:sp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 flipV="1">
              <a:off x="4128" y="912"/>
              <a:ext cx="336" cy="213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381000" y="5283200"/>
            <a:ext cx="7848600" cy="1079500"/>
            <a:chOff x="381000" y="5168900"/>
            <a:chExt cx="7848600" cy="1079500"/>
          </a:xfrm>
        </p:grpSpPr>
        <p:grpSp>
          <p:nvGrpSpPr>
            <p:cNvPr id="8211" name="Group 37"/>
            <p:cNvGrpSpPr>
              <a:grpSpLocks/>
            </p:cNvGrpSpPr>
            <p:nvPr/>
          </p:nvGrpSpPr>
          <p:grpSpPr bwMode="auto">
            <a:xfrm>
              <a:off x="381000" y="5168900"/>
              <a:ext cx="7848600" cy="1079500"/>
              <a:chOff x="240" y="3256"/>
              <a:chExt cx="4944" cy="680"/>
            </a:xfrm>
          </p:grpSpPr>
          <p:sp>
            <p:nvSpPr>
              <p:cNvPr id="8213" name="Text Box 38"/>
              <p:cNvSpPr txBox="1">
                <a:spLocks noChangeArrowheads="1"/>
              </p:cNvSpPr>
              <p:nvPr/>
            </p:nvSpPr>
            <p:spPr bwMode="auto">
              <a:xfrm>
                <a:off x="240" y="3416"/>
                <a:ext cx="1296" cy="328"/>
              </a:xfrm>
              <a:prstGeom prst="rect">
                <a:avLst/>
              </a:prstGeom>
              <a:solidFill>
                <a:srgbClr val="333399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0" anchor="ctr"/>
              <a:lstStyle/>
              <a:p>
                <a:pPr algn="ctr" eaLnBrk="0" hangingPunct="0"/>
                <a:r>
                  <a:rPr lang="en-US" i="1" dirty="0">
                    <a:solidFill>
                      <a:srgbClr val="FFFF66"/>
                    </a:solidFill>
                  </a:rPr>
                  <a:t>Provider-level:  EHR</a:t>
                </a:r>
              </a:p>
            </p:txBody>
          </p:sp>
          <p:sp>
            <p:nvSpPr>
              <p:cNvPr id="8214" name="AutoShape 39"/>
              <p:cNvSpPr>
                <a:spLocks noChangeArrowheads="1"/>
              </p:cNvSpPr>
              <p:nvPr/>
            </p:nvSpPr>
            <p:spPr bwMode="auto">
              <a:xfrm rot="5400000">
                <a:off x="1491" y="3505"/>
                <a:ext cx="330" cy="144"/>
              </a:xfrm>
              <a:prstGeom prst="triangle">
                <a:avLst>
                  <a:gd name="adj" fmla="val 50000"/>
                </a:avLst>
              </a:prstGeom>
              <a:solidFill>
                <a:srgbClr val="FFFF99"/>
              </a:solidFill>
              <a:ln w="158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Rectangle 40"/>
              <p:cNvSpPr>
                <a:spLocks noChangeArrowheads="1"/>
              </p:cNvSpPr>
              <p:nvPr/>
            </p:nvSpPr>
            <p:spPr bwMode="auto">
              <a:xfrm>
                <a:off x="2400" y="3256"/>
                <a:ext cx="2784" cy="6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587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pic>
            <p:nvPicPr>
              <p:cNvPr id="8216" name="Picture 4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72" y="3333"/>
                <a:ext cx="774" cy="177"/>
              </a:xfrm>
              <a:prstGeom prst="rect">
                <a:avLst/>
              </a:prstGeom>
              <a:noFill/>
              <a:ln w="15875" algn="ctr">
                <a:noFill/>
                <a:prstDash val="dash"/>
                <a:miter lim="800000"/>
                <a:headEnd/>
                <a:tailEnd/>
              </a:ln>
            </p:spPr>
          </p:pic>
          <p:pic>
            <p:nvPicPr>
              <p:cNvPr id="8217" name="Picture 4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96" y="3345"/>
                <a:ext cx="432" cy="153"/>
              </a:xfrm>
              <a:prstGeom prst="rect">
                <a:avLst/>
              </a:prstGeom>
              <a:noFill/>
              <a:ln w="15875" algn="ctr">
                <a:noFill/>
                <a:prstDash val="dash"/>
                <a:miter lim="800000"/>
                <a:headEnd/>
                <a:tailEnd/>
              </a:ln>
            </p:spPr>
          </p:pic>
          <p:pic>
            <p:nvPicPr>
              <p:cNvPr id="8218" name="Picture 4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r="16084" b="8333"/>
              <a:stretch>
                <a:fillRect/>
              </a:stretch>
            </p:blipFill>
            <p:spPr bwMode="auto">
              <a:xfrm>
                <a:off x="4368" y="3333"/>
                <a:ext cx="720" cy="176"/>
              </a:xfrm>
              <a:prstGeom prst="rect">
                <a:avLst/>
              </a:prstGeom>
              <a:noFill/>
              <a:ln w="15875" algn="ctr">
                <a:noFill/>
                <a:prstDash val="dash"/>
                <a:miter lim="800000"/>
                <a:headEnd/>
                <a:tailEnd/>
              </a:ln>
            </p:spPr>
          </p:pic>
          <p:pic>
            <p:nvPicPr>
              <p:cNvPr id="8219" name="Picture 4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005" y="3312"/>
                <a:ext cx="219" cy="219"/>
              </a:xfrm>
              <a:prstGeom prst="rect">
                <a:avLst/>
              </a:prstGeom>
              <a:noFill/>
              <a:ln w="15875" algn="ctr">
                <a:noFill/>
                <a:prstDash val="dash"/>
                <a:miter lim="800000"/>
                <a:headEnd/>
                <a:tailEnd/>
              </a:ln>
            </p:spPr>
          </p:pic>
          <p:pic>
            <p:nvPicPr>
              <p:cNvPr id="8220" name="Picture 46" descr="e-MDs - Integrated Electronic Medical Record and Practice Management Software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573" y="3696"/>
                <a:ext cx="449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1" name="Picture 47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11458" r="71875" b="82292"/>
              <a:stretch>
                <a:fillRect/>
              </a:stretch>
            </p:blipFill>
            <p:spPr bwMode="auto">
              <a:xfrm>
                <a:off x="4146" y="3684"/>
                <a:ext cx="864" cy="1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pic>
          <p:nvPicPr>
            <p:cNvPr id="8212" name="Picture 2" descr="Hill Associates Healthcare Management Systems"/>
            <p:cNvPicPr>
              <a:picLocks noChangeAspect="1" noChangeArrowheads="1"/>
            </p:cNvPicPr>
            <p:nvPr/>
          </p:nvPicPr>
          <p:blipFill>
            <a:blip r:embed="rId10" cstate="print"/>
            <a:srcRect l="56911"/>
            <a:stretch>
              <a:fillRect/>
            </a:stretch>
          </p:blipFill>
          <p:spPr bwMode="auto">
            <a:xfrm>
              <a:off x="4191000" y="5638800"/>
              <a:ext cx="914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9" name="Group 49"/>
          <p:cNvGrpSpPr>
            <a:grpSpLocks/>
          </p:cNvGrpSpPr>
          <p:nvPr/>
        </p:nvGrpSpPr>
        <p:grpSpPr bwMode="auto">
          <a:xfrm>
            <a:off x="381000" y="2279650"/>
            <a:ext cx="6934200" cy="1308100"/>
            <a:chOff x="240" y="1364"/>
            <a:chExt cx="4368" cy="824"/>
          </a:xfrm>
        </p:grpSpPr>
        <p:sp>
          <p:nvSpPr>
            <p:cNvPr id="8205" name="Line 51"/>
            <p:cNvSpPr>
              <a:spLocks noChangeShapeType="1"/>
            </p:cNvSpPr>
            <p:nvPr/>
          </p:nvSpPr>
          <p:spPr bwMode="auto">
            <a:xfrm flipV="1">
              <a:off x="2928" y="1872"/>
              <a:ext cx="672" cy="288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06" name="Line 52"/>
            <p:cNvSpPr>
              <a:spLocks noChangeShapeType="1"/>
            </p:cNvSpPr>
            <p:nvPr/>
          </p:nvSpPr>
          <p:spPr bwMode="auto">
            <a:xfrm flipH="1" flipV="1">
              <a:off x="3936" y="1872"/>
              <a:ext cx="672" cy="288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07" name="Line 53"/>
            <p:cNvSpPr>
              <a:spLocks noChangeShapeType="1"/>
            </p:cNvSpPr>
            <p:nvPr/>
          </p:nvSpPr>
          <p:spPr bwMode="auto">
            <a:xfrm flipV="1">
              <a:off x="3778" y="1886"/>
              <a:ext cx="0" cy="302"/>
            </a:xfrm>
            <a:prstGeom prst="line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08" name="Text Box 54"/>
            <p:cNvSpPr txBox="1">
              <a:spLocks noChangeArrowheads="1"/>
            </p:cNvSpPr>
            <p:nvPr/>
          </p:nvSpPr>
          <p:spPr bwMode="auto">
            <a:xfrm>
              <a:off x="240" y="1376"/>
              <a:ext cx="1296" cy="328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i="1" dirty="0">
                  <a:solidFill>
                    <a:srgbClr val="FFFF66"/>
                  </a:solidFill>
                </a:rPr>
                <a:t>Quality Data Center</a:t>
              </a:r>
            </a:p>
          </p:txBody>
        </p:sp>
        <p:sp>
          <p:nvSpPr>
            <p:cNvPr id="8209" name="AutoShape 55"/>
            <p:cNvSpPr>
              <a:spLocks noChangeArrowheads="1"/>
            </p:cNvSpPr>
            <p:nvPr/>
          </p:nvSpPr>
          <p:spPr bwMode="auto">
            <a:xfrm rot="5400000">
              <a:off x="1491" y="1457"/>
              <a:ext cx="330" cy="144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58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10" name="Line 56"/>
            <p:cNvSpPr>
              <a:spLocks noChangeShapeType="1"/>
            </p:cNvSpPr>
            <p:nvPr/>
          </p:nvSpPr>
          <p:spPr bwMode="auto">
            <a:xfrm>
              <a:off x="240" y="1968"/>
              <a:ext cx="19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64" name="AutoShape 50"/>
          <p:cNvSpPr>
            <a:spLocks noChangeAspect="1" noChangeArrowheads="1"/>
          </p:cNvSpPr>
          <p:nvPr/>
        </p:nvSpPr>
        <p:spPr bwMode="auto">
          <a:xfrm>
            <a:off x="5068094" y="2079626"/>
            <a:ext cx="1828800" cy="723900"/>
          </a:xfrm>
          <a:prstGeom prst="can">
            <a:avLst>
              <a:gd name="adj" fmla="val 25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5" name="Picture 3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229" y="2388997"/>
            <a:ext cx="923037" cy="26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5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991600" cy="443198"/>
          </a:xfrm>
        </p:spPr>
        <p:txBody>
          <a:bodyPr/>
          <a:lstStyle/>
          <a:p>
            <a:r>
              <a:rPr lang="en-US" dirty="0" smtClean="0"/>
              <a:t>MAeHC Today:  A Non-Profit Professional Services Firm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" y="809685"/>
            <a:ext cx="2499360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i="1" dirty="0" smtClean="0"/>
              <a:t>EHR/HIE Implementation services</a:t>
            </a:r>
            <a:endParaRPr lang="en-US" sz="1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00285"/>
            <a:ext cx="2834640" cy="1908215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Own and operate the Regional Extension Center of New Hampshire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Contractor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RECs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of Massachusetts, New York, and Rhode Island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Currently providing public and private EHR/HIE optimization services to over 1500 physicians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0440" y="809685"/>
            <a:ext cx="249936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i="1" dirty="0" smtClean="0"/>
              <a:t>Technology </a:t>
            </a:r>
          </a:p>
          <a:p>
            <a:pPr algn="ctr"/>
            <a:r>
              <a:rPr lang="en-US" sz="1800" i="1" dirty="0" smtClean="0"/>
              <a:t>services</a:t>
            </a: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313174" y="1800285"/>
            <a:ext cx="2834640" cy="3170099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Quality data warehouse and clinical analytics service provider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Certified for MU, PQRS, Pioneer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ACO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and many other performance measurement programs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Aggregate and run analytics for over 2000 providers across MA and NY on 9 different EHR systems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Process over 150K individual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CCD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records per week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Leverage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NEHEN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HIXNY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for transport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0840" y="809685"/>
            <a:ext cx="249936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i="1" dirty="0" smtClean="0"/>
              <a:t>Advisory </a:t>
            </a:r>
          </a:p>
          <a:p>
            <a:pPr algn="ctr"/>
            <a:r>
              <a:rPr lang="en-US" sz="1800" i="1" dirty="0" smtClean="0"/>
              <a:t>services</a:t>
            </a:r>
            <a:endParaRPr lang="en-US" sz="1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1800285"/>
            <a:ext cx="2834640" cy="3990915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no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Strategy and operations consulting services to public and private organizations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EHR strategy/advisory services to variety of states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New York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Missouri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North Carolina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Massachusetts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New Hampshire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Illinois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Maryland</a:t>
            </a: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Tennessee</a:t>
            </a:r>
            <a:endParaRPr lang="en-US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 services for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HIEs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28650" lvl="1" indent="-171450">
              <a:spcAft>
                <a:spcPts val="600"/>
              </a:spcAft>
              <a:buFont typeface="Arial" pitchFamily="34" charset="0"/>
              <a:buChar char="−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New Hampshire Health Information Organization (NHHIO)</a:t>
            </a:r>
          </a:p>
          <a:p>
            <a:pPr marL="628650" lvl="1" indent="-171450">
              <a:spcAft>
                <a:spcPts val="0"/>
              </a:spcAft>
              <a:buFont typeface="Arial" pitchFamily="34" charset="0"/>
              <a:buChar char="−"/>
            </a:pP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New England Health Exchange Network (</a:t>
            </a:r>
            <a:r>
              <a:rPr lang="en-US" b="0" dirty="0" err="1" smtClean="0">
                <a:solidFill>
                  <a:schemeClr val="accent1">
                    <a:lumMod val="75000"/>
                  </a:schemeClr>
                </a:solidFill>
              </a:rPr>
              <a:t>NEHEN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183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BE0E3"/>
            </a:gs>
            <a:gs pos="100000">
              <a:srgbClr val="FFFFFF">
                <a:alpha val="52000"/>
              </a:srgbClr>
            </a:gs>
          </a:gsLst>
          <a:lin ang="0" scaled="1"/>
        </a:gradFill>
        <a:ln w="15875" cap="flat" cmpd="sng" algn="ctr">
          <a:solidFill>
            <a:srgbClr val="0000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BE0E3"/>
            </a:gs>
            <a:gs pos="100000">
              <a:srgbClr val="FFFFFF">
                <a:alpha val="52000"/>
              </a:srgbClr>
            </a:gs>
          </a:gsLst>
          <a:lin ang="0" scaled="1"/>
        </a:gradFill>
        <a:ln w="15875" cap="flat" cmpd="sng" algn="ctr">
          <a:solidFill>
            <a:srgbClr val="0000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BDB779"/>
        </a:lt1>
        <a:dk2>
          <a:srgbClr val="000000"/>
        </a:dk2>
        <a:lt2>
          <a:srgbClr val="FFFFCC"/>
        </a:lt2>
        <a:accent1>
          <a:srgbClr val="FFFFCC"/>
        </a:accent1>
        <a:accent2>
          <a:srgbClr val="CBD478"/>
        </a:accent2>
        <a:accent3>
          <a:srgbClr val="DBD8BE"/>
        </a:accent3>
        <a:accent4>
          <a:srgbClr val="000000"/>
        </a:accent4>
        <a:accent5>
          <a:srgbClr val="FFFFE2"/>
        </a:accent5>
        <a:accent6>
          <a:srgbClr val="B8C06C"/>
        </a:accent6>
        <a:hlink>
          <a:srgbClr val="00582C"/>
        </a:hlink>
        <a:folHlink>
          <a:srgbClr val="3C74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FFFFCC"/>
        </a:lt2>
        <a:accent1>
          <a:srgbClr val="FFFFCC"/>
        </a:accent1>
        <a:accent2>
          <a:srgbClr val="CBD478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8C06C"/>
        </a:accent6>
        <a:hlink>
          <a:srgbClr val="00582C"/>
        </a:hlink>
        <a:folHlink>
          <a:srgbClr val="3C7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295</Words>
  <Application>Microsoft Office PowerPoint</Application>
  <PresentationFormat>Custom</PresentationFormat>
  <Paragraphs>58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Massachusetts eHealth Collaborative Background</vt:lpstr>
      <vt:lpstr>MAeHC Origins</vt:lpstr>
      <vt:lpstr>MAeHC Pilot Project Scope</vt:lpstr>
      <vt:lpstr>MAeHC Technology Architecture and Data Flows</vt:lpstr>
      <vt:lpstr>MAeHC Today:  A Non-Profit Professional Services Firm</vt:lpstr>
    </vt:vector>
  </TitlesOfParts>
  <Company>Massachusetts Medical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eHealth Collaborative Background</dc:title>
  <dc:creator>mtripathi</dc:creator>
  <cp:lastModifiedBy>Lindsay Wolfe</cp:lastModifiedBy>
  <cp:revision>1</cp:revision>
  <dcterms:created xsi:type="dcterms:W3CDTF">2013-04-30T14:12:34Z</dcterms:created>
  <dcterms:modified xsi:type="dcterms:W3CDTF">2013-04-30T20:01:36Z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ference">
    <vt:lpwstr>USv2c/PP2000/USEng/Sep2001</vt:lpwstr>
  </property>
</Properties>
</file>