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0" r:id="rId1"/>
  </p:sldMasterIdLst>
  <p:notesMasterIdLst>
    <p:notesMasterId r:id="rId34"/>
  </p:notesMasterIdLst>
  <p:handoutMasterIdLst>
    <p:handoutMasterId r:id="rId35"/>
  </p:handoutMasterIdLst>
  <p:sldIdLst>
    <p:sldId id="256" r:id="rId2"/>
    <p:sldId id="486" r:id="rId3"/>
    <p:sldId id="441" r:id="rId4"/>
    <p:sldId id="628" r:id="rId5"/>
    <p:sldId id="611" r:id="rId6"/>
    <p:sldId id="636" r:id="rId7"/>
    <p:sldId id="630" r:id="rId8"/>
    <p:sldId id="637" r:id="rId9"/>
    <p:sldId id="627" r:id="rId10"/>
    <p:sldId id="631" r:id="rId11"/>
    <p:sldId id="594" r:id="rId12"/>
    <p:sldId id="593" r:id="rId13"/>
    <p:sldId id="598" r:id="rId14"/>
    <p:sldId id="596" r:id="rId15"/>
    <p:sldId id="614" r:id="rId16"/>
    <p:sldId id="599" r:id="rId17"/>
    <p:sldId id="600" r:id="rId18"/>
    <p:sldId id="615" r:id="rId19"/>
    <p:sldId id="601" r:id="rId20"/>
    <p:sldId id="602" r:id="rId21"/>
    <p:sldId id="616" r:id="rId22"/>
    <p:sldId id="633" r:id="rId23"/>
    <p:sldId id="632" r:id="rId24"/>
    <p:sldId id="603" r:id="rId25"/>
    <p:sldId id="621" r:id="rId26"/>
    <p:sldId id="617" r:id="rId27"/>
    <p:sldId id="605" r:id="rId28"/>
    <p:sldId id="606" r:id="rId29"/>
    <p:sldId id="618" r:id="rId30"/>
    <p:sldId id="634" r:id="rId31"/>
    <p:sldId id="638" r:id="rId32"/>
    <p:sldId id="613" r:id="rId3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erican Institutes for Research" initials="AIR" lastIdx="2" clrIdx="0"/>
  <p:cmAuthor id="1" name="jwaddell" initials="jlw" lastIdx="60" clrIdx="1"/>
  <p:cmAuthor id="2" name="Juli Goldstein" initials="JG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6B155"/>
    <a:srgbClr val="C0E4BA"/>
    <a:srgbClr val="BBE0E3"/>
    <a:srgbClr val="CC6600"/>
    <a:srgbClr val="B33D25"/>
    <a:srgbClr val="23A2A5"/>
    <a:srgbClr val="B6DF89"/>
    <a:srgbClr val="FF9933"/>
    <a:srgbClr val="BAC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79928" autoAdjust="0"/>
  </p:normalViewPr>
  <p:slideViewPr>
    <p:cSldViewPr>
      <p:cViewPr>
        <p:scale>
          <a:sx n="63" d="100"/>
          <a:sy n="63" d="100"/>
        </p:scale>
        <p:origin x="-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FD71F-9834-4EC7-9E8E-64ACD0DCAD1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747ED07-F63C-432F-873A-4C60FA4BC13F}">
      <dgm:prSet phldrT="[Text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dirty="0" smtClean="0"/>
            <a:t>Health&amp; Wellness Programs</a:t>
          </a:r>
          <a:endParaRPr lang="en-US" dirty="0"/>
        </a:p>
      </dgm:t>
    </dgm:pt>
    <dgm:pt modelId="{0E4A95C6-5CEB-469D-8112-6942A30F9147}" type="parTrans" cxnId="{DA7B0D50-C6F6-476D-8524-DCF6D3A8FAEB}">
      <dgm:prSet/>
      <dgm:spPr/>
      <dgm:t>
        <a:bodyPr/>
        <a:lstStyle/>
        <a:p>
          <a:endParaRPr lang="en-US"/>
        </a:p>
      </dgm:t>
    </dgm:pt>
    <dgm:pt modelId="{3397C7DC-DBE9-43E2-B45A-0AA4BD2B5769}" type="sibTrans" cxnId="{DA7B0D50-C6F6-476D-8524-DCF6D3A8FAEB}">
      <dgm:prSet/>
      <dgm:spPr/>
      <dgm:t>
        <a:bodyPr/>
        <a:lstStyle/>
        <a:p>
          <a:endParaRPr lang="en-US"/>
        </a:p>
      </dgm:t>
    </dgm:pt>
    <dgm:pt modelId="{35112BBD-2D13-445B-B3DF-27CAB1BE4A77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Appropriate Financial Incentives</a:t>
          </a:r>
          <a:endParaRPr lang="en-US" dirty="0"/>
        </a:p>
      </dgm:t>
    </dgm:pt>
    <dgm:pt modelId="{A1F55DF3-97F9-4E32-9194-D65A90EA9510}" type="parTrans" cxnId="{AFA8124D-60C0-4174-B730-F89BB26D3070}">
      <dgm:prSet/>
      <dgm:spPr/>
      <dgm:t>
        <a:bodyPr/>
        <a:lstStyle/>
        <a:p>
          <a:endParaRPr lang="en-US"/>
        </a:p>
      </dgm:t>
    </dgm:pt>
    <dgm:pt modelId="{52458380-8DC4-4684-A515-C4C4AEC7F702}" type="sibTrans" cxnId="{AFA8124D-60C0-4174-B730-F89BB26D3070}">
      <dgm:prSet/>
      <dgm:spPr/>
      <dgm:t>
        <a:bodyPr/>
        <a:lstStyle/>
        <a:p>
          <a:endParaRPr lang="en-US"/>
        </a:p>
      </dgm:t>
    </dgm:pt>
    <dgm:pt modelId="{53061972-2A92-472B-81AF-872DDF8A629B}">
      <dgm:prSet phldrT="[Text]"/>
      <dgm:spPr>
        <a:solidFill>
          <a:srgbClr val="D6B155">
            <a:alpha val="50000"/>
          </a:srgbClr>
        </a:solidFill>
      </dgm:spPr>
      <dgm:t>
        <a:bodyPr/>
        <a:lstStyle/>
        <a:p>
          <a:r>
            <a:rPr lang="en-US" dirty="0" smtClean="0"/>
            <a:t>Meaningful Information on Cost &amp; Quality</a:t>
          </a:r>
          <a:endParaRPr lang="en-US" dirty="0"/>
        </a:p>
      </dgm:t>
    </dgm:pt>
    <dgm:pt modelId="{F742288E-A9FC-4984-BD39-D597AC60915F}" type="parTrans" cxnId="{4628E5E2-971B-42E5-8982-47DEB825FE2E}">
      <dgm:prSet/>
      <dgm:spPr/>
      <dgm:t>
        <a:bodyPr/>
        <a:lstStyle/>
        <a:p>
          <a:endParaRPr lang="en-US"/>
        </a:p>
      </dgm:t>
    </dgm:pt>
    <dgm:pt modelId="{5A6A4DC1-A565-4168-AA02-636A42044246}" type="sibTrans" cxnId="{4628E5E2-971B-42E5-8982-47DEB825FE2E}">
      <dgm:prSet/>
      <dgm:spPr/>
      <dgm:t>
        <a:bodyPr/>
        <a:lstStyle/>
        <a:p>
          <a:endParaRPr lang="en-US"/>
        </a:p>
      </dgm:t>
    </dgm:pt>
    <dgm:pt modelId="{5AAC2501-86FD-44C4-ACCA-1CB40FE7E0BD}" type="pres">
      <dgm:prSet presAssocID="{9CBFD71F-9834-4EC7-9E8E-64ACD0DCAD19}" presName="compositeShape" presStyleCnt="0">
        <dgm:presLayoutVars>
          <dgm:chMax val="7"/>
          <dgm:dir/>
          <dgm:resizeHandles val="exact"/>
        </dgm:presLayoutVars>
      </dgm:prSet>
      <dgm:spPr/>
    </dgm:pt>
    <dgm:pt modelId="{B54A5A2B-3F90-4A9E-B4C1-C4350C38B2C7}" type="pres">
      <dgm:prSet presAssocID="{2747ED07-F63C-432F-873A-4C60FA4BC13F}" presName="circ1" presStyleLbl="vennNode1" presStyleIdx="0" presStyleCnt="3" custScaleX="88299" custScaleY="91765" custLinFactNeighborX="-18117" custLinFactNeighborY="1"/>
      <dgm:spPr/>
      <dgm:t>
        <a:bodyPr/>
        <a:lstStyle/>
        <a:p>
          <a:endParaRPr lang="en-US"/>
        </a:p>
      </dgm:t>
    </dgm:pt>
    <dgm:pt modelId="{14F0DE5D-FC74-4D64-B83D-245E4E43C0EA}" type="pres">
      <dgm:prSet presAssocID="{2747ED07-F63C-432F-873A-4C60FA4BC1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8A134-6B73-46CB-850C-58F1F34A3CA4}" type="pres">
      <dgm:prSet presAssocID="{35112BBD-2D13-445B-B3DF-27CAB1BE4A77}" presName="circ2" presStyleLbl="vennNode1" presStyleIdx="1" presStyleCnt="3" custScaleX="88299" custScaleY="91765" custLinFactNeighborX="-18117" custLinFactNeighborY="-5176"/>
      <dgm:spPr/>
      <dgm:t>
        <a:bodyPr/>
        <a:lstStyle/>
        <a:p>
          <a:endParaRPr lang="en-US"/>
        </a:p>
      </dgm:t>
    </dgm:pt>
    <dgm:pt modelId="{489CC8AB-C721-4C36-9165-7CFFFF861472}" type="pres">
      <dgm:prSet presAssocID="{35112BBD-2D13-445B-B3DF-27CAB1BE4A7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36F5D-2F62-43DE-96D6-3209AB1998F7}" type="pres">
      <dgm:prSet presAssocID="{53061972-2A92-472B-81AF-872DDF8A629B}" presName="circ3" presStyleLbl="vennNode1" presStyleIdx="2" presStyleCnt="3" custScaleX="88299" custScaleY="91765" custLinFactNeighborX="-18117" custLinFactNeighborY="-5176"/>
      <dgm:spPr/>
      <dgm:t>
        <a:bodyPr/>
        <a:lstStyle/>
        <a:p>
          <a:endParaRPr lang="en-US"/>
        </a:p>
      </dgm:t>
    </dgm:pt>
    <dgm:pt modelId="{FDC5C993-C9D0-4B7F-B642-36B8CD8A128D}" type="pres">
      <dgm:prSet presAssocID="{53061972-2A92-472B-81AF-872DDF8A629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A8124D-60C0-4174-B730-F89BB26D3070}" srcId="{9CBFD71F-9834-4EC7-9E8E-64ACD0DCAD19}" destId="{35112BBD-2D13-445B-B3DF-27CAB1BE4A77}" srcOrd="1" destOrd="0" parTransId="{A1F55DF3-97F9-4E32-9194-D65A90EA9510}" sibTransId="{52458380-8DC4-4684-A515-C4C4AEC7F702}"/>
    <dgm:cxn modelId="{DA7B0D50-C6F6-476D-8524-DCF6D3A8FAEB}" srcId="{9CBFD71F-9834-4EC7-9E8E-64ACD0DCAD19}" destId="{2747ED07-F63C-432F-873A-4C60FA4BC13F}" srcOrd="0" destOrd="0" parTransId="{0E4A95C6-5CEB-469D-8112-6942A30F9147}" sibTransId="{3397C7DC-DBE9-43E2-B45A-0AA4BD2B5769}"/>
    <dgm:cxn modelId="{4628E5E2-971B-42E5-8982-47DEB825FE2E}" srcId="{9CBFD71F-9834-4EC7-9E8E-64ACD0DCAD19}" destId="{53061972-2A92-472B-81AF-872DDF8A629B}" srcOrd="2" destOrd="0" parTransId="{F742288E-A9FC-4984-BD39-D597AC60915F}" sibTransId="{5A6A4DC1-A565-4168-AA02-636A42044246}"/>
    <dgm:cxn modelId="{ACCC12E6-205D-4282-A44B-5B7139D9DEB3}" type="presOf" srcId="{2747ED07-F63C-432F-873A-4C60FA4BC13F}" destId="{14F0DE5D-FC74-4D64-B83D-245E4E43C0EA}" srcOrd="1" destOrd="0" presId="urn:microsoft.com/office/officeart/2005/8/layout/venn1"/>
    <dgm:cxn modelId="{9F31D845-2155-4E8F-8622-B189AAED88F9}" type="presOf" srcId="{53061972-2A92-472B-81AF-872DDF8A629B}" destId="{FDC5C993-C9D0-4B7F-B642-36B8CD8A128D}" srcOrd="1" destOrd="0" presId="urn:microsoft.com/office/officeart/2005/8/layout/venn1"/>
    <dgm:cxn modelId="{2875677C-E94C-40D8-973A-75DFD59806F9}" type="presOf" srcId="{2747ED07-F63C-432F-873A-4C60FA4BC13F}" destId="{B54A5A2B-3F90-4A9E-B4C1-C4350C38B2C7}" srcOrd="0" destOrd="0" presId="urn:microsoft.com/office/officeart/2005/8/layout/venn1"/>
    <dgm:cxn modelId="{1CC0147C-92E2-433B-9B4C-3C64B9BC658A}" type="presOf" srcId="{53061972-2A92-472B-81AF-872DDF8A629B}" destId="{D6C36F5D-2F62-43DE-96D6-3209AB1998F7}" srcOrd="0" destOrd="0" presId="urn:microsoft.com/office/officeart/2005/8/layout/venn1"/>
    <dgm:cxn modelId="{29E43393-8CB8-46C8-A185-D3E133D2370A}" type="presOf" srcId="{35112BBD-2D13-445B-B3DF-27CAB1BE4A77}" destId="{489CC8AB-C721-4C36-9165-7CFFFF861472}" srcOrd="1" destOrd="0" presId="urn:microsoft.com/office/officeart/2005/8/layout/venn1"/>
    <dgm:cxn modelId="{80C6ADDA-558C-4A69-824F-C288F29B1BB0}" type="presOf" srcId="{9CBFD71F-9834-4EC7-9E8E-64ACD0DCAD19}" destId="{5AAC2501-86FD-44C4-ACCA-1CB40FE7E0BD}" srcOrd="0" destOrd="0" presId="urn:microsoft.com/office/officeart/2005/8/layout/venn1"/>
    <dgm:cxn modelId="{A5C416B5-30B1-43C6-9A79-106F79472765}" type="presOf" srcId="{35112BBD-2D13-445B-B3DF-27CAB1BE4A77}" destId="{ABA8A134-6B73-46CB-850C-58F1F34A3CA4}" srcOrd="0" destOrd="0" presId="urn:microsoft.com/office/officeart/2005/8/layout/venn1"/>
    <dgm:cxn modelId="{89F4B2CC-DD51-4EF4-B78C-872265A4C603}" type="presParOf" srcId="{5AAC2501-86FD-44C4-ACCA-1CB40FE7E0BD}" destId="{B54A5A2B-3F90-4A9E-B4C1-C4350C38B2C7}" srcOrd="0" destOrd="0" presId="urn:microsoft.com/office/officeart/2005/8/layout/venn1"/>
    <dgm:cxn modelId="{6EFF4AB6-2FE1-4862-8D0F-CCFE67AD642A}" type="presParOf" srcId="{5AAC2501-86FD-44C4-ACCA-1CB40FE7E0BD}" destId="{14F0DE5D-FC74-4D64-B83D-245E4E43C0EA}" srcOrd="1" destOrd="0" presId="urn:microsoft.com/office/officeart/2005/8/layout/venn1"/>
    <dgm:cxn modelId="{484F0252-29AD-4A02-BBC5-F826FF4564D6}" type="presParOf" srcId="{5AAC2501-86FD-44C4-ACCA-1CB40FE7E0BD}" destId="{ABA8A134-6B73-46CB-850C-58F1F34A3CA4}" srcOrd="2" destOrd="0" presId="urn:microsoft.com/office/officeart/2005/8/layout/venn1"/>
    <dgm:cxn modelId="{8410A03B-7CCF-4DB5-9AE4-A0B91C02EF2F}" type="presParOf" srcId="{5AAC2501-86FD-44C4-ACCA-1CB40FE7E0BD}" destId="{489CC8AB-C721-4C36-9165-7CFFFF861472}" srcOrd="3" destOrd="0" presId="urn:microsoft.com/office/officeart/2005/8/layout/venn1"/>
    <dgm:cxn modelId="{629EC813-6695-4244-BC4F-28B137173E67}" type="presParOf" srcId="{5AAC2501-86FD-44C4-ACCA-1CB40FE7E0BD}" destId="{D6C36F5D-2F62-43DE-96D6-3209AB1998F7}" srcOrd="4" destOrd="0" presId="urn:microsoft.com/office/officeart/2005/8/layout/venn1"/>
    <dgm:cxn modelId="{8EB745F2-E01D-4AB0-83D9-9ADF0380FD59}" type="presParOf" srcId="{5AAC2501-86FD-44C4-ACCA-1CB40FE7E0BD}" destId="{FDC5C993-C9D0-4B7F-B642-36B8CD8A128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A5A2B-3F90-4A9E-B4C1-C4350C38B2C7}">
      <dsp:nvSpPr>
        <dsp:cNvPr id="0" name=""/>
        <dsp:cNvSpPr/>
      </dsp:nvSpPr>
      <dsp:spPr>
        <a:xfrm>
          <a:off x="2529783" y="150280"/>
          <a:ext cx="2139625" cy="2223612"/>
        </a:xfrm>
        <a:prstGeom prst="ellipse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Health&amp; Wellness Programs</a:t>
          </a:r>
          <a:endParaRPr lang="en-US" sz="1900" kern="1200" dirty="0"/>
        </a:p>
      </dsp:txBody>
      <dsp:txXfrm>
        <a:off x="2815066" y="539412"/>
        <a:ext cx="1569058" cy="1000625"/>
      </dsp:txXfrm>
    </dsp:sp>
    <dsp:sp modelId="{ABA8A134-6B73-46CB-850C-58F1F34A3CA4}">
      <dsp:nvSpPr>
        <dsp:cNvPr id="0" name=""/>
        <dsp:cNvSpPr/>
      </dsp:nvSpPr>
      <dsp:spPr>
        <a:xfrm>
          <a:off x="3404140" y="1539307"/>
          <a:ext cx="2139625" cy="2223612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Appropriate Financial Incentives</a:t>
          </a:r>
          <a:endParaRPr lang="en-US" sz="1900" kern="1200" dirty="0"/>
        </a:p>
      </dsp:txBody>
      <dsp:txXfrm>
        <a:off x="4058508" y="2113741"/>
        <a:ext cx="1283775" cy="1222986"/>
      </dsp:txXfrm>
    </dsp:sp>
    <dsp:sp modelId="{D6C36F5D-2F62-43DE-96D6-3209AB1998F7}">
      <dsp:nvSpPr>
        <dsp:cNvPr id="0" name=""/>
        <dsp:cNvSpPr/>
      </dsp:nvSpPr>
      <dsp:spPr>
        <a:xfrm>
          <a:off x="1655426" y="1539307"/>
          <a:ext cx="2139625" cy="2223612"/>
        </a:xfrm>
        <a:prstGeom prst="ellipse">
          <a:avLst/>
        </a:prstGeom>
        <a:solidFill>
          <a:srgbClr val="D6B155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Meaningful Information on Cost &amp; Quality</a:t>
          </a:r>
          <a:endParaRPr lang="en-US" sz="1900" kern="1200" dirty="0"/>
        </a:p>
      </dsp:txBody>
      <dsp:txXfrm>
        <a:off x="1856908" y="2113741"/>
        <a:ext cx="1283775" cy="1222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pPr>
              <a:defRPr/>
            </a:pPr>
            <a:fld id="{A3E66CD7-F09C-4E2A-8B0B-E69314956951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pPr>
              <a:defRPr/>
            </a:pPr>
            <a:fld id="{F957A6DB-991C-4B7A-BCC0-5BE7F3AE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10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5464E1-BE02-4E79-92DD-4D6F4A032157}" type="datetimeFigureOut">
              <a:rPr lang="en-US"/>
              <a:pPr>
                <a:defRPr/>
              </a:pPr>
              <a:t>6/11/2012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wrap="square" lIns="93313" tIns="46657" rIns="93313" bIns="466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DEFE56-7A87-4A50-9DB2-C87927A0A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5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4C28FA-F0E4-4675-A1E7-A86552D8028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D83017-9F3A-4C46-9C37-B63EFA29330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EFE56-7A87-4A50-9DB2-C87927A0A43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EFE56-7A87-4A50-9DB2-C87927A0A43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Aprovider_wAF4QlogonoID_ppt_cov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828800"/>
            <a:ext cx="5410200" cy="1543050"/>
          </a:xfrm>
        </p:spPr>
        <p:txBody>
          <a:bodyPr/>
          <a:lstStyle>
            <a:lvl1pPr>
              <a:defRPr sz="5400" b="1" cap="all" baseline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657599"/>
            <a:ext cx="54102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A36A-83B7-408A-97B9-8844F0E1B9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6531-570B-4661-BF4D-3D3157B20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5483-9D7C-46E7-A011-17F7803D7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D3CF-E0EE-4779-9D26-273FDCEFE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/>
          <a:lstStyle>
            <a:lvl1pPr>
              <a:lnSpc>
                <a:spcPct val="90000"/>
              </a:lnSpc>
              <a:defRPr sz="4000" b="1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spcAft>
                <a:spcPts val="768"/>
              </a:spcAft>
              <a:buClr>
                <a:srgbClr val="002060"/>
              </a:buClr>
              <a:defRPr b="1"/>
            </a:lvl1pPr>
            <a:lvl2pPr>
              <a:spcAft>
                <a:spcPts val="672"/>
              </a:spcAft>
              <a:buClr>
                <a:srgbClr val="996633"/>
              </a:buClr>
              <a:defRPr/>
            </a:lvl2pPr>
            <a:lvl3pPr>
              <a:spcBef>
                <a:spcPts val="576"/>
              </a:spcBef>
              <a:spcAft>
                <a:spcPts val="576"/>
              </a:spcAft>
              <a:buClr>
                <a:srgbClr val="CC6600"/>
              </a:buClr>
              <a:defRPr/>
            </a:lvl3pPr>
            <a:lvl4pPr>
              <a:spcAft>
                <a:spcPts val="480"/>
              </a:spcAft>
              <a:buClr>
                <a:srgbClr val="002060"/>
              </a:buClr>
              <a:defRPr/>
            </a:lvl4pPr>
            <a:lvl5pPr>
              <a:spcAft>
                <a:spcPts val="480"/>
              </a:spcAft>
              <a:buClr>
                <a:srgbClr val="99663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CAB0-A398-407D-915C-B32F61FF4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for Large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lide background"/>
          <p:cNvPicPr>
            <a:picLocks noChangeAspect="1" noChangeArrowheads="1"/>
          </p:cNvPicPr>
          <p:nvPr userDrawn="1"/>
        </p:nvPicPr>
        <p:blipFill>
          <a:blip r:embed="rId2" cstate="print"/>
          <a:srcRect b="73334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/>
          <a:lstStyle>
            <a:lvl1pPr>
              <a:lnSpc>
                <a:spcPct val="90000"/>
              </a:lnSpc>
              <a:defRPr b="1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spcAft>
                <a:spcPts val="768"/>
              </a:spcAft>
              <a:buClr>
                <a:srgbClr val="002060"/>
              </a:buClr>
              <a:defRPr b="1"/>
            </a:lvl1pPr>
            <a:lvl2pPr>
              <a:spcAft>
                <a:spcPts val="672"/>
              </a:spcAft>
              <a:buClr>
                <a:srgbClr val="996633"/>
              </a:buClr>
              <a:defRPr/>
            </a:lvl2pPr>
            <a:lvl3pPr>
              <a:spcBef>
                <a:spcPts val="576"/>
              </a:spcBef>
              <a:spcAft>
                <a:spcPts val="576"/>
              </a:spcAft>
              <a:buClr>
                <a:srgbClr val="CC6600"/>
              </a:buClr>
              <a:defRPr/>
            </a:lvl3pPr>
            <a:lvl4pPr>
              <a:spcAft>
                <a:spcPts val="480"/>
              </a:spcAft>
              <a:buClr>
                <a:srgbClr val="002060"/>
              </a:buClr>
              <a:defRPr/>
            </a:lvl4pPr>
            <a:lvl5pPr>
              <a:spcAft>
                <a:spcPts val="480"/>
              </a:spcAft>
              <a:buClr>
                <a:srgbClr val="99663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8FE54-8F77-424B-9D67-92EF18834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47800"/>
            <a:ext cx="7772400" cy="1362075"/>
          </a:xfrm>
        </p:spPr>
        <p:txBody>
          <a:bodyPr anchor="t"/>
          <a:lstStyle>
            <a:lvl1pPr algn="l">
              <a:lnSpc>
                <a:spcPct val="90000"/>
              </a:lnSpc>
              <a:defRPr sz="54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48013"/>
            <a:ext cx="7772400" cy="1500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E799-79EB-4BBC-BBC2-C21D62C1D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0E1E-7398-44D9-BA06-5AE07A0C0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3928E-2BF4-4049-A5F8-D267B6F20E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4352E-2E2B-450E-9E98-78FDB0349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90979-3FE5-4185-A74E-B3DC99C03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1">
                <a:solidFill>
                  <a:srgbClr val="CC660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3246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BE63-901A-4720-A977-C965CA124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Slide backgroun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7B91E52-39D2-4706-BF39-09390D808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4285" name="Text Box 13"/>
          <p:cNvSpPr txBox="1">
            <a:spLocks noChangeArrowheads="1"/>
          </p:cNvSpPr>
          <p:nvPr userDrawn="1"/>
        </p:nvSpPr>
        <p:spPr bwMode="auto">
          <a:xfrm>
            <a:off x="914400" y="6118225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latin typeface="Calibri" pitchFamily="34" charset="0"/>
              </a:rPr>
              <a:t>American Institutes for Research provides technical assistance for </a:t>
            </a:r>
            <a:r>
              <a:rPr lang="en-US" sz="900" i="1" dirty="0">
                <a:latin typeface="Calibri" pitchFamily="34" charset="0"/>
              </a:rPr>
              <a:t>Aligning Forces for Quality</a:t>
            </a:r>
            <a:r>
              <a:rPr lang="en-US" sz="900" dirty="0">
                <a:latin typeface="Calibri" pitchFamily="34" charset="0"/>
              </a:rPr>
              <a:t>, </a:t>
            </a:r>
            <a:br>
              <a:rPr lang="en-US" sz="900" dirty="0">
                <a:latin typeface="Calibri" pitchFamily="34" charset="0"/>
              </a:rPr>
            </a:br>
            <a:r>
              <a:rPr lang="en-US" sz="900" dirty="0">
                <a:latin typeface="Calibri" pitchFamily="34" charset="0"/>
              </a:rPr>
              <a:t>a national initiative of the Robert Wood Johnson Foundation.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763"/>
        </a:spcAft>
        <a:buClr>
          <a:srgbClr val="00206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75"/>
        </a:spcAft>
        <a:buClr>
          <a:srgbClr val="99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ts val="575"/>
        </a:spcAft>
        <a:buClr>
          <a:srgbClr val="CC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ts val="475"/>
        </a:spcAft>
        <a:buClr>
          <a:srgbClr val="00206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ts val="475"/>
        </a:spcAft>
        <a:buClr>
          <a:srgbClr val="99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wjf.org/files/research/73714.caseforcos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talyzepaymentreform.org/" TargetMode="External"/><Relationship Id="rId4" Type="http://schemas.openxmlformats.org/officeDocument/2006/relationships/hyperlink" Target="http://www.helpyouremployeeshealth.com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sl.org/issues-research/health/state-actions-to-implement-the-health-benefit-exch.aspx" TargetMode="External"/><Relationship Id="rId3" Type="http://schemas.openxmlformats.org/officeDocument/2006/relationships/hyperlink" Target="http://forces4quality.org/af4q/download-document/5263/2326" TargetMode="External"/><Relationship Id="rId7" Type="http://schemas.openxmlformats.org/officeDocument/2006/relationships/hyperlink" Target="http://www.nbch.org/VBP-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ff.org/healthreform/upload/8213-2.pdf" TargetMode="External"/><Relationship Id="rId5" Type="http://schemas.openxmlformats.org/officeDocument/2006/relationships/hyperlink" Target="http://cciio.cms.gov/programs/exchanges/" TargetMode="External"/><Relationship Id="rId10" Type="http://schemas.openxmlformats.org/officeDocument/2006/relationships/hyperlink" Target="http://www.commonwealthfund.org/~/media/Files/Publications/Issue%20Brief/2011/May/1507_Weinberg_california_hlt_benefit_exchange_ib.pdf" TargetMode="External"/><Relationship Id="rId4" Type="http://schemas.openxmlformats.org/officeDocument/2006/relationships/hyperlink" Target="http://www.rwjf.org/files/research/70388.pdf" TargetMode="External"/><Relationship Id="rId9" Type="http://schemas.openxmlformats.org/officeDocument/2006/relationships/hyperlink" Target="http://www.chcf.org/~/media/MEDIA%20LIBRARY%20Files/PDF/H/PDF%20HealthBenefitExchangeCAvsFederal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towerswatson.com/assets/pdf/1345/TW_15565_NBGH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3352800" y="1219200"/>
            <a:ext cx="5410200" cy="2000250"/>
          </a:xfrm>
        </p:spPr>
        <p:txBody>
          <a:bodyPr anchor="t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cap="none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How Alliances Can Partner with Employers in the Current Healthcare Landscape</a:t>
            </a:r>
            <a:endParaRPr lang="en-US" sz="4000" cap="none" dirty="0" smtClean="0">
              <a:cs typeface="Arial" pitchFamily="34" charset="0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3352800" y="3352800"/>
            <a:ext cx="5410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>
                <a:cs typeface="Arial" charset="0"/>
              </a:rPr>
              <a:t>Aligning Forces for Quality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American Institutes for Research®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cap="none" dirty="0" smtClean="0"/>
              <a:t>Spectrum of Initiatives and Key Opportunities for Engagement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Affordable Care Act: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4 ways employers are affected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Starting in 2014…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0" dirty="0" smtClean="0">
                <a:solidFill>
                  <a:schemeClr val="accent2">
                    <a:lumMod val="50000"/>
                  </a:schemeClr>
                </a:solidFill>
              </a:rPr>
              <a:t>Businesses with more than 50 full-time employees will be </a:t>
            </a:r>
            <a:r>
              <a:rPr lang="en-US" sz="1900" u="sng" dirty="0" smtClean="0">
                <a:solidFill>
                  <a:schemeClr val="accent2">
                    <a:lumMod val="50000"/>
                  </a:schemeClr>
                </a:solidFill>
              </a:rPr>
              <a:t>required to offer adequate* health insurance </a:t>
            </a:r>
            <a:r>
              <a:rPr lang="en-US" sz="1900" b="0" dirty="0" smtClean="0">
                <a:solidFill>
                  <a:schemeClr val="accent2">
                    <a:lumMod val="50000"/>
                  </a:schemeClr>
                </a:solidFill>
              </a:rPr>
              <a:t>or pay a penalty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0" dirty="0" smtClean="0">
                <a:solidFill>
                  <a:schemeClr val="accent2">
                    <a:lumMod val="50000"/>
                  </a:schemeClr>
                </a:solidFill>
              </a:rPr>
              <a:t>Small businesses with fewer than 25 full-time employees or 50 half-time employees with average wages below $50,000 may benefit from </a:t>
            </a:r>
            <a:r>
              <a:rPr lang="en-US" sz="1900" u="sng" dirty="0" smtClean="0">
                <a:solidFill>
                  <a:schemeClr val="accent2">
                    <a:lumMod val="50000"/>
                  </a:schemeClr>
                </a:solidFill>
              </a:rPr>
              <a:t>health care tax credits</a:t>
            </a:r>
            <a:endParaRPr lang="en-US" sz="19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u="sng" dirty="0" smtClean="0">
                <a:solidFill>
                  <a:schemeClr val="accent2">
                    <a:lumMod val="50000"/>
                  </a:schemeClr>
                </a:solidFill>
              </a:rPr>
              <a:t>Employees will be required to purchase coverage </a:t>
            </a:r>
            <a:r>
              <a:rPr lang="en-US" sz="1900" b="0" dirty="0" smtClean="0">
                <a:solidFill>
                  <a:schemeClr val="accent2">
                    <a:lumMod val="50000"/>
                  </a:schemeClr>
                </a:solidFill>
              </a:rPr>
              <a:t>or face fines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0" dirty="0" smtClean="0">
                <a:solidFill>
                  <a:schemeClr val="accent2">
                    <a:lumMod val="50000"/>
                  </a:schemeClr>
                </a:solidFill>
              </a:rPr>
              <a:t>Businesses with fewer than 100 workers will be able to </a:t>
            </a:r>
            <a:r>
              <a:rPr lang="en-US" sz="1900" u="sng" dirty="0" smtClean="0">
                <a:solidFill>
                  <a:schemeClr val="accent2">
                    <a:lumMod val="50000"/>
                  </a:schemeClr>
                </a:solidFill>
              </a:rPr>
              <a:t>purchase health insurance through an exchange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990979-3FE5-4185-A74E-B3DC99C038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1534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111125" indent="-111125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* An insurance plan is deemed “adequate” if it pays at least 60% of health care expenses for a typical population and if employees pay less than 9.5% of family income to purchase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Wellness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(HIE)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Benefit &amp; Network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Delivery System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Rounded Rectangle 10">
            <a:hlinkClick r:id="rId2" action="ppaction://hlinksldjump"/>
          </p:cNvPr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Payment Reform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New Landscape for Employers:</a:t>
            </a:r>
            <a:br>
              <a:rPr lang="en-US" sz="4000" dirty="0" smtClean="0"/>
            </a:br>
            <a:r>
              <a:rPr lang="en-US" sz="4000" dirty="0" smtClean="0"/>
              <a:t>Alliance-Supported Initiatives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Wellness Programs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(HIE)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Benefit &amp; Network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Delivery System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Payment Reform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New Landscape for Employers:</a:t>
            </a:r>
            <a:br>
              <a:rPr lang="en-US" sz="4000" dirty="0" smtClean="0"/>
            </a:br>
            <a:r>
              <a:rPr lang="en-US" dirty="0" smtClean="0"/>
              <a:t> Alliance-Supported Initiatives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430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6200" y="2057400"/>
            <a:ext cx="1676400" cy="22860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1524000"/>
            <a:ext cx="7467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b="1" dirty="0" smtClean="0"/>
              <a:t>Wellness Programs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Programs: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3 new incentives for employers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 anchor="t" anchorCtr="0">
            <a:normAutofit lnSpcReduction="10000"/>
          </a:bodyPr>
          <a:lstStyle/>
          <a:p>
            <a:pPr marL="514350" indent="-51435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Prevention: </a:t>
            </a:r>
            <a:r>
              <a:rPr lang="en-US" sz="2400" b="0" dirty="0" smtClean="0">
                <a:solidFill>
                  <a:srgbClr val="002060"/>
                </a:solidFill>
              </a:rPr>
              <a:t>Plans must offer preventive services for free</a:t>
            </a:r>
          </a:p>
          <a:p>
            <a:pPr marL="514350" indent="-51435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Grants: </a:t>
            </a:r>
            <a:r>
              <a:rPr lang="en-US" sz="2400" b="0" dirty="0" smtClean="0">
                <a:solidFill>
                  <a:srgbClr val="002060"/>
                </a:solidFill>
              </a:rPr>
              <a:t>Small businesses with fewer than 100 employees who work at least 25 hours per week (that did not have a workplace wellness program in effect in 2010) will be eligible for wellness grants</a:t>
            </a:r>
          </a:p>
          <a:p>
            <a:pPr marL="514350" indent="-51435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Discounts: </a:t>
            </a:r>
            <a:r>
              <a:rPr lang="en-US" sz="2400" b="0" dirty="0" smtClean="0">
                <a:solidFill>
                  <a:srgbClr val="002060"/>
                </a:solidFill>
              </a:rPr>
              <a:t>Starting in 2014, employers can offer discounts of up to 30 percent to employees who participate in employer-sponsored wellness programs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Programs:</a:t>
            </a:r>
            <a:br>
              <a:rPr lang="en-US" dirty="0" smtClean="0"/>
            </a:br>
            <a:r>
              <a:rPr lang="en-US" sz="2800" dirty="0" smtClean="0"/>
              <a:t> Partnership Opportunities for Employers &amp; Alliances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221163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Encourage selection of vendors who offer a full continuum of initiatives and define workplace health through long-term performance, enhancements in productivity, and reductions in total risk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Take advantage of forthcoming federal grants programs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Work together to promote prevention among employees, using public reporting data to inform benefit plan designs and </a:t>
            </a:r>
            <a:r>
              <a:rPr lang="en-US" sz="2400" b="0" dirty="0" smtClean="0">
                <a:solidFill>
                  <a:schemeClr val="accent3"/>
                </a:solidFill>
              </a:rPr>
              <a:t>highlight </a:t>
            </a:r>
            <a:r>
              <a:rPr lang="en-US" sz="2400" b="0" dirty="0" smtClean="0">
                <a:solidFill>
                  <a:schemeClr val="accent3"/>
                </a:solidFill>
              </a:rPr>
              <a:t>areas for employee rewards and incentives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2400" b="0" dirty="0" smtClean="0">
              <a:solidFill>
                <a:schemeClr val="accent3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Wellness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(HIE)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Benefit &amp; Network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Delivery System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Payment Reform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New Landscape for Employers:</a:t>
            </a:r>
            <a:br>
              <a:rPr lang="en-US" sz="3600" dirty="0" smtClean="0"/>
            </a:br>
            <a:r>
              <a:rPr lang="en-US" sz="3600" dirty="0" smtClean="0"/>
              <a:t>Alliance-Supported Initiatives</a:t>
            </a:r>
            <a:endParaRPr lang="en-US" sz="3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5000" y="2057400"/>
            <a:ext cx="1676400" cy="22860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1524000"/>
            <a:ext cx="7467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b="1" dirty="0" smtClean="0"/>
              <a:t>Health Insurance Exchanges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Exchanges:</a:t>
            </a:r>
            <a:br>
              <a:rPr lang="en-US" dirty="0" smtClean="0"/>
            </a:br>
            <a:r>
              <a:rPr lang="en-US" sz="2800" dirty="0" smtClean="0"/>
              <a:t>A paradigm shift starting in 2014…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3434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</a:pPr>
            <a:r>
              <a:rPr lang="en-US" sz="2200" b="0" dirty="0" smtClean="0">
                <a:solidFill>
                  <a:srgbClr val="002060"/>
                </a:solidFill>
              </a:rPr>
              <a:t>Starting in 2014, employer groups </a:t>
            </a:r>
            <a:r>
              <a:rPr lang="en-US" sz="2200" u="sng" dirty="0" smtClean="0">
                <a:solidFill>
                  <a:srgbClr val="002060"/>
                </a:solidFill>
              </a:rPr>
              <a:t>with fewer than 100 workers </a:t>
            </a:r>
            <a:r>
              <a:rPr lang="en-US" sz="2200" b="0" dirty="0" smtClean="0">
                <a:solidFill>
                  <a:srgbClr val="002060"/>
                </a:solidFill>
              </a:rPr>
              <a:t>will be able to purchase health insurance in an exchange (known as the </a:t>
            </a:r>
            <a:r>
              <a:rPr lang="en-US" sz="2200" u="sng" dirty="0" smtClean="0">
                <a:solidFill>
                  <a:srgbClr val="002060"/>
                </a:solidFill>
              </a:rPr>
              <a:t>Small Business Health Options </a:t>
            </a:r>
            <a:r>
              <a:rPr lang="en-US" sz="2200" u="sng" dirty="0" smtClean="0">
                <a:solidFill>
                  <a:srgbClr val="002060"/>
                </a:solidFill>
              </a:rPr>
              <a:t>Program, or </a:t>
            </a:r>
            <a:r>
              <a:rPr lang="en-US" sz="2200" u="sng" dirty="0" smtClean="0">
                <a:solidFill>
                  <a:srgbClr val="002060"/>
                </a:solidFill>
              </a:rPr>
              <a:t>SHOP</a:t>
            </a:r>
            <a:r>
              <a:rPr lang="en-US" sz="2200" b="0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</a:pPr>
            <a:r>
              <a:rPr lang="en-US" sz="2200" b="0" dirty="0" smtClean="0">
                <a:solidFill>
                  <a:srgbClr val="002060"/>
                </a:solidFill>
              </a:rPr>
              <a:t>By 2016, states may open SHOP exchanges to larger employers, signaling the potential to </a:t>
            </a:r>
            <a:r>
              <a:rPr lang="en-US" sz="2200" u="sng" dirty="0" smtClean="0">
                <a:solidFill>
                  <a:srgbClr val="002060"/>
                </a:solidFill>
              </a:rPr>
              <a:t>shift employer-sponsored health benefits purchasing &amp; strategy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</a:pPr>
            <a:r>
              <a:rPr lang="en-US" sz="2200" u="sng" dirty="0" smtClean="0">
                <a:solidFill>
                  <a:srgbClr val="002060"/>
                </a:solidFill>
              </a:rPr>
              <a:t>13 states have enacted exchanges</a:t>
            </a:r>
            <a:r>
              <a:rPr lang="en-US" sz="2200" b="0" dirty="0" smtClean="0">
                <a:solidFill>
                  <a:srgbClr val="002060"/>
                </a:solidFill>
              </a:rPr>
              <a:t>, including California, Oregon, and Washington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</a:pPr>
            <a:r>
              <a:rPr lang="en-US" sz="2200" b="0" dirty="0" smtClean="0">
                <a:solidFill>
                  <a:srgbClr val="002060"/>
                </a:solidFill>
              </a:rPr>
              <a:t>States without state exchanges will use the federal exchange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Exchanges:</a:t>
            </a:r>
            <a:br>
              <a:rPr lang="en-US" dirty="0" smtClean="0"/>
            </a:br>
            <a:r>
              <a:rPr lang="en-US" sz="2800" dirty="0" smtClean="0"/>
              <a:t>Partnership Opportunities for Employers and Alliances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Combine public reporting with pooled purchasing power to send a strong signal to health plans and providers about improving quality and value</a:t>
            </a:r>
          </a:p>
          <a:p>
            <a:pPr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In states where exchanges are in development, create partnerships with the exchanges to encourage benefit designs that align financial incentives with quality</a:t>
            </a:r>
          </a:p>
          <a:p>
            <a:pPr>
              <a:spcBef>
                <a:spcPts val="80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Partner with employers to support the shift to exchanges and navigate the new choices that employees will face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Wellness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(HIE)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Benefit &amp; Network Reform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Delivery System Reform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Payment Reform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New Landscape for Employers:</a:t>
            </a:r>
            <a:br>
              <a:rPr lang="en-US" sz="4000" dirty="0" smtClean="0"/>
            </a:br>
            <a:r>
              <a:rPr lang="en-US" sz="4000" dirty="0" smtClean="0"/>
              <a:t>Alliance-Supported Initiatives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430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33800" y="2057400"/>
            <a:ext cx="1676400" cy="22860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1524000"/>
            <a:ext cx="7467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b="1" dirty="0" smtClean="0"/>
              <a:t>Benefit &amp; Network Reform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0" dirty="0" smtClean="0">
                <a:solidFill>
                  <a:srgbClr val="002060"/>
                </a:solidFill>
              </a:rPr>
              <a:t>Provide an overview of the health care challenges facing employers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0" dirty="0" smtClean="0">
                <a:solidFill>
                  <a:srgbClr val="002060"/>
                </a:solidFill>
              </a:rPr>
              <a:t>Illustrate the benefits of working with an Alliance—an independent and trusted entity—to address challenges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400" b="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0" dirty="0" smtClean="0">
                <a:solidFill>
                  <a:srgbClr val="002060"/>
                </a:solidFill>
              </a:rPr>
              <a:t>Develop a baseline understanding of the five types of initiatives most likely to impact employers, and highlight partnership opportunities for employers and Alliances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b="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&amp; Network Reform: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3 reasons why employers should care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0386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 smtClean="0">
                <a:solidFill>
                  <a:srgbClr val="002060"/>
                </a:solidFill>
              </a:rPr>
              <a:t>Benefit reform aligns financial incentives with clinical benefit so that lower co-pays or co-insurance </a:t>
            </a:r>
            <a:r>
              <a:rPr lang="en-US" sz="2400" b="0" dirty="0" smtClean="0">
                <a:solidFill>
                  <a:srgbClr val="002060"/>
                </a:solidFill>
              </a:rPr>
              <a:t>encourages use of </a:t>
            </a:r>
            <a:r>
              <a:rPr lang="en-US" sz="2400" b="0" dirty="0" smtClean="0">
                <a:solidFill>
                  <a:srgbClr val="002060"/>
                </a:solidFill>
              </a:rPr>
              <a:t>high-value care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 smtClean="0">
                <a:solidFill>
                  <a:srgbClr val="002060"/>
                </a:solidFill>
              </a:rPr>
              <a:t>Network reforms encourage high-value provider choices through tiering and contracting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0" dirty="0" smtClean="0">
                <a:solidFill>
                  <a:srgbClr val="002060"/>
                </a:solidFill>
              </a:rPr>
              <a:t>Steering employees and their families toward value-based care may ultimately improve baseline health and productivity in the workplace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&amp; Network Reform: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Partnership Opportunities for Employers &amp; Alliances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Use public reporting data to guide opportunities for  re-structuring benefits and tiering network designs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If utilization of evidence-based services seems low, consider reducing co-pays or partnering with a </a:t>
            </a:r>
            <a:r>
              <a:rPr lang="en-US" sz="2400" b="0" dirty="0" smtClean="0">
                <a:solidFill>
                  <a:schemeClr val="accent3"/>
                </a:solidFill>
              </a:rPr>
              <a:t>third-party administrator </a:t>
            </a:r>
            <a:r>
              <a:rPr lang="en-US" sz="2400" b="0" dirty="0" smtClean="0">
                <a:solidFill>
                  <a:schemeClr val="accent3"/>
                </a:solidFill>
              </a:rPr>
              <a:t>to offer </a:t>
            </a:r>
            <a:r>
              <a:rPr lang="en-US" sz="2400" b="0" dirty="0" smtClean="0">
                <a:solidFill>
                  <a:schemeClr val="accent3"/>
                </a:solidFill>
              </a:rPr>
              <a:t>rewards/incentives </a:t>
            </a:r>
            <a:endParaRPr lang="en-US" sz="2400" b="0" dirty="0" smtClean="0">
              <a:solidFill>
                <a:schemeClr val="accent3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Implement a campaign to educate employees and encourage use of high-value care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Data to Design Benefits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Case Study: Puget Sound Health Alliance and King County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76800"/>
          </a:xfrm>
          <a:prstGeom prst="roundRect">
            <a:avLst/>
          </a:prstGeom>
          <a:ln w="25400">
            <a:solidFill>
              <a:srgbClr val="002060"/>
            </a:solidFill>
            <a:round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dirty="0" smtClean="0">
                <a:solidFill>
                  <a:srgbClr val="002060"/>
                </a:solidFill>
              </a:rPr>
              <a:t>King County (a self-insured, public employer in Washington state) experienced increasing health care costs and wished to minimize costs transferred to employees.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dirty="0" smtClean="0">
                <a:solidFill>
                  <a:srgbClr val="002060"/>
                </a:solidFill>
              </a:rPr>
              <a:t>In an effort to identify high-value services and align benefits accordingly, Puget Sound Health Alliance (PSHA) provided needed insight to King County. </a:t>
            </a:r>
            <a:r>
              <a:rPr lang="en-US" sz="1800" dirty="0" smtClean="0">
                <a:solidFill>
                  <a:srgbClr val="002060"/>
                </a:solidFill>
              </a:rPr>
              <a:t>By </a:t>
            </a:r>
            <a:r>
              <a:rPr lang="en-US" sz="1800" dirty="0" smtClean="0">
                <a:solidFill>
                  <a:srgbClr val="002060"/>
                </a:solidFill>
              </a:rPr>
              <a:t>providing comparative quality reports, PSHA was able to support King County in changing </a:t>
            </a:r>
            <a:r>
              <a:rPr lang="en-US" sz="1800" dirty="0" smtClean="0">
                <a:solidFill>
                  <a:srgbClr val="002060"/>
                </a:solidFill>
              </a:rPr>
              <a:t>its benefit </a:t>
            </a:r>
            <a:r>
              <a:rPr lang="en-US" sz="1800" dirty="0" smtClean="0">
                <a:solidFill>
                  <a:srgbClr val="002060"/>
                </a:solidFill>
              </a:rPr>
              <a:t>packages. </a:t>
            </a:r>
            <a:r>
              <a:rPr lang="en-US" sz="1800" b="0" dirty="0" smtClean="0">
                <a:solidFill>
                  <a:srgbClr val="002060"/>
                </a:solidFill>
              </a:rPr>
              <a:t>King </a:t>
            </a:r>
            <a:r>
              <a:rPr lang="en-US" sz="1800" b="0" dirty="0" smtClean="0">
                <a:solidFill>
                  <a:srgbClr val="002060"/>
                </a:solidFill>
              </a:rPr>
              <a:t>County lowered out-of-pocket shares for high-value services and increased cost-sharing for low-value services. </a:t>
            </a:r>
            <a:r>
              <a:rPr lang="en-US" sz="1800" dirty="0" smtClean="0">
                <a:solidFill>
                  <a:srgbClr val="002060"/>
                </a:solidFill>
              </a:rPr>
              <a:t>And</a:t>
            </a:r>
            <a:r>
              <a:rPr lang="en-US" sz="1800" dirty="0" smtClean="0">
                <a:solidFill>
                  <a:srgbClr val="002060"/>
                </a:solidFill>
              </a:rPr>
              <a:t>, by working together to create messaging and collateral (“Own Your Health” </a:t>
            </a:r>
            <a:r>
              <a:rPr lang="en-US" sz="1800" dirty="0" smtClean="0">
                <a:solidFill>
                  <a:srgbClr val="002060"/>
                </a:solidFill>
              </a:rPr>
              <a:t>campaign</a:t>
            </a:r>
            <a:r>
              <a:rPr lang="en-US" sz="1800" dirty="0" smtClean="0">
                <a:solidFill>
                  <a:srgbClr val="002060"/>
                </a:solidFill>
              </a:rPr>
              <a:t>), PSHA was able to help King County </a:t>
            </a:r>
            <a:r>
              <a:rPr lang="en-US" sz="1800" dirty="0">
                <a:solidFill>
                  <a:srgbClr val="002060"/>
                </a:solidFill>
              </a:rPr>
              <a:t>engage directly with </a:t>
            </a:r>
            <a:r>
              <a:rPr lang="en-US" sz="1800" dirty="0" smtClean="0">
                <a:solidFill>
                  <a:srgbClr val="002060"/>
                </a:solidFill>
              </a:rPr>
              <a:t>its employees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i="1" dirty="0" smtClean="0">
                <a:solidFill>
                  <a:srgbClr val="002060"/>
                </a:solidFill>
              </a:rPr>
              <a:t>In just one year, savings of $23 million were </a:t>
            </a:r>
            <a:r>
              <a:rPr lang="en-US" sz="1800" i="1" dirty="0" smtClean="0">
                <a:solidFill>
                  <a:srgbClr val="002060"/>
                </a:solidFill>
              </a:rPr>
              <a:t>realized–about </a:t>
            </a:r>
            <a:r>
              <a:rPr lang="en-US" sz="1800" i="1" dirty="0" smtClean="0">
                <a:solidFill>
                  <a:srgbClr val="002060"/>
                </a:solidFill>
              </a:rPr>
              <a:t>$4,000 per employee.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PSHA &amp; King County: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7338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Working with an independent and trusted organization (PHSA) was key to King County’s success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Local quality data </a:t>
            </a:r>
            <a:r>
              <a:rPr lang="en-US" sz="2400" b="0" dirty="0" smtClean="0">
                <a:solidFill>
                  <a:srgbClr val="002060"/>
                </a:solidFill>
              </a:rPr>
              <a:t>are critical </a:t>
            </a:r>
            <a:r>
              <a:rPr lang="en-US" sz="2400" b="0" dirty="0" smtClean="0">
                <a:solidFill>
                  <a:srgbClr val="002060"/>
                </a:solidFill>
              </a:rPr>
              <a:t>for informing benefit plan design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Because research shows </a:t>
            </a:r>
            <a:r>
              <a:rPr lang="en-US" sz="2400" b="0" dirty="0" smtClean="0">
                <a:solidFill>
                  <a:srgbClr val="002060"/>
                </a:solidFill>
              </a:rPr>
              <a:t>employees </a:t>
            </a:r>
            <a:r>
              <a:rPr lang="en-US" sz="2400" b="0" dirty="0" smtClean="0">
                <a:solidFill>
                  <a:srgbClr val="002060"/>
                </a:solidFill>
              </a:rPr>
              <a:t>do not trust employers as sources of health information, the partnership with an external neutral organization is key for creating messaging that works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Wellness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(HIE)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Benefit &amp; Network Reform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Delivery System Reform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Payment Reform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New Landscape for Employers:</a:t>
            </a:r>
            <a:br>
              <a:rPr lang="en-US" sz="4000" dirty="0" smtClean="0"/>
            </a:br>
            <a:r>
              <a:rPr lang="en-US" dirty="0" smtClean="0"/>
              <a:t> Alliance-Supported Initiatives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430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62600" y="2057400"/>
            <a:ext cx="1676400" cy="22860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1524000"/>
            <a:ext cx="7467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b="1" dirty="0" smtClean="0"/>
              <a:t>Delivery System Reform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System Reform:                      </a:t>
            </a:r>
            <a:r>
              <a:rPr lang="en-US" sz="2800" dirty="0" smtClean="0"/>
              <a:t>Changing infrastructure to improve quality of patient care &amp; align payment incentives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2060"/>
                </a:solidFill>
              </a:rPr>
              <a:t>Accountable care organizations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2060"/>
                </a:solidFill>
              </a:rPr>
              <a:t>Legal entity, usually a network of providers, that assumes accountability for the quality and costs of care provided to a defined patient population within a defined time period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2060"/>
                </a:solidFill>
              </a:rPr>
              <a:t>May include PCPs, specialists, hospitals, FHQCs, rural hospitals, and critical access hospitals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2060"/>
                </a:solidFill>
              </a:rPr>
              <a:t>Consolidate accountability of costs and quality through a network of providers across disease states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900" dirty="0" smtClean="0">
                <a:solidFill>
                  <a:srgbClr val="002060"/>
                </a:solidFill>
              </a:rPr>
              <a:t>Patient-centered medical homes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2060"/>
                </a:solidFill>
              </a:rPr>
              <a:t>Team-based approach to care under the guidance of designated primary  care physician practice that coordinates care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02060"/>
                </a:solidFill>
              </a:rPr>
              <a:t>While ACOs serve many patients across entities, a PCMH is targeted at one defined group of patients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System Reform: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2800" dirty="0" smtClean="0"/>
              <a:t>Partnership Opportunities for Employers &amp; Alliances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00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</a:rPr>
              <a:t>Identify opportunities to partner with provider groups, delivery systems, and insurance plans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</a:rPr>
              <a:t>Support practices with </a:t>
            </a:r>
            <a:r>
              <a:rPr lang="en-US" sz="2000" b="0" dirty="0" smtClean="0">
                <a:solidFill>
                  <a:schemeClr val="accent3"/>
                </a:solidFill>
              </a:rPr>
              <a:t>health </a:t>
            </a:r>
            <a:r>
              <a:rPr lang="en-US" sz="2000" b="0" dirty="0" smtClean="0">
                <a:solidFill>
                  <a:schemeClr val="accent3"/>
                </a:solidFill>
              </a:rPr>
              <a:t>IT infrastructure and publicly available quality data</a:t>
            </a:r>
          </a:p>
          <a:p>
            <a:pPr marL="3429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accent3"/>
                </a:solidFill>
              </a:rPr>
              <a:t>Quality measurement and data contribute to ability to implement these reforms; take advantage of the public reporting data available to inform employer benefit offerings and to support the implementation of these reforms</a:t>
            </a:r>
          </a:p>
          <a:p>
            <a:pPr marL="3429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accent3"/>
                </a:solidFill>
              </a:rPr>
              <a:t>Encourage employee selection of plans with an ACO or PCMH component through premium discounts</a:t>
            </a:r>
          </a:p>
          <a:p>
            <a:pPr marL="3429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2000" dirty="0" smtClean="0">
              <a:solidFill>
                <a:schemeClr val="accent3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2000" b="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Wellness Programs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Health Insurance Exchanges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(HIE)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Benefit &amp; Network Reform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Delivery System Reform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67600" y="2133600"/>
            <a:ext cx="1538614" cy="2133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Payment Reform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New </a:t>
            </a:r>
            <a:r>
              <a:rPr lang="en-US" dirty="0" smtClean="0"/>
              <a:t>Landscape for </a:t>
            </a:r>
            <a:r>
              <a:rPr lang="en-US" sz="4000" dirty="0" smtClean="0"/>
              <a:t>Employers:</a:t>
            </a:r>
            <a:br>
              <a:rPr lang="en-US" sz="4000" dirty="0" smtClean="0"/>
            </a:br>
            <a:r>
              <a:rPr lang="en-US" sz="4000" dirty="0" smtClean="0"/>
              <a:t>Alliance-Supported Initiatives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" y="5029200"/>
            <a:ext cx="7772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5105400"/>
            <a:ext cx="701040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Arranged from more immediate to more distal impact on employees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391400" y="2057400"/>
            <a:ext cx="1676400" cy="228600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1524000"/>
            <a:ext cx="7467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b="1" dirty="0" smtClean="0"/>
              <a:t>Payment Reform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Reform: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3 mechanisms provide an </a:t>
            </a:r>
            <a:r>
              <a:rPr lang="en-US" sz="2800" dirty="0" err="1" smtClean="0"/>
              <a:t>entré</a:t>
            </a:r>
            <a:r>
              <a:rPr lang="en-US" sz="2800" dirty="0" smtClean="0"/>
              <a:t> </a:t>
            </a:r>
            <a:r>
              <a:rPr lang="en-US" sz="2800" dirty="0" smtClean="0"/>
              <a:t>for engaging local providers in rewarding better outcomes &amp; efficiency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343400"/>
          </a:xfrm>
          <a:prstGeom prst="round2DiagRect">
            <a:avLst/>
          </a:prstGeom>
          <a:ln w="254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</a:pPr>
            <a:endParaRPr lang="en-US" sz="2000" b="0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371600"/>
            <a:ext cx="8153400" cy="47244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143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Performance</a:t>
            </a:r>
            <a:r>
              <a:rPr lang="en-US" sz="2400" b="1" u="sng" kern="0" dirty="0" smtClean="0">
                <a:solidFill>
                  <a:srgbClr val="002060"/>
                </a:solidFill>
                <a:latin typeface="+mn-lt"/>
              </a:rPr>
              <a:t>-b</a:t>
            </a:r>
            <a:r>
              <a:rPr kumimoji="0" lang="en-US" sz="2400" b="1" i="0" u="sng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ased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 adjustments</a:t>
            </a:r>
            <a:r>
              <a:rPr kumimoji="0" lang="en-US" sz="2400" b="1" i="0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(also known as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pay-4-performance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) provide financial rewards or penalties to providers based on quality indicators and outcomes</a:t>
            </a:r>
          </a:p>
          <a:p>
            <a:pPr marL="5143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lang="en-US" sz="2400" kern="0" dirty="0" smtClean="0">
                <a:solidFill>
                  <a:srgbClr val="002060"/>
                </a:solidFill>
                <a:latin typeface="+mn-lt"/>
              </a:rPr>
              <a:t>By using </a:t>
            </a:r>
            <a:r>
              <a:rPr lang="en-US" sz="2400" b="1" u="sng" kern="0" noProof="0" dirty="0" smtClean="0">
                <a:solidFill>
                  <a:srgbClr val="002060"/>
                </a:solidFill>
                <a:latin typeface="+mn-lt"/>
              </a:rPr>
              <a:t>bundled payment</a:t>
            </a:r>
            <a:r>
              <a:rPr lang="en-US" sz="2400" b="1" u="sng" kern="0" noProof="0" dirty="0" smtClean="0">
                <a:solidFill>
                  <a:srgbClr val="002060"/>
                </a:solidFill>
                <a:latin typeface="+mn-lt"/>
              </a:rPr>
              <a:t>,</a:t>
            </a:r>
            <a:r>
              <a:rPr lang="en-US" sz="2400" kern="0" noProof="0" dirty="0" smtClean="0">
                <a:solidFill>
                  <a:srgbClr val="002060"/>
                </a:solidFill>
                <a:latin typeface="+mn-lt"/>
              </a:rPr>
              <a:t> health systems have the opportunity to reward efficiency and evidence-based care by transforming</a:t>
            </a:r>
            <a:r>
              <a:rPr lang="en-US" sz="2400" kern="0" dirty="0" smtClean="0">
                <a:solidFill>
                  <a:srgbClr val="002060"/>
                </a:solidFill>
                <a:latin typeface="+mn-lt"/>
              </a:rPr>
              <a:t> multiple claims into a single payment (for one “episode” of care) based on predetermined expected costs</a:t>
            </a:r>
          </a:p>
          <a:p>
            <a:pPr marL="5143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lang="en-US" sz="2400" kern="0" dirty="0" smtClean="0">
                <a:solidFill>
                  <a:srgbClr val="002060"/>
                </a:solidFill>
                <a:latin typeface="+mn-lt"/>
              </a:rPr>
              <a:t>By setting fixed payments for patient care, </a:t>
            </a:r>
            <a:r>
              <a:rPr lang="en-US" sz="2400" b="1" u="sng" kern="0" dirty="0" smtClean="0">
                <a:solidFill>
                  <a:srgbClr val="002060"/>
                </a:solidFill>
                <a:latin typeface="+mn-lt"/>
              </a:rPr>
              <a:t>global payment</a:t>
            </a:r>
            <a:r>
              <a:rPr lang="en-US" sz="24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rgbClr val="002060"/>
                </a:solidFill>
                <a:latin typeface="+mn-lt"/>
              </a:rPr>
              <a:t>encourages medical groups to focus on quality, coordinate services for high-risk patients, and reduce the risk of expensive care</a:t>
            </a:r>
          </a:p>
          <a:p>
            <a:pPr marL="5143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Tx/>
              <a:buFontTx/>
              <a:buChar char="•"/>
              <a:tabLst/>
              <a:defRPr/>
            </a:pPr>
            <a:endParaRPr kumimoji="0" lang="en-US" sz="2000" b="1" i="0" u="sng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  <a:p>
            <a:pPr marL="5143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Reform:</a:t>
            </a:r>
            <a:br>
              <a:rPr lang="en-US" dirty="0" smtClean="0"/>
            </a:br>
            <a:r>
              <a:rPr lang="en-US" sz="2800" dirty="0" smtClean="0"/>
              <a:t>Partnership Opportunities for Employers &amp; Alliances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38100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Help employer groups identify benchmarks and reward providers who meet those benchmarks 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Encourage use of quality data to drive engagement of high-performing providers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400" b="0" dirty="0" smtClean="0">
                <a:solidFill>
                  <a:schemeClr val="accent3"/>
                </a:solidFill>
              </a:rPr>
              <a:t>Work locally with providers to engender and measure changes as a result of payment reform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10C111-C565-461B-B133-A7E47F2F413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0600" y="1143000"/>
            <a:ext cx="7543800" cy="4572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Challenges &amp; opportunities facing employers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How Alliances can help employers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Spectrum of initiatives to address health system changes and key partnership opportunities 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Case Study</a:t>
            </a:r>
            <a:r>
              <a:rPr lang="en-US" i="1" dirty="0" smtClean="0"/>
              <a:t>: </a:t>
            </a:r>
            <a:r>
              <a:rPr lang="en-US" dirty="0" smtClean="0"/>
              <a:t>Payment Reform in Wisconsin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  <a:prstGeom prst="roundRect">
            <a:avLst/>
          </a:prstGeom>
          <a:ln w="254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dirty="0" smtClean="0">
                <a:solidFill>
                  <a:srgbClr val="002060"/>
                </a:solidFill>
              </a:rPr>
              <a:t>The Wisconsin Collaborative for Healthcare Quality and the Wisconsin Health Information Organization implemented the “Partnership for Healthcare Payment Reform,” a multi-stakeholder project that includes employers. </a:t>
            </a:r>
            <a:r>
              <a:rPr lang="en-US" sz="1800" b="0" dirty="0" smtClean="0">
                <a:solidFill>
                  <a:srgbClr val="002060"/>
                </a:solidFill>
              </a:rPr>
              <a:t>The </a:t>
            </a:r>
            <a:r>
              <a:rPr lang="en-US" sz="1800" b="0" dirty="0" smtClean="0">
                <a:solidFill>
                  <a:srgbClr val="002060"/>
                </a:solidFill>
              </a:rPr>
              <a:t>project involves 2 pilots with participating </a:t>
            </a:r>
            <a:r>
              <a:rPr lang="en-US" sz="1800" b="0" dirty="0" smtClean="0">
                <a:solidFill>
                  <a:srgbClr val="002060"/>
                </a:solidFill>
              </a:rPr>
              <a:t>providers: </a:t>
            </a:r>
            <a:endParaRPr lang="en-US" sz="1800" b="0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</a:rPr>
              <a:t>a bundled payment for total knee replacement and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</a:rPr>
              <a:t>a shared savings project (which will transition to episode-based payment) for adults with diabetes.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Lessons learned to date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</a:rPr>
              <a:t>Different systems can present major operational issues; </a:t>
            </a:r>
            <a:r>
              <a:rPr lang="en-US" sz="1600" b="1" dirty="0" smtClean="0">
                <a:solidFill>
                  <a:srgbClr val="002060"/>
                </a:solidFill>
              </a:rPr>
              <a:t>foster relationships </a:t>
            </a:r>
            <a:r>
              <a:rPr lang="en-US" sz="1600" dirty="0" smtClean="0">
                <a:solidFill>
                  <a:srgbClr val="002060"/>
                </a:solidFill>
              </a:rPr>
              <a:t>between technical staff and bring them on board early.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2060"/>
                </a:solidFill>
              </a:rPr>
              <a:t>Leadership and prioritization of the changes</a:t>
            </a:r>
            <a:r>
              <a:rPr lang="en-US" sz="1600" dirty="0" smtClean="0">
                <a:solidFill>
                  <a:srgbClr val="002060"/>
                </a:solidFill>
              </a:rPr>
              <a:t> are critical for success </a:t>
            </a:r>
            <a:r>
              <a:rPr lang="en-US" sz="1600" dirty="0" smtClean="0">
                <a:solidFill>
                  <a:srgbClr val="002060"/>
                </a:solidFill>
              </a:rPr>
              <a:t>– </a:t>
            </a:r>
            <a:r>
              <a:rPr lang="en-US" sz="1600" dirty="0" smtClean="0">
                <a:solidFill>
                  <a:srgbClr val="002060"/>
                </a:solidFill>
              </a:rPr>
              <a:t>ensure active leadership and commitment to change.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2060"/>
                </a:solidFill>
              </a:rPr>
              <a:t>Communication and shared lessons</a:t>
            </a:r>
            <a:r>
              <a:rPr lang="en-US" sz="1600" dirty="0" smtClean="0">
                <a:solidFill>
                  <a:srgbClr val="002060"/>
                </a:solidFill>
              </a:rPr>
              <a:t> learned across stakeholders </a:t>
            </a:r>
            <a:r>
              <a:rPr lang="en-US" sz="1600" dirty="0" smtClean="0">
                <a:solidFill>
                  <a:srgbClr val="002060"/>
                </a:solidFill>
              </a:rPr>
              <a:t>promote </a:t>
            </a:r>
            <a:r>
              <a:rPr lang="en-US" sz="1600" dirty="0" smtClean="0">
                <a:solidFill>
                  <a:srgbClr val="002060"/>
                </a:solidFill>
              </a:rPr>
              <a:t>trust and progress.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2060"/>
                </a:solidFill>
              </a:rPr>
              <a:t>Local quality and cost data</a:t>
            </a:r>
            <a:r>
              <a:rPr lang="en-US" sz="1600" dirty="0" smtClean="0">
                <a:solidFill>
                  <a:srgbClr val="002060"/>
                </a:solidFill>
              </a:rPr>
              <a:t> can inform partnership opportunities and benefit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“The Case for Public Reporting of Cost and Resource Use Measures,” an AIR issue brief that describes the value of cost and resource use public reporting: </a:t>
            </a:r>
            <a:r>
              <a:rPr lang="en-US" sz="2400" b="0" dirty="0" smtClean="0">
                <a:solidFill>
                  <a:srgbClr val="002060"/>
                </a:solidFill>
                <a:hlinkClick r:id="rId3"/>
              </a:rPr>
              <a:t>http://www.rwjf.org/files/research/73714.caseforcost.pdf</a:t>
            </a:r>
            <a:endParaRPr lang="en-US" sz="2400" b="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AIR’s Communication Toolkit, a ready-made product employers can use, free of charge, to communicate with their employees about complex health topics:  </a:t>
            </a:r>
            <a:r>
              <a:rPr lang="en-US" sz="2400" b="0" dirty="0" smtClean="0">
                <a:hlinkClick r:id="rId4"/>
              </a:rPr>
              <a:t>http://www.helpyouremployeeshealth.com/</a:t>
            </a:r>
            <a:r>
              <a:rPr lang="en-US" sz="2400" b="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0" dirty="0" smtClean="0">
                <a:solidFill>
                  <a:srgbClr val="002060"/>
                </a:solidFill>
              </a:rPr>
              <a:t>Catalyst for Payment Reform, a multi-stakeholder coalition, including employers, that develops resources, such as model health plan contract language: </a:t>
            </a:r>
            <a:r>
              <a:rPr lang="en-US" sz="2400" b="0" dirty="0" smtClean="0">
                <a:solidFill>
                  <a:srgbClr val="002060"/>
                </a:solidFill>
                <a:hlinkClick r:id="rId5"/>
              </a:rPr>
              <a:t>http://www.catalyzepaymentreform.org/</a:t>
            </a:r>
            <a:r>
              <a:rPr lang="en-US" sz="2400" b="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AF4Q National Program Office. (2011). Wisconsin: </a:t>
            </a:r>
            <a:r>
              <a:rPr lang="en-US" sz="1250" b="0" kern="1200" dirty="0" smtClean="0"/>
              <a:t>Payment </a:t>
            </a:r>
            <a:r>
              <a:rPr lang="en-US" sz="1250" b="0" kern="1200" dirty="0" smtClean="0"/>
              <a:t>Pilots as an Alternative to Fee for Service.  Retrieved from: </a:t>
            </a:r>
            <a:r>
              <a:rPr lang="en-US" sz="1250" b="0" kern="1200" dirty="0" smtClean="0">
                <a:hlinkClick r:id="rId3"/>
              </a:rPr>
              <a:t>http://forces4quality.org/af4q/download-document/5263/2326</a:t>
            </a:r>
            <a:r>
              <a:rPr lang="en-US" sz="1250" b="0" kern="1200" dirty="0" smtClean="0"/>
              <a:t>.   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Carey </a:t>
            </a:r>
            <a:r>
              <a:rPr lang="en-US" sz="1250" b="0" dirty="0" smtClean="0"/>
              <a:t>R. (2010). Health insurance exchanges: Key issues for state implementation. Retrieved from </a:t>
            </a:r>
            <a:r>
              <a:rPr lang="en-US" sz="1250" b="0" u="sng" dirty="0" smtClean="0">
                <a:hlinkClick r:id="rId4"/>
              </a:rPr>
              <a:t>http://www.rwjf.org/files/research/70388.pdf</a:t>
            </a:r>
            <a:r>
              <a:rPr lang="en-US" sz="1250" b="0" u="sng" dirty="0" smtClean="0"/>
              <a:t>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Carman </a:t>
            </a:r>
            <a:r>
              <a:rPr lang="en-US" sz="1250" b="0" dirty="0" smtClean="0"/>
              <a:t>KL, </a:t>
            </a:r>
            <a:r>
              <a:rPr lang="en-US" sz="1250" b="0" dirty="0" smtClean="0"/>
              <a:t>Maurer </a:t>
            </a:r>
            <a:r>
              <a:rPr lang="en-US" sz="1250" b="0" dirty="0" smtClean="0"/>
              <a:t>M, </a:t>
            </a:r>
            <a:r>
              <a:rPr lang="en-US" sz="1250" b="0" dirty="0" err="1" smtClean="0"/>
              <a:t>Yegian</a:t>
            </a:r>
            <a:r>
              <a:rPr lang="en-US" sz="1250" b="0" dirty="0" smtClean="0"/>
              <a:t> </a:t>
            </a:r>
            <a:r>
              <a:rPr lang="en-US" sz="1250" b="0" dirty="0" smtClean="0"/>
              <a:t>JM, </a:t>
            </a:r>
            <a:r>
              <a:rPr lang="en-US" sz="1250" b="0" dirty="0" err="1" smtClean="0"/>
              <a:t>Dardess</a:t>
            </a:r>
            <a:r>
              <a:rPr lang="en-US" sz="1250" b="0" dirty="0" smtClean="0"/>
              <a:t> P</a:t>
            </a:r>
            <a:r>
              <a:rPr lang="en-US" sz="1250" b="0" dirty="0" smtClean="0"/>
              <a:t>, </a:t>
            </a:r>
            <a:r>
              <a:rPr lang="en-US" sz="1250" b="0" dirty="0" smtClean="0"/>
              <a:t>McGee </a:t>
            </a:r>
            <a:r>
              <a:rPr lang="en-US" sz="1250" b="0" dirty="0" smtClean="0"/>
              <a:t>J, Evers M, and </a:t>
            </a:r>
            <a:r>
              <a:rPr lang="en-US" sz="1250" b="0" dirty="0" err="1" smtClean="0"/>
              <a:t>Marlo</a:t>
            </a:r>
            <a:r>
              <a:rPr lang="en-US" sz="1250" b="0" dirty="0" smtClean="0"/>
              <a:t> </a:t>
            </a:r>
            <a:r>
              <a:rPr lang="en-US" sz="1250" b="0" dirty="0" smtClean="0"/>
              <a:t>KO. </a:t>
            </a:r>
            <a:r>
              <a:rPr lang="en-US" sz="1250" b="0" dirty="0" smtClean="0"/>
              <a:t>“Evidence </a:t>
            </a:r>
            <a:r>
              <a:rPr lang="en-US" sz="1250" b="0" dirty="0" smtClean="0"/>
              <a:t>That Consumers Are Skeptical About Evidence-Based Health Care</a:t>
            </a:r>
            <a:r>
              <a:rPr lang="en-US" sz="1250" b="0" dirty="0" smtClean="0"/>
              <a:t>.” </a:t>
            </a:r>
            <a:r>
              <a:rPr lang="en-US" sz="1250" b="0" i="1" dirty="0" smtClean="0"/>
              <a:t>Health Affairs</a:t>
            </a:r>
            <a:r>
              <a:rPr lang="en-US" sz="1250" b="0" dirty="0" smtClean="0"/>
              <a:t>, </a:t>
            </a:r>
            <a:r>
              <a:rPr lang="en-US" sz="1250" b="0" dirty="0" smtClean="0"/>
              <a:t>29(7): 1400-1406, 2010. 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i="1" dirty="0" smtClean="0"/>
              <a:t>Centers for Medicare and Medicaid Services</a:t>
            </a:r>
            <a:r>
              <a:rPr lang="en-US" sz="1250" b="0" dirty="0" smtClean="0"/>
              <a:t>. (</a:t>
            </a:r>
            <a:r>
              <a:rPr lang="en-US" sz="1250" b="0" dirty="0" err="1" smtClean="0"/>
              <a:t>n.d</a:t>
            </a:r>
            <a:r>
              <a:rPr lang="en-US" sz="1250" b="0" dirty="0" smtClean="0"/>
              <a:t>.). Retrieved from </a:t>
            </a:r>
            <a:r>
              <a:rPr lang="en-US" sz="1250" b="0" u="sng" dirty="0" smtClean="0">
                <a:hlinkClick r:id="rId5"/>
              </a:rPr>
              <a:t>http://cciio.cms.gov/programs/exchanges/</a:t>
            </a:r>
            <a:r>
              <a:rPr lang="en-US" sz="1250" b="0" u="sng" dirty="0" smtClean="0"/>
              <a:t>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Kaiser Family Foundation. (2012). </a:t>
            </a:r>
            <a:r>
              <a:rPr lang="en-US" sz="1250" b="0" i="1" dirty="0" smtClean="0"/>
              <a:t>Health reform source</a:t>
            </a:r>
            <a:r>
              <a:rPr lang="en-US" sz="1250" b="0" dirty="0" smtClean="0"/>
              <a:t>. Retrieved from </a:t>
            </a:r>
            <a:r>
              <a:rPr lang="en-US" sz="1250" b="0" u="sng" dirty="0" smtClean="0">
                <a:hlinkClick r:id="rId6"/>
              </a:rPr>
              <a:t>http://www.kff.org/healthreform/upload/8213-2.pdf</a:t>
            </a:r>
            <a:r>
              <a:rPr lang="en-US" sz="1250" b="0" u="sng" dirty="0" smtClean="0"/>
              <a:t>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Miller HD</a:t>
            </a:r>
            <a:r>
              <a:rPr lang="en-US" sz="1250" b="0" dirty="0" smtClean="0"/>
              <a:t>. </a:t>
            </a:r>
            <a:r>
              <a:rPr lang="en-US" sz="1250" b="0" dirty="0" smtClean="0"/>
              <a:t>“From </a:t>
            </a:r>
            <a:r>
              <a:rPr lang="en-US" sz="1250" b="0" dirty="0" smtClean="0"/>
              <a:t>Volume to Value: Better Ways to Pay for Health Care</a:t>
            </a:r>
            <a:r>
              <a:rPr lang="en-US" sz="1250" b="0" dirty="0" smtClean="0"/>
              <a:t>.” </a:t>
            </a:r>
            <a:r>
              <a:rPr lang="en-US" sz="1250" b="0" i="1" dirty="0" smtClean="0"/>
              <a:t>Health Affairs,</a:t>
            </a:r>
            <a:r>
              <a:rPr lang="en-US" sz="1250" b="0" dirty="0" smtClean="0"/>
              <a:t> 28(5): 1418-1428, 2009.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National Business Coalition on Health. </a:t>
            </a:r>
            <a:r>
              <a:rPr lang="en-US" sz="1250" b="0" dirty="0" smtClean="0"/>
              <a:t>Case </a:t>
            </a:r>
            <a:r>
              <a:rPr lang="en-US" sz="1250" b="0" dirty="0" smtClean="0"/>
              <a:t>Study: California Public Employees’ Retirement System (</a:t>
            </a:r>
            <a:r>
              <a:rPr lang="en-US" sz="1250" b="0" dirty="0" err="1" smtClean="0"/>
              <a:t>CalPERS</a:t>
            </a:r>
            <a:r>
              <a:rPr lang="en-US" sz="1250" b="0" dirty="0" smtClean="0"/>
              <a:t>). National Business Coalition on Health’s Value-Based Purchasing (VBP) Guide. Retrieved from: </a:t>
            </a:r>
            <a:r>
              <a:rPr lang="en-US" sz="1250" b="0" u="sng" dirty="0" smtClean="0">
                <a:hlinkClick r:id="rId7"/>
              </a:rPr>
              <a:t>http://</a:t>
            </a:r>
            <a:r>
              <a:rPr lang="en-US" sz="1250" b="0" u="sng" dirty="0" smtClean="0">
                <a:hlinkClick r:id="rId7"/>
              </a:rPr>
              <a:t>www.nbch.org/VBP-Home</a:t>
            </a:r>
            <a:r>
              <a:rPr lang="en-US" sz="1250" b="0" u="sng" dirty="0" smtClean="0"/>
              <a:t>, 2010.</a:t>
            </a:r>
            <a:r>
              <a:rPr lang="en-US" sz="1250" b="0" u="sng" dirty="0" smtClean="0"/>
              <a:t> </a:t>
            </a:r>
            <a:endParaRPr lang="en-US" sz="1250" b="0" u="sng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smtClean="0"/>
              <a:t>National Conference of State Legislatures. </a:t>
            </a:r>
            <a:r>
              <a:rPr lang="en-US" sz="1250" b="0" i="1" dirty="0" smtClean="0"/>
              <a:t>Ncsl.org</a:t>
            </a:r>
            <a:r>
              <a:rPr lang="en-US" sz="1250" b="0" dirty="0" smtClean="0"/>
              <a:t>. Retrieved from </a:t>
            </a:r>
            <a:r>
              <a:rPr lang="en-US" sz="1250" b="0" u="sng" dirty="0" smtClean="0">
                <a:hlinkClick r:id="rId8"/>
              </a:rPr>
              <a:t>http://</a:t>
            </a:r>
            <a:r>
              <a:rPr lang="en-US" sz="1250" b="0" u="sng" dirty="0" smtClean="0">
                <a:hlinkClick r:id="rId8"/>
              </a:rPr>
              <a:t>www.ncsl.org/issues-research/health/state-actions-to-implement-the-health-benefit-exch.aspx</a:t>
            </a:r>
            <a:r>
              <a:rPr lang="en-US" sz="1250" b="0" u="sng" dirty="0" smtClean="0"/>
              <a:t>, 2012.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err="1" smtClean="0"/>
              <a:t>Neuschler</a:t>
            </a:r>
            <a:r>
              <a:rPr lang="en-US" sz="1250" b="0" dirty="0" smtClean="0"/>
              <a:t> E and Curtis </a:t>
            </a:r>
            <a:r>
              <a:rPr lang="en-US" sz="1250" b="0" dirty="0" smtClean="0"/>
              <a:t>R. </a:t>
            </a:r>
            <a:r>
              <a:rPr lang="en-US" sz="1250" b="0" i="1" dirty="0" smtClean="0"/>
              <a:t>Health </a:t>
            </a:r>
            <a:r>
              <a:rPr lang="en-US" sz="1250" b="0" i="1" dirty="0" smtClean="0"/>
              <a:t>benefit exchange: California vs. federal provisions</a:t>
            </a:r>
            <a:r>
              <a:rPr lang="en-US" sz="1250" b="0" dirty="0" smtClean="0"/>
              <a:t>. Retrieved from </a:t>
            </a:r>
            <a:r>
              <a:rPr lang="en-US" sz="1250" b="0" u="sng" dirty="0" smtClean="0">
                <a:hlinkClick r:id="rId9"/>
              </a:rPr>
              <a:t>http://www.chcf.org/~/media/MEDIA LIBRARY Files/PDF/H/PDF </a:t>
            </a:r>
            <a:r>
              <a:rPr lang="en-US" sz="1250" b="0" u="sng" dirty="0" smtClean="0">
                <a:hlinkClick r:id="rId9"/>
              </a:rPr>
              <a:t>HealthBenefitExchangeCAvsFederal.pdf</a:t>
            </a:r>
            <a:r>
              <a:rPr lang="en-US" sz="1250" b="0" u="sng" dirty="0" smtClean="0"/>
              <a:t>, </a:t>
            </a:r>
            <a:r>
              <a:rPr lang="en-US" sz="1250" b="0" dirty="0"/>
              <a:t>(2011</a:t>
            </a:r>
            <a:r>
              <a:rPr lang="en-US" sz="1250" b="0" dirty="0" smtClean="0"/>
              <a:t>).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50" b="0" dirty="0" err="1" smtClean="0"/>
              <a:t>Weinburg</a:t>
            </a:r>
            <a:r>
              <a:rPr lang="en-US" sz="1250" b="0" dirty="0" smtClean="0"/>
              <a:t> M and </a:t>
            </a:r>
            <a:r>
              <a:rPr lang="en-US" sz="1250" b="0" dirty="0" err="1" smtClean="0"/>
              <a:t>Haase</a:t>
            </a:r>
            <a:r>
              <a:rPr lang="en-US" sz="1250" b="0" dirty="0" smtClean="0"/>
              <a:t> </a:t>
            </a:r>
            <a:r>
              <a:rPr lang="en-US" sz="1250" b="0" dirty="0" smtClean="0"/>
              <a:t>L. </a:t>
            </a:r>
            <a:r>
              <a:rPr lang="en-US" sz="1250" b="0" dirty="0" smtClean="0"/>
              <a:t>State-based </a:t>
            </a:r>
            <a:r>
              <a:rPr lang="en-US" sz="1250" b="0" dirty="0" smtClean="0"/>
              <a:t>coverage solutions: the </a:t>
            </a:r>
            <a:r>
              <a:rPr lang="en-US" sz="1250" b="0" dirty="0" smtClean="0"/>
              <a:t>California </a:t>
            </a:r>
            <a:r>
              <a:rPr lang="en-US" sz="1250" b="0" dirty="0" smtClean="0"/>
              <a:t>health benefit exchange . Retrieved from </a:t>
            </a:r>
            <a:r>
              <a:rPr lang="en-US" sz="1250" b="0" u="sng" dirty="0" smtClean="0">
                <a:hlinkClick r:id="rId10"/>
              </a:rPr>
              <a:t>http://www.commonwealthfund.org/~/</a:t>
            </a:r>
            <a:r>
              <a:rPr lang="en-US" sz="1250" b="0" u="sng" smtClean="0">
                <a:hlinkClick r:id="rId10"/>
              </a:rPr>
              <a:t>media/Files/Publications/Issue </a:t>
            </a:r>
            <a:r>
              <a:rPr lang="en-US" sz="1250" b="0" u="sng" smtClean="0">
                <a:hlinkClick r:id="rId10"/>
              </a:rPr>
              <a:t>Brief/2011/May/1507_Weinberg_california_hlt_benefit_exchange_ib.pdf</a:t>
            </a:r>
            <a:r>
              <a:rPr lang="en-US" sz="1250" b="0" u="sng" smtClean="0"/>
              <a:t>,  2011.</a:t>
            </a: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125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25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2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cap="none" dirty="0" smtClean="0"/>
              <a:t>Challenges &amp; Opportunities Facing Employers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Core Challenges Facing Employers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7924800" cy="4953000"/>
          </a:xfrm>
          <a:prstGeom prst="round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Need to remain competitive and protect the bottom line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High prevalence of chronic illness among employees 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Costly claims from overuse of inappropriate care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Poor information on costs and quality to inform purchasing decisions 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Skyrocketing premiums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Complicated and </a:t>
            </a:r>
            <a:r>
              <a:rPr lang="en-US" sz="2200" dirty="0" smtClean="0">
                <a:solidFill>
                  <a:srgbClr val="002060"/>
                </a:solidFill>
              </a:rPr>
              <a:t>time-consuming </a:t>
            </a:r>
            <a:r>
              <a:rPr lang="en-US" sz="2200" dirty="0" smtClean="0">
                <a:solidFill>
                  <a:srgbClr val="002060"/>
                </a:solidFill>
              </a:rPr>
              <a:t>administration and enrollment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Limited employee understanding of how to use plans</a:t>
            </a:r>
          </a:p>
          <a:p>
            <a:pPr marL="339725" lvl="1" indent="-2222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Uncertainty of changing landscape given new mandates</a:t>
            </a:r>
          </a:p>
          <a:p>
            <a:pPr>
              <a:spcBef>
                <a:spcPts val="0"/>
              </a:spcBef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D0E1E-7398-44D9-BA06-5AE07A0C0A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to Address Current Challenges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Grants and incentives for wellness programs</a:t>
            </a:r>
          </a:p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Marketplaces that allow for pooled purchasing power across small and mid-size employers</a:t>
            </a:r>
          </a:p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New mechanisms for streamlining and standardizing administration</a:t>
            </a:r>
          </a:p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Innovative benefit schemes that encourage high-value care and discourage unproven utilization</a:t>
            </a:r>
          </a:p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2060"/>
                </a:solidFill>
              </a:rPr>
              <a:t>Novel care delivery approaches and financing mechanisms that provide a rich test bed for learning, </a:t>
            </a:r>
            <a:r>
              <a:rPr lang="en-US" sz="2200" dirty="0" smtClean="0">
                <a:solidFill>
                  <a:srgbClr val="002060"/>
                </a:solidFill>
              </a:rPr>
              <a:t>improving quality, </a:t>
            </a:r>
            <a:r>
              <a:rPr lang="en-US" sz="2200" dirty="0" smtClean="0">
                <a:solidFill>
                  <a:srgbClr val="002060"/>
                </a:solidFill>
              </a:rPr>
              <a:t>and </a:t>
            </a:r>
            <a:r>
              <a:rPr lang="en-US" sz="2200" dirty="0" smtClean="0">
                <a:solidFill>
                  <a:srgbClr val="002060"/>
                </a:solidFill>
              </a:rPr>
              <a:t>containing costs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390525" lvl="1" indent="-273050"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D0E1E-7398-44D9-BA06-5AE07A0C0A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cap="none" dirty="0" smtClean="0"/>
              <a:t>How Alliances Can Help Employers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D0E1E-7398-44D9-BA06-5AE07A0C0A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Model For Change: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Working together, </a:t>
            </a:r>
            <a:r>
              <a:rPr lang="en-US" sz="2200" dirty="0" smtClean="0">
                <a:latin typeface="+mj-lt"/>
                <a:cs typeface="Arial" pitchFamily="34" charset="0"/>
              </a:rPr>
              <a:t>employers and Alliances can provide 3 ingredients shown to improve productivity and defray costs</a:t>
            </a:r>
            <a:r>
              <a:rPr lang="en-US" sz="2200" dirty="0" smtClean="0">
                <a:latin typeface="+mj-lt"/>
              </a:rPr>
              <a:t> </a:t>
            </a:r>
            <a:endParaRPr lang="en-US" sz="2200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8077200" cy="4038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DCAB0-A398-407D-915C-B32F61FF4F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5442466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Towers Watson and the National Business Group on Health (2010).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Raising the Bar on Health Care: Moving Beyond Incremental Change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(2010 Employer Survey on Purchasing Value in Health Care Report).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 Five Ways Alliances Can Help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  <a:prstGeom prst="round2DiagRect">
            <a:avLst/>
          </a:prstGeom>
          <a:solidFill>
            <a:srgbClr val="00206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Provide resources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 tools to help employees better manage their health and health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care—and potentially 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lower costs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Provide web-based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information on the quality and cost of health care delivered in our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community—to help you and your employees 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make informed decisions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Provide guidance on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how to communicate with your employees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decisions—to 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build trust and credibility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Provide information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and meetings on </a:t>
            </a:r>
            <a:r>
              <a:rPr lang="en-US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hot topics</a:t>
            </a:r>
            <a:r>
              <a:rPr lang="en-US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affecting </a:t>
            </a:r>
            <a:r>
              <a:rPr lang="en-US" sz="20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employers and 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employees—and learn about innovative solutions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Help 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develop </a:t>
            </a:r>
            <a:r>
              <a:rPr lang="en-US" sz="2000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partnerships with key </a:t>
            </a:r>
            <a:r>
              <a:rPr lang="en-US" sz="2000" u="sng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stakeholders</a:t>
            </a:r>
            <a:r>
              <a:rPr lang="en-US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en-US" sz="20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including health insurance plans and providers—to help meet your goals</a:t>
            </a:r>
            <a:endParaRPr lang="en-US" sz="2000" b="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accent5">
              <a:lumMod val="2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b">
        <a:spAutoFit/>
      </a:bodyPr>
      <a:lstStyle>
        <a:defPPr>
          <a:defRPr sz="1200" b="1" dirty="0" smtClean="0">
            <a:solidFill>
              <a:srgbClr val="008080"/>
            </a:solidFill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10736</TotalTime>
  <Words>2005</Words>
  <Application>Microsoft Office PowerPoint</Application>
  <PresentationFormat>On-screen Show (4:3)</PresentationFormat>
  <Paragraphs>224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Custom Design</vt:lpstr>
      <vt:lpstr>How Alliances Can Partner with Employers in the Current Healthcare Landscape</vt:lpstr>
      <vt:lpstr>Objectives</vt:lpstr>
      <vt:lpstr>Topics</vt:lpstr>
      <vt:lpstr>Challenges &amp; Opportunities Facing Employers </vt:lpstr>
      <vt:lpstr>Core Challenges Facing Employers</vt:lpstr>
      <vt:lpstr>Opportunities to Address Current Challenges</vt:lpstr>
      <vt:lpstr>How Alliances Can Help Employers </vt:lpstr>
      <vt:lpstr>Model For Change: Working together, employers and Alliances can provide 3 ingredients shown to improve productivity and defray costs </vt:lpstr>
      <vt:lpstr> Five Ways Alliances Can Help Employers</vt:lpstr>
      <vt:lpstr>Spectrum of Initiatives and Key Opportunities for Engagement  </vt:lpstr>
      <vt:lpstr>The Affordable Care Act:  4 ways employers are affected</vt:lpstr>
      <vt:lpstr>The New Landscape for Employers: Alliance-Supported Initiatives</vt:lpstr>
      <vt:lpstr>The New Landscape for Employers:  Alliance-Supported Initiatives</vt:lpstr>
      <vt:lpstr>Wellness Programs: 3 new incentives for employers</vt:lpstr>
      <vt:lpstr>Wellness Programs:  Partnership Opportunities for Employers &amp; Alliances</vt:lpstr>
      <vt:lpstr>The New Landscape for Employers: Alliance-Supported Initiatives</vt:lpstr>
      <vt:lpstr>Health Insurance Exchanges: A paradigm shift starting in 2014…</vt:lpstr>
      <vt:lpstr>Health Insurance Exchanges: Partnership Opportunities for Employers and Alliances</vt:lpstr>
      <vt:lpstr>The New Landscape for Employers: Alliance-Supported Initiatives</vt:lpstr>
      <vt:lpstr>Benefit &amp; Network Reform: 3 reasons why employers should care</vt:lpstr>
      <vt:lpstr>Benefit &amp; Network Reform: Partnership Opportunities for Employers &amp; Alliances</vt:lpstr>
      <vt:lpstr>Using Data to Design Benefits  Case Study: Puget Sound Health Alliance and King County</vt:lpstr>
      <vt:lpstr>PSHA &amp; King County: Lessons Learned</vt:lpstr>
      <vt:lpstr>The New Landscape for Employers:  Alliance-Supported Initiatives</vt:lpstr>
      <vt:lpstr>Delivery System Reform:                      Changing infrastructure to improve quality of patient care &amp; align payment incentives</vt:lpstr>
      <vt:lpstr>Delivery System Reform: Partnership Opportunities for Employers &amp; Alliances</vt:lpstr>
      <vt:lpstr>The New Landscape for Employers: Alliance-Supported Initiatives</vt:lpstr>
      <vt:lpstr>Payment Reform: 3 mechanisms provide an entré for engaging local providers in rewarding better outcomes &amp; efficiency</vt:lpstr>
      <vt:lpstr>Payment Reform: Partnership Opportunities for Employers &amp; Alliances</vt:lpstr>
      <vt:lpstr>Case Study: Payment Reform in Wisconsin </vt:lpstr>
      <vt:lpstr>Resources</vt:lpstr>
      <vt:lpstr>References</vt:lpstr>
    </vt:vector>
  </TitlesOfParts>
  <Company>GMMB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 (Helvetica Neue/Arial)</dc:title>
  <dc:creator>Ashley Gorby</dc:creator>
  <cp:lastModifiedBy>Margaret Kay</cp:lastModifiedBy>
  <cp:revision>1093</cp:revision>
  <dcterms:created xsi:type="dcterms:W3CDTF">2009-02-23T20:30:58Z</dcterms:created>
  <dcterms:modified xsi:type="dcterms:W3CDTF">2012-06-11T15:19:21Z</dcterms:modified>
</cp:coreProperties>
</file>